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sldIdLst>
    <p:sldId id="274" r:id="rId6"/>
    <p:sldId id="269" r:id="rId7"/>
    <p:sldId id="270" r:id="rId8"/>
    <p:sldId id="271" r:id="rId9"/>
    <p:sldId id="346" r:id="rId10"/>
    <p:sldId id="347" r:id="rId11"/>
    <p:sldId id="350" r:id="rId12"/>
    <p:sldId id="351" r:id="rId13"/>
    <p:sldId id="348" r:id="rId14"/>
    <p:sldId id="298" r:id="rId15"/>
    <p:sldId id="349" r:id="rId16"/>
    <p:sldId id="308" r:id="rId17"/>
    <p:sldId id="293" r:id="rId18"/>
    <p:sldId id="294" r:id="rId19"/>
    <p:sldId id="303" r:id="rId20"/>
    <p:sldId id="304" r:id="rId21"/>
    <p:sldId id="309" r:id="rId22"/>
    <p:sldId id="323" r:id="rId23"/>
    <p:sldId id="289" r:id="rId24"/>
    <p:sldId id="353" r:id="rId25"/>
    <p:sldId id="352" r:id="rId26"/>
    <p:sldId id="282" r:id="rId27"/>
    <p:sldId id="283" r:id="rId28"/>
    <p:sldId id="284" r:id="rId29"/>
    <p:sldId id="340" r:id="rId30"/>
    <p:sldId id="354" r:id="rId31"/>
    <p:sldId id="355" r:id="rId32"/>
    <p:sldId id="314" r:id="rId33"/>
    <p:sldId id="287" r:id="rId34"/>
    <p:sldId id="332" r:id="rId35"/>
    <p:sldId id="342" r:id="rId36"/>
    <p:sldId id="288" r:id="rId37"/>
    <p:sldId id="30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csu3ok6r8UXx3l+umIrpw==" hashData="r20BBH9p67RRouC1vw8TFHaNwWBM0kgK9Ksov9E/s+U3FdD1CNR5cYYmakQmrsFQ9DxmJIYC0V9E142LiM75GA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F8DA1E-A22D-CDA4-23A5-C0F2E178112C}" name="Vivienne Morton" initials="VM" userId="S::Vivienne.Morton@ese.gov.ae::be82c8ba-2e25-4f2c-99ab-603604e10ca3" providerId="AD"/>
  <p188:author id="{4C4D077A-919E-0099-C3AC-95E8EA02B872}" name="روبيرت بوتشينز" initials="روبيرت" userId="S::robert.butchins@moe.gov.ae::0d13b953-c440-4489-9e5a-584909992856" providerId="AD"/>
  <p188:author id="{7CFE63FF-2327-FC24-F4EA-F74CE9618B69}" name="Florence Rose Sanders" initials="FRS" userId="S::florence.sanders@moe.gov.ae::a6a390c1-66ea-443d-9eae-92894b4ca80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ديانا رومان" initials="ديانا" lastIdx="10" clrIdx="0">
    <p:extLst>
      <p:ext uri="{19B8F6BF-5375-455C-9EA6-DF929625EA0E}">
        <p15:presenceInfo xmlns:p15="http://schemas.microsoft.com/office/powerpoint/2012/main" userId="S::diana.roman@moe.gov.ae::81f725c5-bcba-4bb6-bf72-90443dd95e8d" providerId="AD"/>
      </p:ext>
    </p:extLst>
  </p:cmAuthor>
  <p:cmAuthor id="2" name="Leticia Collins" initials="LC" lastIdx="8" clrIdx="1">
    <p:extLst>
      <p:ext uri="{19B8F6BF-5375-455C-9EA6-DF929625EA0E}">
        <p15:presenceInfo xmlns:p15="http://schemas.microsoft.com/office/powerpoint/2012/main" userId="Leticia Collin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EE3"/>
    <a:srgbClr val="FFF2CC"/>
    <a:srgbClr val="BDBFBE"/>
    <a:srgbClr val="EFEFF1"/>
    <a:srgbClr val="989A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44EF01-286F-4E71-A27A-0F97B4483008}" v="747" dt="2022-10-06T09:03:54.1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137" autoAdjust="0"/>
    <p:restoredTop sz="94660"/>
  </p:normalViewPr>
  <p:slideViewPr>
    <p:cSldViewPr snapToGrid="0">
      <p:cViewPr varScale="1">
        <p:scale>
          <a:sx n="81" d="100"/>
          <a:sy n="81" d="100"/>
        </p:scale>
        <p:origin x="21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commentAuthors" Target="commentAuthor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2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6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7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1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10/25/22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10/25/22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2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10/25/22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2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7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8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5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74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68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50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73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10/25/22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30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10/25/22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66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10/25/22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038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66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86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00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6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9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4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www.outofseo.com/what-is-content-marketing-strategy-definition-and-seo-optimisation-servic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2337210" y="1771247"/>
            <a:ext cx="751758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Bridge to Success 4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Reading End of Term Exam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Term 1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2022 - 2023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elvetica" pitchFamily="2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90EB2-5DC4-3B44-AEB4-F69CFE9751E3}"/>
              </a:ext>
            </a:extLst>
          </p:cNvPr>
          <p:cNvSpPr txBox="1"/>
          <p:nvPr/>
        </p:nvSpPr>
        <p:spPr>
          <a:xfrm>
            <a:off x="274138" y="2316765"/>
            <a:ext cx="454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Light" panose="020B0403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71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83F0A9-5AA8-C049-9DB6-5DDB9CD88F5B}"/>
              </a:ext>
            </a:extLst>
          </p:cNvPr>
          <p:cNvSpPr txBox="1"/>
          <p:nvPr/>
        </p:nvSpPr>
        <p:spPr>
          <a:xfrm>
            <a:off x="6998794" y="2090172"/>
            <a:ext cx="455926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Contents</a:t>
            </a:r>
          </a:p>
          <a:p>
            <a:endParaRPr lang="en-AE" sz="3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Lexis</a:t>
            </a: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Grammar</a:t>
            </a:r>
          </a:p>
          <a:p>
            <a:pPr marL="342900" indent="-342900">
              <a:buAutoNum type="arabicPeriod"/>
            </a:pPr>
            <a:r>
              <a:rPr lang="en-AE" sz="3600" dirty="0">
                <a:latin typeface="Century Gothic" panose="020B0502020202020204" pitchFamily="34" charset="0"/>
                <a:cs typeface="Arial" panose="020B0604020202020204" pitchFamily="34" charset="0"/>
              </a:rPr>
              <a:t>Sample Questions</a:t>
            </a:r>
          </a:p>
        </p:txBody>
      </p:sp>
      <p:pic>
        <p:nvPicPr>
          <p:cNvPr id="6" name="Picture 5" descr="A picture containing text, pencil, writing implement, stationary&#10;&#10;Description automatically generated">
            <a:extLst>
              <a:ext uri="{FF2B5EF4-FFF2-40B4-BE49-F238E27FC236}">
                <a16:creationId xmlns:a16="http://schemas.microsoft.com/office/drawing/2014/main" id="{F1740F6D-E3EE-F748-854A-BD1258681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86000" y="1617172"/>
            <a:ext cx="3810000" cy="3390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609EB9-613E-ED4F-9D55-2994D2B03B7B}"/>
              </a:ext>
            </a:extLst>
          </p:cNvPr>
          <p:cNvSpPr txBox="1"/>
          <p:nvPr/>
        </p:nvSpPr>
        <p:spPr>
          <a:xfrm>
            <a:off x="381000" y="6308079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900" dirty="0">
                <a:hlinkClick r:id="rId4" tooltip="http://www.outofseo.com/what-is-content-marketing-strategy-definition-and-seo-optimisation-services/"/>
              </a:rPr>
              <a:t>This Photo</a:t>
            </a:r>
            <a:r>
              <a:rPr lang="en-AE" sz="900" dirty="0"/>
              <a:t> by Unknown Author is licensed under </a:t>
            </a:r>
            <a:r>
              <a:rPr lang="en-AE" sz="900" dirty="0">
                <a:hlinkClick r:id="rId5" tooltip="https://creativecommons.org/licenses/by/3.0/"/>
              </a:rPr>
              <a:t>CC BY</a:t>
            </a:r>
            <a:endParaRPr lang="en-AE" sz="900" dirty="0"/>
          </a:p>
        </p:txBody>
      </p:sp>
    </p:spTree>
    <p:extLst>
      <p:ext uri="{BB962C8B-B14F-4D97-AF65-F5344CB8AC3E}">
        <p14:creationId xmlns:p14="http://schemas.microsoft.com/office/powerpoint/2010/main" val="3548157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5286721" y="936900"/>
            <a:ext cx="227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Key Lexis</a:t>
            </a: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PF Din Text Universal Light" panose="02000506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90EB2-5DC4-3B44-AEB4-F69CFE9751E3}"/>
              </a:ext>
            </a:extLst>
          </p:cNvPr>
          <p:cNvSpPr txBox="1"/>
          <p:nvPr/>
        </p:nvSpPr>
        <p:spPr>
          <a:xfrm>
            <a:off x="274138" y="2316765"/>
            <a:ext cx="454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Light" panose="020B0403020202020204" pitchFamily="34" charset="0"/>
                <a:ea typeface="AppleMyungjo" pitchFamily="2" charset="-127"/>
                <a:cs typeface="PF Din Text Universal Light" panose="02000506000000020004" pitchFamily="2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15BA7AFC-E4DF-71A3-043B-21ED08BEE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012871"/>
              </p:ext>
            </p:extLst>
          </p:nvPr>
        </p:nvGraphicFramePr>
        <p:xfrm>
          <a:off x="2042097" y="1683790"/>
          <a:ext cx="8113643" cy="46634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071730">
                  <a:extLst>
                    <a:ext uri="{9D8B030D-6E8A-4147-A177-3AD203B41FA5}">
                      <a16:colId xmlns:a16="http://schemas.microsoft.com/office/drawing/2014/main" val="1031037653"/>
                    </a:ext>
                  </a:extLst>
                </a:gridCol>
                <a:gridCol w="4041913">
                  <a:extLst>
                    <a:ext uri="{9D8B030D-6E8A-4147-A177-3AD203B41FA5}">
                      <a16:colId xmlns:a16="http://schemas.microsoft.com/office/drawing/2014/main" val="1224478674"/>
                    </a:ext>
                  </a:extLst>
                </a:gridCol>
              </a:tblGrid>
              <a:tr h="467256"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family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mountains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434216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parents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wolves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833688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sister and brother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classroom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774564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impolite / polite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coloured</a:t>
                      </a:r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pencils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635171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mammal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glue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821222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desert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scissors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419801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camel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cut out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965470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hump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climb 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615463"/>
                  </a:ext>
                </a:extLst>
              </a:tr>
              <a:tr h="4672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camping trip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carry</a:t>
                      </a:r>
                      <a:endParaRPr lang="en-AE" sz="28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439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12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-1" y="940261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family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251792" y="5446531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Your family are the people who are closest to you.</a:t>
            </a:r>
            <a:endParaRPr kumimoji="0" lang="en-AE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3BF84D-D7EB-4F45-B5DD-E26BFE568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272" y="1831706"/>
            <a:ext cx="4589451" cy="375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2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8379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parents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57421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our father and your mother</a:t>
            </a:r>
            <a:endParaRPr kumimoji="0" lang="en-AE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172C84-38DE-4676-AC3B-81ABF669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620" y="2106552"/>
            <a:ext cx="2236756" cy="314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01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1187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brother and sister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63690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Brothers and sisters are children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who have the same parents.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9C2946-BA3C-406E-9C4D-7BBFD5752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492" y="2170772"/>
            <a:ext cx="389572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35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116114" y="101533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imp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olite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/ polite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4328803"/>
            <a:ext cx="121919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Impolite people are not nice and don’t say “sorry” or “thank you.”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Polite people are kind and say “sorry” and “thank you.”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94B88B-C5A2-4F0C-99C5-AF32D9B1B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96" y="1919765"/>
            <a:ext cx="5677835" cy="201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84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21187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mammal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63690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warm-blooded animal with fur or </a:t>
            </a: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hair on its skin and a skeleton inside its body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ree vector graphics of Tiger">
            <a:extLst>
              <a:ext uri="{FF2B5EF4-FFF2-40B4-BE49-F238E27FC236}">
                <a16:creationId xmlns:a16="http://schemas.microsoft.com/office/drawing/2014/main" id="{727ED82C-6897-48B2-A3DF-3D98E4ADB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4" y="2113027"/>
            <a:ext cx="5893480" cy="299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650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35548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desert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210129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very hot place with a lot of sand. It is difficult to find water there</a:t>
            </a:r>
            <a:endParaRPr kumimoji="0" lang="en-AE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yramid, Desert, Sand, Camel">
            <a:extLst>
              <a:ext uri="{FF2B5EF4-FFF2-40B4-BE49-F238E27FC236}">
                <a16:creationId xmlns:a16="http://schemas.microsoft.com/office/drawing/2014/main" id="{73BB0D4B-AC56-4D69-B380-4D49F5141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2279374"/>
            <a:ext cx="4314825" cy="276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040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97428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camel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274665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an animal that can spend a lot of time in 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desert without drinking water </a:t>
            </a:r>
          </a:p>
        </p:txBody>
      </p:sp>
      <p:pic>
        <p:nvPicPr>
          <p:cNvPr id="1026" name="Picture 2" descr="Free vector graphics of Camel">
            <a:extLst>
              <a:ext uri="{FF2B5EF4-FFF2-40B4-BE49-F238E27FC236}">
                <a16:creationId xmlns:a16="http://schemas.microsoft.com/office/drawing/2014/main" id="{D3520DE3-A882-4A8A-A23A-8782CD9F3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1809750"/>
            <a:ext cx="39814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859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82263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hump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274665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It is the part of the camel’s body that is on its back.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It is made of fat.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ree vector graphics of Camel">
            <a:extLst>
              <a:ext uri="{FF2B5EF4-FFF2-40B4-BE49-F238E27FC236}">
                <a16:creationId xmlns:a16="http://schemas.microsoft.com/office/drawing/2014/main" id="{D3520DE3-A882-4A8A-A23A-8782CD9F3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1809750"/>
            <a:ext cx="39814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Left 2">
            <a:extLst>
              <a:ext uri="{FF2B5EF4-FFF2-40B4-BE49-F238E27FC236}">
                <a16:creationId xmlns:a16="http://schemas.microsoft.com/office/drawing/2014/main" id="{CB3E4E12-F47C-40CC-83D9-8DE574FF81B1}"/>
              </a:ext>
            </a:extLst>
          </p:cNvPr>
          <p:cNvSpPr/>
          <p:nvPr/>
        </p:nvSpPr>
        <p:spPr>
          <a:xfrm>
            <a:off x="7116417" y="1882026"/>
            <a:ext cx="2544418" cy="5232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64976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-1" y="93043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amping trip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-1" y="5367164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when you travel </a:t>
            </a: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and sleep in a tent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 descr="Free illustrations of Camping">
            <a:extLst>
              <a:ext uri="{FF2B5EF4-FFF2-40B4-BE49-F238E27FC236}">
                <a16:creationId xmlns:a16="http://schemas.microsoft.com/office/drawing/2014/main" id="{B76016D6-D8CC-4E1C-92FE-AC77C2452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3" y="1809750"/>
            <a:ext cx="52863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594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839672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mountains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57263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an area with high land that goes up and down </a:t>
            </a:r>
            <a:endParaRPr kumimoji="0" lang="en-AE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Mountains, Landscape, Sunset, Dusk, Fog">
            <a:extLst>
              <a:ext uri="{FF2B5EF4-FFF2-40B4-BE49-F238E27FC236}">
                <a16:creationId xmlns:a16="http://schemas.microsoft.com/office/drawing/2014/main" id="{D038B665-37BF-4AD6-8B3D-F9C186F43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1809750"/>
            <a:ext cx="57531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812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6341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wolves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71415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They are animals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that lived in the desert in the UAE.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T</a:t>
            </a: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hey look like dogs.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146" name="Picture 2" descr="Free illustrations of Wolves">
            <a:extLst>
              <a:ext uri="{FF2B5EF4-FFF2-40B4-BE49-F238E27FC236}">
                <a16:creationId xmlns:a16="http://schemas.microsoft.com/office/drawing/2014/main" id="{0FD073C9-ECCC-4427-8DE1-A0A9BC3B9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6" y="2132915"/>
            <a:ext cx="78962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837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-1" y="954481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classroom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-2" y="4858518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a room in a school where you</a:t>
            </a: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learn together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with your teacher and your classmates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Free illustrations of Classroom">
            <a:extLst>
              <a:ext uri="{FF2B5EF4-FFF2-40B4-BE49-F238E27FC236}">
                <a16:creationId xmlns:a16="http://schemas.microsoft.com/office/drawing/2014/main" id="{F2BF3F81-52CA-4674-B84C-DAE6A3A5A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3" y="1819425"/>
            <a:ext cx="5010150" cy="27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135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06011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oloured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 pencils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27466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pencils that you use to draw and colour pictures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3F581B-A97A-41FA-8B6D-69E90F1DB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809750"/>
            <a:ext cx="48768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35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1" y="952322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glue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7913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used to stick two things together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Free vector graphics of Caterpillar">
            <a:extLst>
              <a:ext uri="{FF2B5EF4-FFF2-40B4-BE49-F238E27FC236}">
                <a16:creationId xmlns:a16="http://schemas.microsoft.com/office/drawing/2014/main" id="{42AF43B6-90DC-4763-BF8D-AEACBBD25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376" y="1809750"/>
            <a:ext cx="21717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33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6341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scissors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37141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used to cut by opening and closing them</a:t>
            </a:r>
            <a:endParaRPr kumimoji="0" lang="en-A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98" name="Picture 2" descr="Free vector graphics of Scissors">
            <a:extLst>
              <a:ext uri="{FF2B5EF4-FFF2-40B4-BE49-F238E27FC236}">
                <a16:creationId xmlns:a16="http://schemas.microsoft.com/office/drawing/2014/main" id="{B402230F-C478-42E2-803D-0BF898F89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809750"/>
            <a:ext cx="6477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370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0186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cut out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5602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  <a:cs typeface="Arial" panose="020B0604020202020204" pitchFamily="34" charset="0"/>
              </a:rPr>
              <a:t>to cut paper into different shapes</a:t>
            </a:r>
          </a:p>
        </p:txBody>
      </p:sp>
      <p:pic>
        <p:nvPicPr>
          <p:cNvPr id="9218" name="Picture 2" descr="Free illustrations of Handcraft">
            <a:extLst>
              <a:ext uri="{FF2B5EF4-FFF2-40B4-BE49-F238E27FC236}">
                <a16:creationId xmlns:a16="http://schemas.microsoft.com/office/drawing/2014/main" id="{16B28D79-851A-4F15-8B15-CFFAF9176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1809750"/>
            <a:ext cx="23241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765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0186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climb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5602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 move up a mountain, up the stairs, up a tree, etc.</a:t>
            </a:r>
          </a:p>
        </p:txBody>
      </p:sp>
      <p:pic>
        <p:nvPicPr>
          <p:cNvPr id="6" name="Picture 2" descr="Climbing, Climber, Ice Pick, Rope">
            <a:extLst>
              <a:ext uri="{FF2B5EF4-FFF2-40B4-BE49-F238E27FC236}">
                <a16:creationId xmlns:a16="http://schemas.microsoft.com/office/drawing/2014/main" id="{756EEF34-434A-471E-A185-1990F709C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1809750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100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89036-FAFD-334C-B5DA-7A7E56322A63}"/>
              </a:ext>
            </a:extLst>
          </p:cNvPr>
          <p:cNvSpPr txBox="1"/>
          <p:nvPr/>
        </p:nvSpPr>
        <p:spPr>
          <a:xfrm>
            <a:off x="0" y="110186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latin typeface="Century Gothic" panose="020B0502020202020204" pitchFamily="34" charset="0"/>
                <a:ea typeface="AppleMyungjo" pitchFamily="2" charset="-127"/>
                <a:cs typeface="Arial" panose="020B0604020202020204" pitchFamily="34" charset="0"/>
              </a:rPr>
              <a:t>carry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AppleMyungjo" pitchFamily="2" charset="-127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0CD3D-95CA-1E4D-B9CF-BB522B23B762}"/>
              </a:ext>
            </a:extLst>
          </p:cNvPr>
          <p:cNvSpPr txBox="1"/>
          <p:nvPr/>
        </p:nvSpPr>
        <p:spPr>
          <a:xfrm>
            <a:off x="0" y="515602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 lift and move things to a different place</a:t>
            </a:r>
          </a:p>
        </p:txBody>
      </p:sp>
      <p:pic>
        <p:nvPicPr>
          <p:cNvPr id="6" name="Picture 2" descr="Moving Boxes, Movers, Moving, Carry">
            <a:extLst>
              <a:ext uri="{FF2B5EF4-FFF2-40B4-BE49-F238E27FC236}">
                <a16:creationId xmlns:a16="http://schemas.microsoft.com/office/drawing/2014/main" id="{E059599C-67ED-42E5-87D2-0F62E4B82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1809750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041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9A869-B300-864C-AB6B-76434AF9D16E}"/>
              </a:ext>
            </a:extLst>
          </p:cNvPr>
          <p:cNvSpPr txBox="1"/>
          <p:nvPr/>
        </p:nvSpPr>
        <p:spPr>
          <a:xfrm>
            <a:off x="4382932" y="783589"/>
            <a:ext cx="3658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4000" dirty="0">
                <a:latin typeface="Century Gothic" panose="020B0502020202020204" pitchFamily="34" charset="0"/>
                <a:cs typeface="Arial" panose="020B0604020202020204" pitchFamily="34" charset="0"/>
              </a:rPr>
              <a:t>Key Grammar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0D8B6-BCDF-4945-AE0B-8126142A5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069581"/>
              </p:ext>
            </p:extLst>
          </p:nvPr>
        </p:nvGraphicFramePr>
        <p:xfrm>
          <a:off x="2056296" y="1470272"/>
          <a:ext cx="8079408" cy="4907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43426">
                  <a:extLst>
                    <a:ext uri="{9D8B030D-6E8A-4147-A177-3AD203B41FA5}">
                      <a16:colId xmlns:a16="http://schemas.microsoft.com/office/drawing/2014/main" val="3813690436"/>
                    </a:ext>
                  </a:extLst>
                </a:gridCol>
                <a:gridCol w="5735982">
                  <a:extLst>
                    <a:ext uri="{9D8B030D-6E8A-4147-A177-3AD203B41FA5}">
                      <a16:colId xmlns:a16="http://schemas.microsoft.com/office/drawing/2014/main" val="403857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NELCF Code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0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G.13.</a:t>
                      </a:r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E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Present time (present continuous)</a:t>
                      </a:r>
                    </a:p>
                  </a:txBody>
                  <a:tcPr>
                    <a:solidFill>
                      <a:srgbClr val="EF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467932"/>
                  </a:ext>
                </a:extLst>
              </a:tr>
              <a:tr h="354429"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  <a:ea typeface="Arial" panose="020B0604020202020204" pitchFamily="34" charset="0"/>
                        </a:rPr>
                        <a:t>G.14.2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Past time (past simple including the verb ‘to be’)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78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E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G.12.1</a:t>
                      </a:r>
                    </a:p>
                  </a:txBody>
                  <a:tcPr>
                    <a:solidFill>
                      <a:srgbClr val="EF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Prepositions (place)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7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G.16.1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Pronouns (personal / subject pronouns)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75277"/>
                  </a:ext>
                </a:extLst>
              </a:tr>
              <a:tr h="138639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G.16.2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E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Pronouns (object pronouns)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67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G.2.3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Adverbs (frequency)</a:t>
                      </a:r>
                      <a:endParaRPr lang="en-AE" sz="2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32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347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498AB2-FE08-EA4D-BE86-B3AB04B09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08499"/>
              </p:ext>
            </p:extLst>
          </p:nvPr>
        </p:nvGraphicFramePr>
        <p:xfrm>
          <a:off x="1011620" y="1467975"/>
          <a:ext cx="10168759" cy="4290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96675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are carrying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boxes to the table.</a:t>
                      </a:r>
                      <a:endParaRPr lang="en-AE" sz="18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Some girls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are drawing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AE" sz="18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He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is climbing 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the wall. </a:t>
                      </a:r>
                      <a:endParaRPr lang="en-AE" sz="1800" dirty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96675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Present time (present continuous)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96675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It is used to describe </a:t>
                      </a:r>
                      <a:r>
                        <a:rPr lang="en-US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what somebody is doing at the time of speaking. </a:t>
                      </a:r>
                      <a:endParaRPr lang="en-AE" sz="1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0249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Ali</a:t>
                      </a:r>
                      <a:r>
                        <a:rPr lang="en-US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is helping </a:t>
                      </a:r>
                      <a:r>
                        <a:rPr lang="en-US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her mother</a:t>
                      </a:r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We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aren’t watching 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TV, we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are studying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AE" sz="1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am reading 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 book. </a:t>
                      </a:r>
                      <a:endParaRPr lang="en-AE" sz="1800" u="non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539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07C8909-1FFC-9742-803A-52C63A351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950661"/>
              </p:ext>
            </p:extLst>
          </p:nvPr>
        </p:nvGraphicFramePr>
        <p:xfrm>
          <a:off x="980661" y="1553049"/>
          <a:ext cx="10199718" cy="392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7508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We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were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at home last night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to school yesterday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saw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a camel in the desert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836958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Past time (past simple including the verb ‘to be’)</a:t>
                      </a:r>
                      <a:endParaRPr lang="en-AE" sz="1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E" sz="1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Used to talk about actions that happened in the past. </a:t>
                      </a:r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u="none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We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played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with our cousins. </a:t>
                      </a:r>
                    </a:p>
                    <a:p>
                      <a:r>
                        <a:rPr lang="en-US" sz="1800" u="none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She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wasn’t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at school yesterday.</a:t>
                      </a:r>
                      <a:endParaRPr lang="en-AE" sz="1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didn’t do </a:t>
                      </a:r>
                      <a:r>
                        <a:rPr lang="en-US" sz="1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homework. </a:t>
                      </a:r>
                      <a:endParaRPr lang="en-AE" sz="1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694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8FB27E-766E-AE1D-9210-90813B384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80573"/>
              </p:ext>
            </p:extLst>
          </p:nvPr>
        </p:nvGraphicFramePr>
        <p:xfrm>
          <a:off x="544519" y="1657875"/>
          <a:ext cx="10910490" cy="410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280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 am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behind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the table.</a:t>
                      </a:r>
                    </a:p>
                    <a:p>
                      <a:pPr algn="l"/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Sarah’s house is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near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the school.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 teacher is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in front of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the class.</a:t>
                      </a:r>
                    </a:p>
                    <a:p>
                      <a:pPr algn="l"/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 pictures 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are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next to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 table.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Prepositions (place)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Used to describe where people and things are.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634065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T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he ball is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under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the chair.</a:t>
                      </a:r>
                    </a:p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M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y bed is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between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the wall and the wall.</a:t>
                      </a:r>
                    </a:p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T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he book is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the desk.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659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1163D62-3613-444E-8479-AF3ECEE79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890658"/>
              </p:ext>
            </p:extLst>
          </p:nvPr>
        </p:nvGraphicFramePr>
        <p:xfrm>
          <a:off x="838200" y="1825625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407941787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518805890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book is blue. 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is blue.</a:t>
                      </a:r>
                    </a:p>
                    <a:p>
                      <a:pPr algn="l"/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brothers are at school.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They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are 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at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school. </a:t>
                      </a:r>
                    </a:p>
                    <a:p>
                      <a:pPr algn="l"/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Laila is kind.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is kind.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427761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Pronouns (personal / subject pronouns)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77490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Used in place of the proper noun or noun to show who performs the action.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120861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u="none" dirty="0">
                          <a:latin typeface="Century Gothic" panose="020B0502020202020204" pitchFamily="34" charset="0"/>
                        </a:rPr>
                        <a:t>Is the elephant big? 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none" dirty="0">
                          <a:latin typeface="Century Gothic" panose="020B0502020202020204" pitchFamily="34" charset="0"/>
                        </a:rPr>
                        <a:t>Is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n-AE" sz="1800" u="none" dirty="0">
                          <a:latin typeface="Century Gothic" panose="020B0502020202020204" pitchFamily="34" charset="0"/>
                        </a:rPr>
                        <a:t> big?</a:t>
                      </a:r>
                    </a:p>
                    <a:p>
                      <a:r>
                        <a:rPr lang="en-AE" sz="1800" u="none" dirty="0">
                          <a:latin typeface="Century Gothic" panose="020B0502020202020204" pitchFamily="34" charset="0"/>
                        </a:rPr>
                        <a:t>Ali is sad. 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sng" dirty="0">
                          <a:latin typeface="Century Gothic" panose="020B0502020202020204" pitchFamily="34" charset="0"/>
                        </a:rPr>
                        <a:t>He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 is sad.</a:t>
                      </a:r>
                    </a:p>
                    <a:p>
                      <a:r>
                        <a:rPr lang="en-AE" sz="1800" u="none" dirty="0">
                          <a:latin typeface="Century Gothic" panose="020B0502020202020204" pitchFamily="34" charset="0"/>
                        </a:rPr>
                        <a:t>Amna and Aisha like apples. 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sng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They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E" sz="1800" dirty="0">
                          <a:latin typeface="Century Gothic" panose="020B0502020202020204" pitchFamily="34" charset="0"/>
                        </a:rPr>
                        <a:t>like apples.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424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617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46B1133-9233-4CD1-B21D-B26CEFC51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181442"/>
              </p:ext>
            </p:extLst>
          </p:nvPr>
        </p:nvGraphicFramePr>
        <p:xfrm>
          <a:off x="838200" y="1825625"/>
          <a:ext cx="10168759" cy="419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1190879947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582655566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 like this book.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 like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mother is giving the children breakfast.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mother is giving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them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breakfast. </a:t>
                      </a:r>
                    </a:p>
                    <a:p>
                      <a:pPr algn="l"/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He saw the girl on the street. </a:t>
                      </a:r>
                      <a:r>
                        <a:rPr lang="en-AE" sz="1800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He saw </a:t>
                      </a:r>
                      <a:r>
                        <a:rPr lang="en-AE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her</a:t>
                      </a:r>
                      <a:r>
                        <a:rPr lang="en-AE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on the street.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532465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Pronouns (object pronouns)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86408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Used in place of a proper noun or a noun to describe who or what is acted upon by the subject of the sentence.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89024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Can you ask Ahmed? 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Can you ask </a:t>
                      </a:r>
                      <a:r>
                        <a:rPr lang="en-AE" sz="1800" u="sng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him</a:t>
                      </a:r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  <a:p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My brother is doing homework. 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My brother is doing </a:t>
                      </a:r>
                      <a:r>
                        <a:rPr lang="en-AE" sz="1800" u="sng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it.</a:t>
                      </a:r>
                      <a:endParaRPr lang="en-AE" sz="18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 know Aisha. 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 know </a:t>
                      </a:r>
                      <a:r>
                        <a:rPr lang="en-AE" sz="1800" u="sng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her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 will call my mother and father. 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→ </a:t>
                      </a:r>
                      <a:r>
                        <a:rPr lang="en-AE" sz="180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 will call </a:t>
                      </a:r>
                      <a:r>
                        <a:rPr lang="en-AE" sz="1800" u="sng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them</a:t>
                      </a:r>
                      <a:r>
                        <a:rPr lang="en-AE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818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364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0BC0E69-2A9C-3F47-BB6F-912A18CE6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540375"/>
              </p:ext>
            </p:extLst>
          </p:nvPr>
        </p:nvGraphicFramePr>
        <p:xfrm>
          <a:off x="1011620" y="1553049"/>
          <a:ext cx="10168759" cy="4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549">
                  <a:extLst>
                    <a:ext uri="{9D8B030D-6E8A-4147-A177-3AD203B41FA5}">
                      <a16:colId xmlns:a16="http://schemas.microsoft.com/office/drawing/2014/main" val="2323267231"/>
                    </a:ext>
                  </a:extLst>
                </a:gridCol>
                <a:gridCol w="8162210">
                  <a:extLst>
                    <a:ext uri="{9D8B030D-6E8A-4147-A177-3AD203B41FA5}">
                      <a16:colId xmlns:a16="http://schemas.microsoft.com/office/drawing/2014/main" val="3205612208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My brother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never</a:t>
                      </a:r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eats chocolate ice-cream. 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Fatima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always</a:t>
                      </a:r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helps her mother after school.</a:t>
                      </a:r>
                    </a:p>
                    <a:p>
                      <a:pPr algn="l"/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We </a:t>
                      </a:r>
                      <a:r>
                        <a:rPr lang="en-US" sz="1800" u="sng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usually</a:t>
                      </a:r>
                      <a:r>
                        <a:rPr lang="en-US" sz="1800" u="none" dirty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</a:rPr>
                        <a:t> have pancakes for breakfast.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2309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Adverbs (frequency)</a:t>
                      </a:r>
                      <a:endParaRPr lang="en-AE" sz="1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50797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Usage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E" sz="1800" dirty="0">
                          <a:latin typeface="Century Gothic" panose="020B0502020202020204" pitchFamily="34" charset="0"/>
                        </a:rPr>
                        <a:t>Used to </a:t>
                      </a:r>
                      <a:r>
                        <a:rPr lang="en-US" sz="1800" dirty="0">
                          <a:latin typeface="Century Gothic" panose="020B0502020202020204" pitchFamily="34" charset="0"/>
                        </a:rPr>
                        <a:t>describe how often people repeat certain actions. </a:t>
                      </a:r>
                      <a:endParaRPr lang="en-AE" sz="1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621342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Century Gothic" panose="020B0502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u="none" dirty="0">
                          <a:latin typeface="Century Gothic" panose="020B0502020202020204" pitchFamily="34" charset="0"/>
                        </a:rPr>
                        <a:t>Ali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</a:rPr>
                        <a:t>usually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</a:rPr>
                        <a:t> plays tennis, but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</a:rPr>
                        <a:t>sometimes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</a:rPr>
                        <a:t> he plays football too.  </a:t>
                      </a:r>
                    </a:p>
                    <a:p>
                      <a:r>
                        <a:rPr lang="en-US" sz="1800" u="none" dirty="0"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</a:rPr>
                        <a:t>often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</a:rPr>
                        <a:t> go to a café with my sister.  </a:t>
                      </a:r>
                    </a:p>
                    <a:p>
                      <a:r>
                        <a:rPr lang="en-US" sz="1800" u="none" dirty="0">
                          <a:latin typeface="Century Gothic" panose="020B0502020202020204" pitchFamily="34" charset="0"/>
                        </a:rPr>
                        <a:t>My brothers </a:t>
                      </a:r>
                      <a:r>
                        <a:rPr lang="en-US" sz="1800" u="sng" dirty="0">
                          <a:latin typeface="Century Gothic" panose="020B0502020202020204" pitchFamily="34" charset="0"/>
                        </a:rPr>
                        <a:t>sometimes</a:t>
                      </a:r>
                      <a:r>
                        <a:rPr lang="en-US" sz="1800" u="none" dirty="0">
                          <a:latin typeface="Century Gothic" panose="020B0502020202020204" pitchFamily="34" charset="0"/>
                        </a:rPr>
                        <a:t> watch TV in the evening.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4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863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F0386-F927-7E45-982A-FBD67CC65EEC}"/>
              </a:ext>
            </a:extLst>
          </p:cNvPr>
          <p:cNvSpPr txBox="1"/>
          <p:nvPr/>
        </p:nvSpPr>
        <p:spPr>
          <a:xfrm>
            <a:off x="0" y="150810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Reading Multiple Choice Questions</a:t>
            </a:r>
            <a:endParaRPr lang="en-AE" sz="4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9BC6C-6677-4DDB-800A-F1A7C573DE5D}"/>
              </a:ext>
            </a:extLst>
          </p:cNvPr>
          <p:cNvSpPr txBox="1"/>
          <p:nvPr/>
        </p:nvSpPr>
        <p:spPr>
          <a:xfrm>
            <a:off x="1033670" y="2725247"/>
            <a:ext cx="47840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Century Gothic" panose="020B0502020202020204" pitchFamily="34" charset="0"/>
              </a:rPr>
              <a:t>Hanan lives in Ras al Khaimah. She sometimes goes with her family to Abu Dhabi, but they usually go to Dubai to visit her grandparents.</a:t>
            </a:r>
            <a:endParaRPr lang="en-AE" sz="2800" dirty="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D4FCD-65E2-4BAD-A443-2956FD8ABE13}"/>
              </a:ext>
            </a:extLst>
          </p:cNvPr>
          <p:cNvSpPr txBox="1"/>
          <p:nvPr/>
        </p:nvSpPr>
        <p:spPr>
          <a:xfrm>
            <a:off x="6374296" y="2504661"/>
            <a:ext cx="4876800" cy="388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Where do Hanan’s grandparents live?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Dubai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Abu Dhabi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Ras al Khaimah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endParaRPr lang="en-US" sz="28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06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F0386-F927-7E45-982A-FBD67CC65EEC}"/>
              </a:ext>
            </a:extLst>
          </p:cNvPr>
          <p:cNvSpPr txBox="1"/>
          <p:nvPr/>
        </p:nvSpPr>
        <p:spPr>
          <a:xfrm>
            <a:off x="0" y="150810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Reading Multiple Choice Questions</a:t>
            </a:r>
            <a:endParaRPr lang="en-AE" sz="4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9BC6C-6677-4DDB-800A-F1A7C573DE5D}"/>
              </a:ext>
            </a:extLst>
          </p:cNvPr>
          <p:cNvSpPr txBox="1"/>
          <p:nvPr/>
        </p:nvSpPr>
        <p:spPr>
          <a:xfrm>
            <a:off x="940904" y="2678430"/>
            <a:ext cx="47840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Century Gothic" panose="020B0502020202020204" pitchFamily="34" charset="0"/>
              </a:rPr>
              <a:t>Haneen is cutting out pictures and sticking them to the poster. Eman isn’t sticking the pictures because she has no glue. She is colouring them.</a:t>
            </a:r>
            <a:endParaRPr lang="en-AE" sz="2800" dirty="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D4FCD-65E2-4BAD-A443-2956FD8ABE13}"/>
              </a:ext>
            </a:extLst>
          </p:cNvPr>
          <p:cNvSpPr txBox="1"/>
          <p:nvPr/>
        </p:nvSpPr>
        <p:spPr>
          <a:xfrm>
            <a:off x="6718852" y="2504661"/>
            <a:ext cx="4532244" cy="259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2. What is Eman doing?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cutting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sticking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colouring</a:t>
            </a:r>
          </a:p>
        </p:txBody>
      </p:sp>
    </p:spTree>
    <p:extLst>
      <p:ext uri="{BB962C8B-B14F-4D97-AF65-F5344CB8AC3E}">
        <p14:creationId xmlns:p14="http://schemas.microsoft.com/office/powerpoint/2010/main" val="44924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404CF-6942-19F8-5D24-BE2255EF65C4}"/>
              </a:ext>
            </a:extLst>
          </p:cNvPr>
          <p:cNvSpPr txBox="1"/>
          <p:nvPr/>
        </p:nvSpPr>
        <p:spPr>
          <a:xfrm>
            <a:off x="3441266" y="1236134"/>
            <a:ext cx="5763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Sample Matching Questions</a:t>
            </a: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C6528D88-217A-C257-C927-03A0D76D7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0842"/>
              </p:ext>
            </p:extLst>
          </p:nvPr>
        </p:nvGraphicFramePr>
        <p:xfrm>
          <a:off x="609482" y="1964266"/>
          <a:ext cx="5309467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9467">
                  <a:extLst>
                    <a:ext uri="{9D8B030D-6E8A-4147-A177-3AD203B41FA5}">
                      <a16:colId xmlns:a16="http://schemas.microsoft.com/office/drawing/2014/main" val="202912912"/>
                    </a:ext>
                  </a:extLst>
                </a:gridCol>
              </a:tblGrid>
              <a:tr h="867834">
                <a:tc>
                  <a:txBody>
                    <a:bodyPr/>
                    <a:lstStyle/>
                    <a:p>
                      <a:endParaRPr lang="en-AE" sz="2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E" sz="2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Ali went camping with his family. It was hot and sunny. Their tents were next to sand dunes. They saw an oryx.</a:t>
                      </a:r>
                      <a:endParaRPr lang="en-AE" sz="24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AE" sz="2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01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Hoor lives with her parents and her grandparents. She has five brothers and five sisters. She likes spending time with them. </a:t>
                      </a:r>
                    </a:p>
                    <a:p>
                      <a:endParaRPr lang="en-US" sz="24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31475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B1A489-A8A9-72D3-8EEF-09F2EE328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235315"/>
              </p:ext>
            </p:extLst>
          </p:nvPr>
        </p:nvGraphicFramePr>
        <p:xfrm>
          <a:off x="7518400" y="2878666"/>
          <a:ext cx="42685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8500">
                  <a:extLst>
                    <a:ext uri="{9D8B030D-6E8A-4147-A177-3AD203B41FA5}">
                      <a16:colId xmlns:a16="http://schemas.microsoft.com/office/drawing/2014/main" val="202912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AE" sz="28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n-AE" sz="2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A. </a:t>
                      </a:r>
                      <a:r>
                        <a:rPr lang="en-AE" sz="2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 Big Family</a:t>
                      </a:r>
                    </a:p>
                    <a:p>
                      <a:pPr algn="l"/>
                      <a:endParaRPr lang="en-AE" sz="2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0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AE" sz="2800" dirty="0"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n-AE" sz="2800" b="1" dirty="0">
                          <a:latin typeface="Century Gothic" panose="020B0502020202020204" pitchFamily="34" charset="0"/>
                        </a:rPr>
                        <a:t>B</a:t>
                      </a:r>
                      <a:r>
                        <a:rPr lang="en-AE" sz="2800" dirty="0">
                          <a:latin typeface="Century Gothic" panose="020B0502020202020204" pitchFamily="34" charset="0"/>
                        </a:rPr>
                        <a:t>. A Trip to the Desert</a:t>
                      </a:r>
                    </a:p>
                    <a:p>
                      <a:pPr algn="l"/>
                      <a:endParaRPr lang="en-AE" sz="2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314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589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42A9B-94E1-3541-82D0-78B6348B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5AB9B-F023-8B4A-BE34-5ADCF95463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88FBD8-DF46-6B44-938D-85FF8F7650E8}"/>
              </a:ext>
            </a:extLst>
          </p:cNvPr>
          <p:cNvSpPr txBox="1"/>
          <p:nvPr/>
        </p:nvSpPr>
        <p:spPr>
          <a:xfrm>
            <a:off x="0" y="148152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4000" dirty="0">
                <a:latin typeface="Century Gothic" panose="020B0502020202020204" pitchFamily="34" charset="0"/>
                <a:cs typeface="Arial" panose="020B0604020202020204" pitchFamily="34" charset="0"/>
              </a:rPr>
              <a:t>Sample MAZE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72093-969E-17E9-5F13-801467CDFBE8}"/>
              </a:ext>
            </a:extLst>
          </p:cNvPr>
          <p:cNvSpPr txBox="1"/>
          <p:nvPr/>
        </p:nvSpPr>
        <p:spPr>
          <a:xfrm>
            <a:off x="728869" y="2454438"/>
            <a:ext cx="10866783" cy="3242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Ahmed and his friends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5. ( am / is / are )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doing activities at school. Ahmed is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6. ( passing / climbing / carrying )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up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a ladder and his friend Rashid is tying a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7. ( rope / road / read )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Ali and Yousef want to cut out some pictures, so Mohammed is sharing </a:t>
            </a:r>
            <a:r>
              <a:rPr lang="en-US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8. ( pencils / papers / scissors ) </a:t>
            </a:r>
            <a:r>
              <a:rPr lang="en-US" sz="2800" dirty="0">
                <a:latin typeface="Century Gothic" panose="020B0502020202020204" pitchFamily="34" charset="0"/>
                <a:cs typeface="Arial" panose="020B0604020202020204" pitchFamily="34" charset="0"/>
              </a:rPr>
              <a:t>with them.</a:t>
            </a:r>
            <a:endParaRPr lang="en-AE" sz="28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561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EEE956-EF2F-1217-F34F-EC7C8561B551}"/>
              </a:ext>
            </a:extLst>
          </p:cNvPr>
          <p:cNvSpPr txBox="1"/>
          <p:nvPr/>
        </p:nvSpPr>
        <p:spPr>
          <a:xfrm>
            <a:off x="0" y="133241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E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Sample Question Answers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372613-0390-2474-2BF3-EAB3A266341C}"/>
              </a:ext>
            </a:extLst>
          </p:cNvPr>
          <p:cNvSpPr/>
          <p:nvPr/>
        </p:nvSpPr>
        <p:spPr>
          <a:xfrm>
            <a:off x="1472627" y="2423092"/>
            <a:ext cx="965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1.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climbing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rope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scissors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5103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9D508E68574341942F56E45B554F73" ma:contentTypeVersion="13" ma:contentTypeDescription="Create a new document." ma:contentTypeScope="" ma:versionID="26f9ee492c552eb95388338e76d2febf">
  <xsd:schema xmlns:xsd="http://www.w3.org/2001/XMLSchema" xmlns:xs="http://www.w3.org/2001/XMLSchema" xmlns:p="http://schemas.microsoft.com/office/2006/metadata/properties" xmlns:ns3="91333648-8ecc-469e-b4e6-834e80f228a6" xmlns:ns4="8ff69e45-d9e4-4a59-9407-eb9f982a35f7" targetNamespace="http://schemas.microsoft.com/office/2006/metadata/properties" ma:root="true" ma:fieldsID="904b4568a468bb4b81bc390fb66f52ce" ns3:_="" ns4:_="">
    <xsd:import namespace="91333648-8ecc-469e-b4e6-834e80f228a6"/>
    <xsd:import namespace="8ff69e45-d9e4-4a59-9407-eb9f982a35f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33648-8ecc-469e-b4e6-834e80f228a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69e45-d9e4-4a59-9407-eb9f982a35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38880D-59ED-40E3-A210-6E688F898A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333648-8ecc-469e-b4e6-834e80f228a6"/>
    <ds:schemaRef ds:uri="8ff69e45-d9e4-4a59-9407-eb9f982a35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C4B7D8-DEA0-4F9F-8EB6-0BEDC74A00E4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8ff69e45-d9e4-4a59-9407-eb9f982a35f7"/>
    <ds:schemaRef ds:uri="http://www.w3.org/XML/1998/namespace"/>
    <ds:schemaRef ds:uri="91333648-8ecc-469e-b4e6-834e80f228a6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5BA318F-2D94-40DD-805B-3258406A36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7535</TotalTime>
  <Words>1163</Words>
  <Application>Microsoft Macintosh PowerPoint</Application>
  <PresentationFormat>Widescreen</PresentationFormat>
  <Paragraphs>224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Century Gothic</vt:lpstr>
      <vt:lpstr>Helvetica</vt:lpstr>
      <vt:lpstr>Helvetica Light</vt:lpstr>
      <vt:lpstr>Palatino Linotype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Byrd</dc:creator>
  <cp:lastModifiedBy>روبيرت بوتشينز</cp:lastModifiedBy>
  <cp:revision>87</cp:revision>
  <dcterms:created xsi:type="dcterms:W3CDTF">2021-09-27T00:56:03Z</dcterms:created>
  <dcterms:modified xsi:type="dcterms:W3CDTF">2022-10-25T06:35:01Z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0x0101002B9D508E68574341942F56E45B554F73</vt:lpwstr>
  </property>
</Properties>
</file>