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58" r:id="rId2"/>
    <p:sldId id="259" r:id="rId3"/>
    <p:sldId id="261"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0"/>
  </p:normalViewPr>
  <p:slideViewPr>
    <p:cSldViewPr snapToGrid="0">
      <p:cViewPr>
        <p:scale>
          <a:sx n="69" d="100"/>
          <a:sy n="69" d="100"/>
        </p:scale>
        <p:origin x="2280" y="-8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l">
              <a:defRPr sz="1200"/>
            </a:lvl1pPr>
          </a:lstStyle>
          <a:p>
            <a:endParaRPr lang="en-US"/>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r">
              <a:defRPr sz="1200"/>
            </a:lvl1pPr>
          </a:lstStyle>
          <a:p>
            <a:fld id="{B6689708-8FCA-46BE-92DF-44E481559C4A}" type="datetimeFigureOut">
              <a:rPr lang="en-US" smtClean="0"/>
              <a:t>5/13/2026</a:t>
            </a:fld>
            <a:endParaRPr lang="en-US"/>
          </a:p>
        </p:txBody>
      </p:sp>
      <p:sp>
        <p:nvSpPr>
          <p:cNvPr id="4" name="عنصر نائب لصورة الشريحة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1" anchor="ctr"/>
          <a:lstStyle/>
          <a:p>
            <a:endParaRPr lang="en-US"/>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r">
              <a:defRPr sz="1200"/>
            </a:lvl1pPr>
          </a:lstStyle>
          <a:p>
            <a:fld id="{A5AB7FA6-B66F-4BAC-BEA3-99376132FEF9}" type="slidenum">
              <a:rPr lang="en-US" smtClean="0"/>
              <a:t>‹#›</a:t>
            </a:fld>
            <a:endParaRPr lang="en-US"/>
          </a:p>
        </p:txBody>
      </p:sp>
    </p:spTree>
    <p:extLst>
      <p:ext uri="{BB962C8B-B14F-4D97-AF65-F5344CB8AC3E}">
        <p14:creationId xmlns:p14="http://schemas.microsoft.com/office/powerpoint/2010/main" val="155573805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5"/>
          </p:nvPr>
        </p:nvSpPr>
        <p:spPr/>
        <p:txBody>
          <a:bodyPr/>
          <a:lstStyle/>
          <a:p>
            <a:fld id="{A5AB7FA6-B66F-4BAC-BEA3-99376132FEF9}" type="slidenum">
              <a:rPr lang="en-US" smtClean="0"/>
              <a:t>1</a:t>
            </a:fld>
            <a:endParaRPr lang="en-US"/>
          </a:p>
        </p:txBody>
      </p:sp>
    </p:spTree>
    <p:extLst>
      <p:ext uri="{BB962C8B-B14F-4D97-AF65-F5344CB8AC3E}">
        <p14:creationId xmlns:p14="http://schemas.microsoft.com/office/powerpoint/2010/main" val="86731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AB7FA6-B66F-4BAC-BEA3-99376132FEF9}" type="slidenum">
              <a:rPr lang="en-US" smtClean="0"/>
              <a:t>2</a:t>
            </a:fld>
            <a:endParaRPr lang="en-US"/>
          </a:p>
        </p:txBody>
      </p:sp>
    </p:spTree>
    <p:extLst>
      <p:ext uri="{BB962C8B-B14F-4D97-AF65-F5344CB8AC3E}">
        <p14:creationId xmlns:p14="http://schemas.microsoft.com/office/powerpoint/2010/main" val="3606065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5AB7FA6-B66F-4BAC-BEA3-99376132FEF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5731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8BF6D9-0299-44B5-A2E1-A39342C72EF5}"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4164023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BF6D9-0299-44B5-A2E1-A39342C72EF5}"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3156899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BF6D9-0299-44B5-A2E1-A39342C72EF5}"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1973842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BF6D9-0299-44B5-A2E1-A39342C72EF5}"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1295034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8BF6D9-0299-44B5-A2E1-A39342C72EF5}" type="datetimeFigureOut">
              <a:rPr lang="en-US" smtClean="0"/>
              <a:t>5/13/2026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1731853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8BF6D9-0299-44B5-A2E1-A39342C72EF5}"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2726591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8BF6D9-0299-44B5-A2E1-A39342C72EF5}" type="datetimeFigureOut">
              <a:rPr lang="en-US" smtClean="0"/>
              <a:t>5/13/2026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748976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8BF6D9-0299-44B5-A2E1-A39342C72EF5}" type="datetimeFigureOut">
              <a:rPr lang="en-US" smtClean="0"/>
              <a:t>5/13/2026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1378490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BF6D9-0299-44B5-A2E1-A39342C72EF5}" type="datetimeFigureOut">
              <a:rPr lang="en-US" smtClean="0"/>
              <a:t>5/13/2026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3640517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58BF6D9-0299-44B5-A2E1-A39342C72EF5}"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309060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58BF6D9-0299-44B5-A2E1-A39342C72EF5}" type="datetimeFigureOut">
              <a:rPr lang="en-US" smtClean="0"/>
              <a:t>5/13/2026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9D1081-8A65-4472-BF5F-76E0D0DBBBDB}" type="slidenum">
              <a:rPr lang="en-US" smtClean="0"/>
              <a:t>‹#›</a:t>
            </a:fld>
            <a:endParaRPr lang="en-US"/>
          </a:p>
        </p:txBody>
      </p:sp>
    </p:spTree>
    <p:extLst>
      <p:ext uri="{BB962C8B-B14F-4D97-AF65-F5344CB8AC3E}">
        <p14:creationId xmlns:p14="http://schemas.microsoft.com/office/powerpoint/2010/main" val="3470722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58BF6D9-0299-44B5-A2E1-A39342C72EF5}" type="datetimeFigureOut">
              <a:rPr lang="en-US" smtClean="0"/>
              <a:t>5/13/2026</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19D1081-8A65-4472-BF5F-76E0D0DBBBDB}" type="slidenum">
              <a:rPr lang="en-US" smtClean="0"/>
              <a:t>‹#›</a:t>
            </a:fld>
            <a:endParaRPr lang="en-US"/>
          </a:p>
        </p:txBody>
      </p:sp>
    </p:spTree>
    <p:extLst>
      <p:ext uri="{BB962C8B-B14F-4D97-AF65-F5344CB8AC3E}">
        <p14:creationId xmlns:p14="http://schemas.microsoft.com/office/powerpoint/2010/main" val="41908092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0" descr="A close up of a logo&#10;&#10;Description automatically generated">
            <a:extLst>
              <a:ext uri="{FF2B5EF4-FFF2-40B4-BE49-F238E27FC236}">
                <a16:creationId xmlns:a16="http://schemas.microsoft.com/office/drawing/2014/main" id="{8D1E6D41-5455-4F34-9CE5-73707F681A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578" t="31767" r="62605" b="41203"/>
          <a:stretch>
            <a:fillRect/>
          </a:stretch>
        </p:blipFill>
        <p:spPr bwMode="auto">
          <a:xfrm>
            <a:off x="388860" y="9311809"/>
            <a:ext cx="885642" cy="352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Box 24">
            <a:extLst>
              <a:ext uri="{FF2B5EF4-FFF2-40B4-BE49-F238E27FC236}">
                <a16:creationId xmlns:a16="http://schemas.microsoft.com/office/drawing/2014/main" id="{C6FA8D7A-6061-4915-8CAE-ABAFD0B3DD84}"/>
              </a:ext>
            </a:extLst>
          </p:cNvPr>
          <p:cNvSpPr txBox="1"/>
          <p:nvPr/>
        </p:nvSpPr>
        <p:spPr>
          <a:xfrm>
            <a:off x="508287" y="1890971"/>
            <a:ext cx="6266428" cy="369332"/>
          </a:xfrm>
          <a:prstGeom prst="rect">
            <a:avLst/>
          </a:prstGeom>
          <a:noFill/>
        </p:spPr>
        <p:txBody>
          <a:bodyPr wrap="square" rtlCol="0">
            <a:spAutoFit/>
          </a:bodyPr>
          <a:lstStyle/>
          <a:p>
            <a:pPr algn="r" rtl="1"/>
            <a:r>
              <a:rPr lang="ar-AE" u="sng" dirty="0">
                <a:solidFill>
                  <a:srgbClr val="FF0000"/>
                </a:solidFill>
                <a:latin typeface="Calibri" panose="020F0502020204030204" pitchFamily="34" charset="0"/>
                <a:cs typeface="Calibri" panose="020F0502020204030204" pitchFamily="34" charset="0"/>
              </a:rPr>
              <a:t>اقرأ القصة الآتية بعنوان(الحياة عمل و كفاح) ثم أجب عن الأسئلة التي تليها :</a:t>
            </a:r>
          </a:p>
        </p:txBody>
      </p:sp>
      <p:sp>
        <p:nvSpPr>
          <p:cNvPr id="17" name="Rectangle 16">
            <a:extLst>
              <a:ext uri="{FF2B5EF4-FFF2-40B4-BE49-F238E27FC236}">
                <a16:creationId xmlns:a16="http://schemas.microsoft.com/office/drawing/2014/main" id="{CED6683C-2414-6198-BB8C-9AF6763E4310}"/>
              </a:ext>
            </a:extLst>
          </p:cNvPr>
          <p:cNvSpPr/>
          <p:nvPr/>
        </p:nvSpPr>
        <p:spPr>
          <a:xfrm>
            <a:off x="663474" y="2975535"/>
            <a:ext cx="5956053" cy="563143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r"/>
            <a:r>
              <a:rPr lang="ar-AE" dirty="0">
                <a:ln w="0"/>
                <a:solidFill>
                  <a:schemeClr val="tx1"/>
                </a:solidFill>
                <a:effectLst>
                  <a:outerShdw blurRad="38100" dist="19050" dir="2700000" algn="tl" rotWithShape="0">
                    <a:schemeClr val="dk1">
                      <a:alpha val="40000"/>
                    </a:schemeClr>
                  </a:outerShdw>
                </a:effectLst>
              </a:rPr>
              <a:t>سلطان طفل طيب القلب، ويحب الحيوانات كثيرا، يلعب معها ويكلمها، وفي أحدى الأيام كان يتمشى في الحديقة كعادته، وفجأة رأى نملة بين حبات التراب تحمل قطعة خبزصغيرة،وكانت حريصة عليها جدا على الرغم من أنها تبدوثقيلة عليها؛ فقد كانت تحمل قطعة الخبزفتسقط من يدها، ثم تسحبها فتفلت منها.</a:t>
            </a:r>
          </a:p>
          <a:p>
            <a:pPr algn="r"/>
            <a:r>
              <a:rPr lang="ar-AE" dirty="0">
                <a:ln w="0"/>
                <a:solidFill>
                  <a:schemeClr val="tx1"/>
                </a:solidFill>
                <a:effectLst>
                  <a:outerShdw blurRad="38100" dist="19050" dir="2700000" algn="tl" rotWithShape="0">
                    <a:schemeClr val="dk1">
                      <a:alpha val="40000"/>
                    </a:schemeClr>
                  </a:outerShdw>
                </a:effectLst>
              </a:rPr>
              <a:t> أشفق سلطان على النملة،وقال في نفسه: سأعينها في حمله</a:t>
            </a:r>
          </a:p>
          <a:p>
            <a:pPr algn="r"/>
            <a:r>
              <a:rPr lang="ar-AE" dirty="0">
                <a:ln w="0"/>
                <a:solidFill>
                  <a:schemeClr val="tx1"/>
                </a:solidFill>
                <a:effectLst>
                  <a:outerShdw blurRad="38100" dist="19050" dir="2700000" algn="tl" rotWithShape="0">
                    <a:schemeClr val="dk1">
                      <a:alpha val="40000"/>
                    </a:schemeClr>
                  </a:outerShdw>
                </a:effectLst>
              </a:rPr>
              <a:t>ا: فالمسكينة تبدو متعبة. اقترب منها،أخذ قطعة الخبز</a:t>
            </a:r>
          </a:p>
          <a:p>
            <a:pPr algn="r"/>
            <a:r>
              <a:rPr lang="ar-AE" dirty="0">
                <a:ln w="0"/>
                <a:solidFill>
                  <a:schemeClr val="tx1"/>
                </a:solidFill>
                <a:effectLst>
                  <a:outerShdw blurRad="38100" dist="19050" dir="2700000" algn="tl" rotWithShape="0">
                    <a:schemeClr val="dk1">
                      <a:alpha val="40000"/>
                    </a:schemeClr>
                  </a:outerShdw>
                </a:effectLst>
              </a:rPr>
              <a:t>ففزعت النملة، وقالت: ماذا تريد مني؟ </a:t>
            </a:r>
          </a:p>
          <a:p>
            <a:pPr algn="r"/>
            <a:r>
              <a:rPr lang="ar-AE" dirty="0">
                <a:ln w="0"/>
                <a:solidFill>
                  <a:schemeClr val="tx1"/>
                </a:solidFill>
                <a:effectLst>
                  <a:outerShdw blurRad="38100" dist="19050" dir="2700000" algn="tl" rotWithShape="0">
                    <a:schemeClr val="dk1">
                      <a:alpha val="40000"/>
                    </a:schemeClr>
                  </a:outerShdw>
                </a:effectLst>
              </a:rPr>
              <a:t>لماذا تسلبني غذائي؟ سلطان :لا أريد أن أسلبك شيئا،</a:t>
            </a:r>
          </a:p>
          <a:p>
            <a:pPr algn="r"/>
            <a:r>
              <a:rPr lang="ar-AE" dirty="0">
                <a:ln w="0"/>
                <a:solidFill>
                  <a:schemeClr val="tx1"/>
                </a:solidFill>
                <a:effectLst>
                  <a:outerShdw blurRad="38100" dist="19050" dir="2700000" algn="tl" rotWithShape="0">
                    <a:schemeClr val="dk1">
                      <a:alpha val="40000"/>
                    </a:schemeClr>
                  </a:outerShdw>
                </a:effectLst>
              </a:rPr>
              <a:t> فقط أردت مساعدتك على حمل قطعة الخبز: </a:t>
            </a:r>
          </a:p>
          <a:p>
            <a:pPr algn="r"/>
            <a:r>
              <a:rPr lang="ar-AE" dirty="0">
                <a:ln w="0"/>
                <a:solidFill>
                  <a:schemeClr val="tx1"/>
                </a:solidFill>
                <a:effectLst>
                  <a:outerShdw blurRad="38100" dist="19050" dir="2700000" algn="tl" rotWithShape="0">
                    <a:schemeClr val="dk1">
                      <a:alpha val="40000"/>
                    </a:schemeClr>
                  </a:outerShdw>
                </a:effectLst>
              </a:rPr>
              <a:t>النملة لا عليك، فأنا معتادة على ذلك،أعدها الي،فقد</a:t>
            </a:r>
          </a:p>
          <a:p>
            <a:pPr algn="r"/>
            <a:r>
              <a:rPr lang="ar-AE" dirty="0">
                <a:ln w="0"/>
                <a:solidFill>
                  <a:schemeClr val="tx1"/>
                </a:solidFill>
                <a:effectLst>
                  <a:outerShdw blurRad="38100" dist="19050" dir="2700000" algn="tl" rotWithShape="0">
                    <a:schemeClr val="dk1">
                      <a:alpha val="40000"/>
                    </a:schemeClr>
                  </a:outerShdw>
                </a:effectLst>
              </a:rPr>
              <a:t> أمضيت وقتا طويلا حتى وجدتها.سلطان:مسكينة؟ مارأيك في</a:t>
            </a:r>
          </a:p>
          <a:p>
            <a:pPr algn="r"/>
            <a:r>
              <a:rPr lang="ar-AE" dirty="0">
                <a:ln w="0"/>
                <a:solidFill>
                  <a:schemeClr val="tx1"/>
                </a:solidFill>
                <a:effectLst>
                  <a:outerShdw blurRad="38100" dist="19050" dir="2700000" algn="tl" rotWithShape="0">
                    <a:schemeClr val="dk1">
                      <a:alpha val="40000"/>
                    </a:schemeClr>
                  </a:outerShdw>
                </a:effectLst>
              </a:rPr>
              <a:t> أن أريحك من عناء البحث عن الطعام ؟النملة :لم أفهم.ماذا تعني؟سلطان:سأضع لك أمام بيتك قطعةخبزصغيرة كل يوم ،وهكذا تستريحين من عناء البحث عن الطعام ،مارايك ؟ النملة موافقة ،وسأكون ممتنة لك. صار سلطان كل يوم يضع أمام بيت النملة قطعة خبز صغيرة من بقايا طعامه،ثم تاتي،وتأخذها،الى أن بدأت تشعربآلام في مفاصلها،ويضعف في اطرافها،والغريب في الأمرأن طعم الخبزالذي كان سلطان يضعه لها لم يعد لذيذا، فكرت النملة :ترى ما سبب ذلك كله؟وراحت تراقب صديقاتها وهن يعملن دون كلل وملل للبحث عن طعامهن ،فسألت صديقتها يوما :هل تعانين من آلام في المفاصل ؟فردت صديقتها بالنفي .ومع مرور الوقت ،فهمت النملة أن حياة الخمو</a:t>
            </a:r>
            <a:endParaRPr lang="en-US" dirty="0">
              <a:ln w="0"/>
              <a:solidFill>
                <a:schemeClr val="tx1"/>
              </a:solidFill>
              <a:effectLst>
                <a:outerShdw blurRad="38100" dist="19050" dir="2700000" algn="tl" rotWithShape="0">
                  <a:schemeClr val="dk1">
                    <a:alpha val="40000"/>
                  </a:schemeClr>
                </a:outerShdw>
              </a:effectLst>
            </a:endParaRPr>
          </a:p>
          <a:p>
            <a:pPr algn="r"/>
            <a:r>
              <a:rPr lang="ar-AE" dirty="0">
                <a:ln w="0"/>
                <a:solidFill>
                  <a:schemeClr val="tx1"/>
                </a:solidFill>
                <a:effectLst>
                  <a:outerShdw blurRad="38100" dist="19050" dir="2700000" algn="tl" rotWithShape="0">
                    <a:schemeClr val="dk1">
                      <a:alpha val="40000"/>
                    </a:schemeClr>
                  </a:outerShdw>
                </a:effectLst>
              </a:rPr>
              <a:t>ل التي تحياها هي سبب ما تعاني من آلام ،وأن الخبزفقد طعمه الشهي ؛ لأنها باتت تحصل عليها دون عناء ،لذلك حسمت امرها واتخذت قرارها، وطلبت الى سلطان أن يتوقف عن أمدادها بالغداء .واستغرب سلطان من طلبها ، فقالت له :لا طعم للحياة بلا عمل .</a:t>
            </a:r>
          </a:p>
          <a:p>
            <a:pPr algn="r"/>
            <a:endParaRPr lang="ar-AE" dirty="0">
              <a:ln w="0"/>
              <a:solidFill>
                <a:schemeClr val="tx1"/>
              </a:solidFill>
              <a:effectLst>
                <a:outerShdw blurRad="38100" dist="19050" dir="2700000" algn="tl" rotWithShape="0">
                  <a:schemeClr val="dk1">
                    <a:alpha val="40000"/>
                  </a:schemeClr>
                </a:outerShdw>
              </a:effectLst>
            </a:endParaRPr>
          </a:p>
          <a:p>
            <a:pPr algn="r"/>
            <a:endParaRPr lang="en-US" dirty="0">
              <a:ln w="0"/>
              <a:solidFill>
                <a:schemeClr val="tx1"/>
              </a:solidFill>
              <a:effectLst>
                <a:outerShdw blurRad="38100" dist="19050" dir="2700000" algn="tl" rotWithShape="0">
                  <a:schemeClr val="dk1">
                    <a:alpha val="40000"/>
                  </a:schemeClr>
                </a:outerShdw>
              </a:effectLst>
            </a:endParaRPr>
          </a:p>
        </p:txBody>
      </p:sp>
      <p:pic>
        <p:nvPicPr>
          <p:cNvPr id="21" name="Picture 20" descr="Text, letter&#10;&#10;Description automatically generated">
            <a:extLst>
              <a:ext uri="{FF2B5EF4-FFF2-40B4-BE49-F238E27FC236}">
                <a16:creationId xmlns:a16="http://schemas.microsoft.com/office/drawing/2014/main" id="{66D73509-30EF-08EA-B29C-01F765C5877A}"/>
              </a:ext>
            </a:extLst>
          </p:cNvPr>
          <p:cNvPicPr>
            <a:picLocks noChangeAspect="1"/>
          </p:cNvPicPr>
          <p:nvPr/>
        </p:nvPicPr>
        <p:blipFill rotWithShape="1">
          <a:blip r:embed="rId4">
            <a:extLst>
              <a:ext uri="{28A0092B-C50C-407E-A947-70E740481C1C}">
                <a14:useLocalDpi xmlns:a14="http://schemas.microsoft.com/office/drawing/2010/main" val="0"/>
              </a:ext>
            </a:extLst>
          </a:blip>
          <a:srcRect l="10859" t="8120" r="52670" b="74444"/>
          <a:stretch/>
        </p:blipFill>
        <p:spPr>
          <a:xfrm>
            <a:off x="101001" y="3564684"/>
            <a:ext cx="2123727" cy="1388316"/>
          </a:xfrm>
          <a:prstGeom prst="rect">
            <a:avLst/>
          </a:prstGeom>
          <a:ln w="28575">
            <a:solidFill>
              <a:schemeClr val="tx1">
                <a:lumMod val="85000"/>
                <a:lumOff val="15000"/>
              </a:schemeClr>
            </a:solidFill>
          </a:ln>
        </p:spPr>
      </p:pic>
      <p:sp>
        <p:nvSpPr>
          <p:cNvPr id="6" name="Rectangle: Rounded Corners 5">
            <a:extLst>
              <a:ext uri="{FF2B5EF4-FFF2-40B4-BE49-F238E27FC236}">
                <a16:creationId xmlns:a16="http://schemas.microsoft.com/office/drawing/2014/main" id="{CF824D87-82C9-717F-8D5C-D5B896D3F66A}"/>
              </a:ext>
            </a:extLst>
          </p:cNvPr>
          <p:cNvSpPr/>
          <p:nvPr/>
        </p:nvSpPr>
        <p:spPr>
          <a:xfrm>
            <a:off x="388860" y="328613"/>
            <a:ext cx="6111953" cy="97041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2400" b="1" dirty="0">
                <a:solidFill>
                  <a:schemeClr val="tx1"/>
                </a:solidFill>
              </a:rPr>
              <a:t>مراجعة للاختبار التكويني الأول الفصل الدراسي الثالث</a:t>
            </a:r>
            <a:endParaRPr lang="en-AE" sz="2400" b="1" dirty="0">
              <a:solidFill>
                <a:schemeClr val="tx1"/>
              </a:solidFill>
            </a:endParaRPr>
          </a:p>
        </p:txBody>
      </p:sp>
    </p:spTree>
    <p:extLst>
      <p:ext uri="{BB962C8B-B14F-4D97-AF65-F5344CB8AC3E}">
        <p14:creationId xmlns:p14="http://schemas.microsoft.com/office/powerpoint/2010/main" val="4008633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ربع نص 6">
            <a:extLst>
              <a:ext uri="{FF2B5EF4-FFF2-40B4-BE49-F238E27FC236}">
                <a16:creationId xmlns:a16="http://schemas.microsoft.com/office/drawing/2014/main" id="{250A33E2-9D5F-191B-B08F-FC3336CDD834}"/>
              </a:ext>
            </a:extLst>
          </p:cNvPr>
          <p:cNvSpPr txBox="1"/>
          <p:nvPr/>
        </p:nvSpPr>
        <p:spPr>
          <a:xfrm>
            <a:off x="115503" y="1617315"/>
            <a:ext cx="6628197" cy="1354217"/>
          </a:xfrm>
          <a:prstGeom prst="rect">
            <a:avLst/>
          </a:prstGeom>
          <a:noFill/>
          <a:ln w="19050">
            <a:solidFill>
              <a:schemeClr val="accent1">
                <a:lumMod val="75000"/>
              </a:schemeClr>
            </a:solidFill>
          </a:ln>
        </p:spPr>
        <p:txBody>
          <a:bodyPr wrap="square" rtlCol="0">
            <a:spAutoFit/>
          </a:bodyPr>
          <a:lstStyle/>
          <a:p>
            <a:pPr algn="r" rtl="1"/>
            <a:r>
              <a:rPr lang="ar-AE" u="sng" dirty="0">
                <a:solidFill>
                  <a:srgbClr val="FF0000"/>
                </a:solidFill>
                <a:latin typeface="Dubai" panose="020B0503030403030204" pitchFamily="34" charset="-78"/>
                <a:cs typeface="Dubai" panose="020B0503030403030204" pitchFamily="34" charset="-78"/>
              </a:rPr>
              <a:t>السؤال الثاني: ماذا رأى سلطان؟</a:t>
            </a:r>
          </a:p>
          <a:p>
            <a:pPr algn="r" rtl="1"/>
            <a:endParaRPr lang="ar-AE" sz="1000" u="sng" dirty="0">
              <a:latin typeface="Dubai" panose="020B0503030403030204" pitchFamily="34" charset="-78"/>
              <a:cs typeface="Dubai" panose="020B0503030403030204" pitchFamily="34" charset="-78"/>
            </a:endParaRPr>
          </a:p>
          <a:p>
            <a:pPr algn="r" rtl="1"/>
            <a:r>
              <a:rPr lang="ar-AE" dirty="0">
                <a:latin typeface="Dubai" panose="020B0503030403030204" pitchFamily="34" charset="-78"/>
                <a:cs typeface="Dubai" panose="020B0503030403030204" pitchFamily="34" charset="-78"/>
              </a:rPr>
              <a:t>أ. نمله تحمل الخبز.</a:t>
            </a:r>
          </a:p>
          <a:p>
            <a:pPr algn="r" rtl="1"/>
            <a:r>
              <a:rPr lang="ar-AE" dirty="0">
                <a:latin typeface="Dubai" panose="020B0503030403030204" pitchFamily="34" charset="-78"/>
                <a:cs typeface="Dubai" panose="020B0503030403030204" pitchFamily="34" charset="-78"/>
              </a:rPr>
              <a:t>ب. نمله تحمل الطين.</a:t>
            </a:r>
          </a:p>
          <a:p>
            <a:pPr algn="r" rtl="1"/>
            <a:r>
              <a:rPr lang="ar-AE" dirty="0">
                <a:latin typeface="Dubai" panose="020B0503030403030204" pitchFamily="34" charset="-78"/>
                <a:cs typeface="Dubai" panose="020B0503030403030204" pitchFamily="34" charset="-78"/>
              </a:rPr>
              <a:t>ج. قطعة نقدية.</a:t>
            </a:r>
            <a:endParaRPr lang="en-US" dirty="0">
              <a:latin typeface="Dubai" panose="020B0503030403030204" pitchFamily="34" charset="-78"/>
              <a:cs typeface="Dubai" panose="020B0503030403030204" pitchFamily="34" charset="-78"/>
            </a:endParaRPr>
          </a:p>
        </p:txBody>
      </p:sp>
      <p:sp>
        <p:nvSpPr>
          <p:cNvPr id="8" name="مربع نص 7">
            <a:extLst>
              <a:ext uri="{FF2B5EF4-FFF2-40B4-BE49-F238E27FC236}">
                <a16:creationId xmlns:a16="http://schemas.microsoft.com/office/drawing/2014/main" id="{D788DDED-70B1-958E-5185-44B5EBF7A868}"/>
              </a:ext>
            </a:extLst>
          </p:cNvPr>
          <p:cNvSpPr txBox="1"/>
          <p:nvPr/>
        </p:nvSpPr>
        <p:spPr>
          <a:xfrm>
            <a:off x="115503" y="3039291"/>
            <a:ext cx="6628197" cy="1354217"/>
          </a:xfrm>
          <a:prstGeom prst="rect">
            <a:avLst/>
          </a:prstGeom>
          <a:noFill/>
          <a:ln w="19050">
            <a:solidFill>
              <a:schemeClr val="accent1">
                <a:lumMod val="75000"/>
              </a:schemeClr>
            </a:solidFill>
          </a:ln>
        </p:spPr>
        <p:txBody>
          <a:bodyPr wrap="square" rtlCol="0">
            <a:spAutoFit/>
          </a:bodyPr>
          <a:lstStyle/>
          <a:p>
            <a:pPr algn="r" rtl="1"/>
            <a:r>
              <a:rPr lang="ar-AE" u="sng" dirty="0">
                <a:solidFill>
                  <a:srgbClr val="FF0000"/>
                </a:solidFill>
                <a:latin typeface="Dubai" panose="020B0503030403030204" pitchFamily="34" charset="-78"/>
                <a:cs typeface="Dubai" panose="020B0503030403030204" pitchFamily="34" charset="-78"/>
              </a:rPr>
              <a:t>السؤال الثالث :بما تصف سلطان في هذه القصة؟</a:t>
            </a:r>
            <a:br>
              <a:rPr lang="ar-AE" sz="1600" u="sng" dirty="0">
                <a:solidFill>
                  <a:srgbClr val="FF0000"/>
                </a:solidFill>
                <a:latin typeface="Dubai" panose="020B0503030403030204" pitchFamily="34" charset="-78"/>
                <a:cs typeface="Dubai" panose="020B0503030403030204" pitchFamily="34" charset="-78"/>
              </a:rPr>
            </a:br>
            <a:endParaRPr lang="ar-AE" sz="1000" u="sng" dirty="0">
              <a:solidFill>
                <a:srgbClr val="FF0000"/>
              </a:solidFill>
              <a:latin typeface="Dubai" panose="020B0503030403030204" pitchFamily="34" charset="-78"/>
              <a:cs typeface="Dubai" panose="020B0503030403030204" pitchFamily="34" charset="-78"/>
            </a:endParaRPr>
          </a:p>
          <a:p>
            <a:pPr algn="r" rtl="1"/>
            <a:r>
              <a:rPr lang="ar-AE" dirty="0">
                <a:latin typeface="Dubai" panose="020B0503030403030204" pitchFamily="34" charset="-78"/>
                <a:cs typeface="Dubai" panose="020B0503030403030204" pitchFamily="34" charset="-78"/>
              </a:rPr>
              <a:t>أ. يحب الذهاب الى مدينة الألعاب.</a:t>
            </a:r>
          </a:p>
          <a:p>
            <a:pPr algn="r" rtl="1"/>
            <a:r>
              <a:rPr lang="ar-AE" dirty="0">
                <a:latin typeface="Dubai" panose="020B0503030403030204" pitchFamily="34" charset="-78"/>
                <a:cs typeface="Dubai" panose="020B0503030403030204" pitchFamily="34" charset="-78"/>
              </a:rPr>
              <a:t>ب. يحب استكشاف حياة النمل.</a:t>
            </a:r>
          </a:p>
          <a:p>
            <a:pPr algn="r" rtl="1"/>
            <a:r>
              <a:rPr lang="ar-AE" dirty="0">
                <a:latin typeface="Dubai" panose="020B0503030403030204" pitchFamily="34" charset="-78"/>
                <a:cs typeface="Dubai" panose="020B0503030403030204" pitchFamily="34" charset="-78"/>
              </a:rPr>
              <a:t>ج. يحب مساعدة الآخرين.</a:t>
            </a:r>
            <a:endParaRPr lang="en-US" dirty="0">
              <a:latin typeface="Dubai" panose="020B0503030403030204" pitchFamily="34" charset="-78"/>
              <a:cs typeface="Dubai" panose="020B0503030403030204" pitchFamily="34" charset="-78"/>
            </a:endParaRPr>
          </a:p>
        </p:txBody>
      </p:sp>
      <p:sp>
        <p:nvSpPr>
          <p:cNvPr id="9" name="مربع نص 8">
            <a:extLst>
              <a:ext uri="{FF2B5EF4-FFF2-40B4-BE49-F238E27FC236}">
                <a16:creationId xmlns:a16="http://schemas.microsoft.com/office/drawing/2014/main" id="{E1D1F589-EF7F-7B1C-C7D0-CCBEEF4E3432}"/>
              </a:ext>
            </a:extLst>
          </p:cNvPr>
          <p:cNvSpPr txBox="1"/>
          <p:nvPr/>
        </p:nvSpPr>
        <p:spPr>
          <a:xfrm>
            <a:off x="115503" y="195339"/>
            <a:ext cx="6628197" cy="1354217"/>
          </a:xfrm>
          <a:prstGeom prst="rect">
            <a:avLst/>
          </a:prstGeom>
          <a:noFill/>
          <a:ln w="19050">
            <a:solidFill>
              <a:schemeClr val="accent1">
                <a:lumMod val="75000"/>
              </a:schemeClr>
            </a:solidFill>
          </a:ln>
        </p:spPr>
        <p:txBody>
          <a:bodyPr wrap="square" rtlCol="0">
            <a:spAutoFit/>
          </a:bodyPr>
          <a:lstStyle/>
          <a:p>
            <a:pPr algn="r" rtl="1"/>
            <a:r>
              <a:rPr lang="ar-AE" u="sng" dirty="0">
                <a:solidFill>
                  <a:srgbClr val="FF0000"/>
                </a:solidFill>
                <a:latin typeface="Dubai" panose="020B0503030403030204" pitchFamily="34" charset="-78"/>
                <a:cs typeface="Dubai" panose="020B0503030403030204" pitchFamily="34" charset="-78"/>
              </a:rPr>
              <a:t>السؤال الأول :أين جرت احداث القصة؟</a:t>
            </a:r>
          </a:p>
          <a:p>
            <a:pPr algn="r" rtl="1"/>
            <a:endParaRPr lang="ar-AE" sz="1000" u="sng" dirty="0">
              <a:latin typeface="Dubai" panose="020B0503030403030204" pitchFamily="34" charset="-78"/>
              <a:cs typeface="Dubai" panose="020B0503030403030204" pitchFamily="34" charset="-78"/>
            </a:endParaRPr>
          </a:p>
          <a:p>
            <a:pPr algn="r" rtl="1"/>
            <a:r>
              <a:rPr lang="ar-AE" dirty="0">
                <a:latin typeface="Dubai" panose="020B0503030403030204" pitchFamily="34" charset="-78"/>
                <a:cs typeface="Dubai" panose="020B0503030403030204" pitchFamily="34" charset="-78"/>
              </a:rPr>
              <a:t>أ. في مدينة الألعاب</a:t>
            </a:r>
          </a:p>
          <a:p>
            <a:pPr algn="r" rtl="1"/>
            <a:r>
              <a:rPr lang="ar-AE" dirty="0">
                <a:latin typeface="Dubai" panose="020B0503030403030204" pitchFamily="34" charset="-78"/>
                <a:cs typeface="Dubai" panose="020B0503030403030204" pitchFamily="34" charset="-78"/>
              </a:rPr>
              <a:t>ب. هفي الحديقة.</a:t>
            </a:r>
          </a:p>
          <a:p>
            <a:pPr algn="r" rtl="1"/>
            <a:r>
              <a:rPr lang="ar-AE" dirty="0">
                <a:latin typeface="Dubai" panose="020B0503030403030204" pitchFamily="34" charset="-78"/>
                <a:cs typeface="Dubai" panose="020B0503030403030204" pitchFamily="34" charset="-78"/>
              </a:rPr>
              <a:t>ج. في قرية النمل.</a:t>
            </a:r>
            <a:endParaRPr lang="en-US" dirty="0">
              <a:latin typeface="Dubai" panose="020B0503030403030204" pitchFamily="34" charset="-78"/>
              <a:cs typeface="Dubai" panose="020B0503030403030204" pitchFamily="34" charset="-78"/>
            </a:endParaRPr>
          </a:p>
        </p:txBody>
      </p:sp>
      <p:sp>
        <p:nvSpPr>
          <p:cNvPr id="13" name="عنصر نائب لرقم الشريحة 12">
            <a:extLst>
              <a:ext uri="{FF2B5EF4-FFF2-40B4-BE49-F238E27FC236}">
                <a16:creationId xmlns:a16="http://schemas.microsoft.com/office/drawing/2014/main" id="{D0CCCA8A-12E1-A263-826F-0692B3730991}"/>
              </a:ext>
            </a:extLst>
          </p:cNvPr>
          <p:cNvSpPr>
            <a:spLocks noGrp="1"/>
          </p:cNvSpPr>
          <p:nvPr>
            <p:ph type="sldNum" sz="quarter" idx="12"/>
          </p:nvPr>
        </p:nvSpPr>
        <p:spPr>
          <a:xfrm>
            <a:off x="5143336" y="9273231"/>
            <a:ext cx="1543050" cy="527403"/>
          </a:xfrm>
        </p:spPr>
        <p:txBody>
          <a:bodyPr/>
          <a:lstStyle/>
          <a:p>
            <a:fld id="{619D1081-8A65-4472-BF5F-76E0D0DBBBDB}" type="slidenum">
              <a:rPr lang="en-US" smtClean="0"/>
              <a:t>2</a:t>
            </a:fld>
            <a:endParaRPr lang="en-US" dirty="0"/>
          </a:p>
        </p:txBody>
      </p:sp>
      <p:sp>
        <p:nvSpPr>
          <p:cNvPr id="4" name="مربع نص 3">
            <a:extLst>
              <a:ext uri="{FF2B5EF4-FFF2-40B4-BE49-F238E27FC236}">
                <a16:creationId xmlns:a16="http://schemas.microsoft.com/office/drawing/2014/main" id="{5ABFBD0C-66F8-21ED-5DC5-2919D6DAE5DB}"/>
              </a:ext>
            </a:extLst>
          </p:cNvPr>
          <p:cNvSpPr txBox="1"/>
          <p:nvPr/>
        </p:nvSpPr>
        <p:spPr>
          <a:xfrm>
            <a:off x="115503" y="4737492"/>
            <a:ext cx="6628197" cy="1354217"/>
          </a:xfrm>
          <a:prstGeom prst="rect">
            <a:avLst/>
          </a:prstGeom>
          <a:noFill/>
          <a:ln w="19050">
            <a:solidFill>
              <a:schemeClr val="accent1">
                <a:lumMod val="75000"/>
              </a:schemeClr>
            </a:solidFill>
          </a:ln>
        </p:spPr>
        <p:txBody>
          <a:bodyPr wrap="square" rtlCol="0">
            <a:spAutoFit/>
          </a:bodyPr>
          <a:lstStyle/>
          <a:p>
            <a:pPr algn="r" rtl="1"/>
            <a:r>
              <a:rPr lang="ar-AE" u="sng" dirty="0">
                <a:solidFill>
                  <a:srgbClr val="FF0000"/>
                </a:solidFill>
                <a:latin typeface="Dubai" panose="020B0503030403030204" pitchFamily="34" charset="-78"/>
                <a:cs typeface="Dubai" panose="020B0503030403030204" pitchFamily="34" charset="-78"/>
              </a:rPr>
              <a:t>السؤال الرابع : لم أخذت النملة تعاني من ألم في المفاصل؟</a:t>
            </a:r>
          </a:p>
          <a:p>
            <a:pPr algn="r" rtl="1"/>
            <a:endParaRPr lang="ar-AE" sz="1000" u="sng" dirty="0">
              <a:latin typeface="Dubai" panose="020B0503030403030204" pitchFamily="34" charset="-78"/>
              <a:cs typeface="Dubai" panose="020B0503030403030204" pitchFamily="34" charset="-78"/>
            </a:endParaRPr>
          </a:p>
          <a:p>
            <a:pPr algn="r" rtl="1"/>
            <a:r>
              <a:rPr lang="ar-AE" dirty="0">
                <a:latin typeface="Dubai" panose="020B0503030403030204" pitchFamily="34" charset="-78"/>
                <a:cs typeface="Dubai" panose="020B0503030403030204" pitchFamily="34" charset="-78"/>
              </a:rPr>
              <a:t>أ.بسبب ثقل قطع الخبز التي تحملها .</a:t>
            </a:r>
          </a:p>
          <a:p>
            <a:pPr algn="r" rtl="1"/>
            <a:r>
              <a:rPr lang="ar-AE" dirty="0">
                <a:latin typeface="Dubai" panose="020B0503030403030204" pitchFamily="34" charset="-78"/>
                <a:cs typeface="Dubai" panose="020B0503030403030204" pitchFamily="34" charset="-78"/>
              </a:rPr>
              <a:t>ب. بسبب حياة الخمول التي يحياها</a:t>
            </a:r>
          </a:p>
          <a:p>
            <a:pPr algn="r" rtl="1"/>
            <a:r>
              <a:rPr lang="ar-AE" dirty="0">
                <a:latin typeface="Dubai" panose="020B0503030403030204" pitchFamily="34" charset="-78"/>
                <a:cs typeface="Dubai" panose="020B0503030403030204" pitchFamily="34" charset="-78"/>
              </a:rPr>
              <a:t>ج. بسبب كبرها في السن.</a:t>
            </a:r>
            <a:endParaRPr lang="en-US" dirty="0">
              <a:latin typeface="Dubai" panose="020B0503030403030204" pitchFamily="34" charset="-78"/>
              <a:cs typeface="Dubai" panose="020B0503030403030204" pitchFamily="34" charset="-78"/>
            </a:endParaRPr>
          </a:p>
        </p:txBody>
      </p:sp>
      <p:sp>
        <p:nvSpPr>
          <p:cNvPr id="6" name="مربع نص 5">
            <a:extLst>
              <a:ext uri="{FF2B5EF4-FFF2-40B4-BE49-F238E27FC236}">
                <a16:creationId xmlns:a16="http://schemas.microsoft.com/office/drawing/2014/main" id="{623C2E9B-47D1-2461-7BA4-A48B64D4AB02}"/>
              </a:ext>
            </a:extLst>
          </p:cNvPr>
          <p:cNvSpPr txBox="1"/>
          <p:nvPr/>
        </p:nvSpPr>
        <p:spPr>
          <a:xfrm>
            <a:off x="115503" y="6168365"/>
            <a:ext cx="6628197" cy="1631216"/>
          </a:xfrm>
          <a:prstGeom prst="rect">
            <a:avLst/>
          </a:prstGeom>
          <a:noFill/>
          <a:ln w="19050">
            <a:solidFill>
              <a:schemeClr val="accent1">
                <a:lumMod val="75000"/>
              </a:schemeClr>
            </a:solidFill>
          </a:ln>
        </p:spPr>
        <p:txBody>
          <a:bodyPr wrap="square" rtlCol="0">
            <a:spAutoFit/>
          </a:bodyPr>
          <a:lstStyle/>
          <a:p>
            <a:pPr algn="r" rtl="1"/>
            <a:r>
              <a:rPr lang="ar-AE" u="sng" dirty="0">
                <a:solidFill>
                  <a:srgbClr val="FF0000"/>
                </a:solidFill>
                <a:latin typeface="Dubai" panose="020B0503030403030204" pitchFamily="34" charset="-78"/>
                <a:cs typeface="Dubai" panose="020B0503030403030204" pitchFamily="34" charset="-78"/>
              </a:rPr>
              <a:t>السؤال الخامس :و سأكون ممتنة لك ما حييت؟ ما معنى كلمة (</a:t>
            </a:r>
            <a:r>
              <a:rPr lang="ar-AE" u="sng" dirty="0">
                <a:solidFill>
                  <a:srgbClr val="0070C0"/>
                </a:solidFill>
                <a:latin typeface="Dubai" panose="020B0503030403030204" pitchFamily="34" charset="-78"/>
                <a:cs typeface="Dubai" panose="020B0503030403030204" pitchFamily="34" charset="-78"/>
              </a:rPr>
              <a:t>ممتنة</a:t>
            </a:r>
            <a:r>
              <a:rPr lang="ar-AE" u="sng" dirty="0">
                <a:solidFill>
                  <a:srgbClr val="FF0000"/>
                </a:solidFill>
                <a:latin typeface="Dubai" panose="020B0503030403030204" pitchFamily="34" charset="-78"/>
                <a:cs typeface="Dubai" panose="020B0503030403030204" pitchFamily="34" charset="-78"/>
              </a:rPr>
              <a:t> )في العبارة السابقة؟</a:t>
            </a:r>
          </a:p>
          <a:p>
            <a:pPr algn="r" rtl="1"/>
            <a:endParaRPr lang="ar-AE" sz="1000" u="sng" dirty="0">
              <a:latin typeface="Dubai" panose="020B0503030403030204" pitchFamily="34" charset="-78"/>
              <a:cs typeface="Dubai" panose="020B0503030403030204" pitchFamily="34" charset="-78"/>
            </a:endParaRPr>
          </a:p>
          <a:p>
            <a:pPr algn="r" rtl="1"/>
            <a:r>
              <a:rPr lang="ar-AE" dirty="0">
                <a:latin typeface="Dubai" panose="020B0503030403030204" pitchFamily="34" charset="-78"/>
                <a:cs typeface="Dubai" panose="020B0503030403030204" pitchFamily="34" charset="-78"/>
              </a:rPr>
              <a:t>أ. شاكرة.</a:t>
            </a:r>
          </a:p>
          <a:p>
            <a:pPr algn="r" rtl="1"/>
            <a:r>
              <a:rPr lang="ar-AE" dirty="0">
                <a:latin typeface="Dubai" panose="020B0503030403030204" pitchFamily="34" charset="-78"/>
                <a:cs typeface="Dubai" panose="020B0503030403030204" pitchFamily="34" charset="-78"/>
              </a:rPr>
              <a:t>ب. ممتنعة.</a:t>
            </a:r>
          </a:p>
          <a:p>
            <a:pPr algn="r" rtl="1"/>
            <a:r>
              <a:rPr lang="ar-AE" dirty="0">
                <a:latin typeface="Dubai" panose="020B0503030403030204" pitchFamily="34" charset="-78"/>
                <a:cs typeface="Dubai" panose="020B0503030403030204" pitchFamily="34" charset="-78"/>
              </a:rPr>
              <a:t>ج. بخيلة.</a:t>
            </a:r>
            <a:endParaRPr lang="en-US" dirty="0">
              <a:latin typeface="Dubai" panose="020B0503030403030204" pitchFamily="34" charset="-78"/>
              <a:cs typeface="Dubai" panose="020B0503030403030204" pitchFamily="34" charset="-78"/>
            </a:endParaRPr>
          </a:p>
        </p:txBody>
      </p:sp>
      <p:sp>
        <p:nvSpPr>
          <p:cNvPr id="15" name="Rectangle 14">
            <a:extLst>
              <a:ext uri="{FF2B5EF4-FFF2-40B4-BE49-F238E27FC236}">
                <a16:creationId xmlns:a16="http://schemas.microsoft.com/office/drawing/2014/main" id="{66240E54-B4A1-B5C4-5B6D-0EA8DADA3B54}"/>
              </a:ext>
            </a:extLst>
          </p:cNvPr>
          <p:cNvSpPr/>
          <p:nvPr/>
        </p:nvSpPr>
        <p:spPr>
          <a:xfrm>
            <a:off x="171614" y="7881230"/>
            <a:ext cx="6553972" cy="17382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b="1" dirty="0">
                <a:solidFill>
                  <a:srgbClr val="FF0000"/>
                </a:solidFill>
              </a:rPr>
              <a:t>حدد الجملة الفعلية من بين الجمل التالية :                                                    </a:t>
            </a:r>
          </a:p>
          <a:p>
            <a:pPr algn="ctr"/>
            <a:r>
              <a:rPr lang="ar-AE" b="1" dirty="0">
                <a:solidFill>
                  <a:schemeClr val="tx1"/>
                </a:solidFill>
              </a:rPr>
              <a:t>1-سلطان طفل محبوب.                                                                 </a:t>
            </a:r>
          </a:p>
          <a:p>
            <a:pPr algn="ctr"/>
            <a:r>
              <a:rPr lang="ar-AE" b="1" dirty="0">
                <a:solidFill>
                  <a:schemeClr val="tx1"/>
                </a:solidFill>
              </a:rPr>
              <a:t>2-يحب سلطان الحيوانات كثيرا.                                                         </a:t>
            </a:r>
          </a:p>
          <a:p>
            <a:pPr algn="ctr"/>
            <a:r>
              <a:rPr lang="ar-AE" b="1" dirty="0">
                <a:solidFill>
                  <a:schemeClr val="tx1"/>
                </a:solidFill>
              </a:rPr>
              <a:t>3-الحياة عمل وكفاح                                                                    </a:t>
            </a:r>
            <a:endParaRPr lang="en-AE" b="1" dirty="0">
              <a:solidFill>
                <a:schemeClr val="tx1"/>
              </a:solidFill>
            </a:endParaRPr>
          </a:p>
        </p:txBody>
      </p:sp>
    </p:spTree>
    <p:extLst>
      <p:ext uri="{BB962C8B-B14F-4D97-AF65-F5344CB8AC3E}">
        <p14:creationId xmlns:p14="http://schemas.microsoft.com/office/powerpoint/2010/main" val="1184512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a:extLst>
              <a:ext uri="{FF2B5EF4-FFF2-40B4-BE49-F238E27FC236}">
                <a16:creationId xmlns:a16="http://schemas.microsoft.com/office/drawing/2014/main" id="{CC1D4790-594B-4F99-8F66-68F57BC0947E}"/>
              </a:ext>
            </a:extLst>
          </p:cNvPr>
          <p:cNvSpPr txBox="1"/>
          <p:nvPr/>
        </p:nvSpPr>
        <p:spPr>
          <a:xfrm>
            <a:off x="115503" y="8924635"/>
            <a:ext cx="2367592" cy="369332"/>
          </a:xfrm>
          <a:prstGeom prst="rect">
            <a:avLst/>
          </a:prstGeom>
          <a:noFill/>
        </p:spPr>
        <p:txBody>
          <a:bodyPr wrap="square" rtlCol="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AE" sz="1800" b="0" i="0" u="sng"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مع دعواتنا لكم بالتوفيق ,,</a:t>
            </a:r>
            <a:endParaRPr kumimoji="0" lang="en-US" sz="1800" b="0" i="0" u="sng"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مربع نص 6">
            <a:extLst>
              <a:ext uri="{FF2B5EF4-FFF2-40B4-BE49-F238E27FC236}">
                <a16:creationId xmlns:a16="http://schemas.microsoft.com/office/drawing/2014/main" id="{250A33E2-9D5F-191B-B08F-FC3336CDD834}"/>
              </a:ext>
            </a:extLst>
          </p:cNvPr>
          <p:cNvSpPr txBox="1"/>
          <p:nvPr/>
        </p:nvSpPr>
        <p:spPr>
          <a:xfrm>
            <a:off x="114899" y="2728048"/>
            <a:ext cx="6628197" cy="1354217"/>
          </a:xfrm>
          <a:prstGeom prst="rect">
            <a:avLst/>
          </a:prstGeom>
          <a:noFill/>
          <a:ln w="19050">
            <a:solidFill>
              <a:schemeClr val="accent1">
                <a:lumMod val="75000"/>
              </a:schemeClr>
            </a:solidFill>
          </a:ln>
        </p:spPr>
        <p:txBody>
          <a:bodyPr wrap="square" rtlCol="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AE" sz="1800" b="0" i="0" u="sng" strike="noStrike" kern="1200" cap="none" spc="0" normalizeH="0" baseline="0" noProof="0" dirty="0">
                <a:ln>
                  <a:noFill/>
                </a:ln>
                <a:solidFill>
                  <a:srgbClr val="FF0000"/>
                </a:solidFill>
                <a:effectLst/>
                <a:uLnTx/>
                <a:uFillTx/>
                <a:latin typeface="Dubai" panose="020B0503030403030204" pitchFamily="34" charset="-78"/>
                <a:ea typeface="+mn-ea"/>
                <a:cs typeface="Dubai" panose="020B0503030403030204" pitchFamily="34" charset="-78"/>
              </a:rPr>
              <a:t>السؤال السابع: </a:t>
            </a:r>
            <a:r>
              <a:rPr lang="ar-AE" u="sng" dirty="0">
                <a:solidFill>
                  <a:srgbClr val="FF0000"/>
                </a:solidFill>
                <a:latin typeface="Dubai" panose="020B0503030403030204" pitchFamily="34" charset="-78"/>
                <a:cs typeface="Dubai" panose="020B0503030403030204" pitchFamily="34" charset="-78"/>
              </a:rPr>
              <a:t>  رأى سلطان نملة تحمل قطعة خبز (الفاعل في هذه الجملة هو</a:t>
            </a:r>
            <a:endParaRPr kumimoji="0" lang="ar-AE" sz="1800" b="0" i="0" u="sng" strike="noStrike" kern="1200" cap="none" spc="0" normalizeH="0" baseline="0" noProof="0" dirty="0">
              <a:ln>
                <a:noFill/>
              </a:ln>
              <a:solidFill>
                <a:srgbClr val="FF0000"/>
              </a:solidFill>
              <a:effectLst/>
              <a:uLnTx/>
              <a:uFillTx/>
              <a:latin typeface="Dubai" panose="020B0503030403030204" pitchFamily="34" charset="-78"/>
              <a:ea typeface="+mn-ea"/>
              <a:cs typeface="Dubai" panose="020B0503030403030204" pitchFamily="34"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AE" sz="1000" b="0" i="0" u="sng"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rPr>
              <a:t>أ. </a:t>
            </a:r>
            <a:r>
              <a:rPr lang="ar-AE" b="1" dirty="0">
                <a:solidFill>
                  <a:prstClr val="black"/>
                </a:solidFill>
                <a:latin typeface="Dubai" panose="020B0503030403030204" pitchFamily="34" charset="-78"/>
                <a:cs typeface="Dubai" panose="020B0503030403030204" pitchFamily="34" charset="-78"/>
              </a:rPr>
              <a:t>سلطان.</a:t>
            </a:r>
            <a:endParaRPr kumimoji="0" lang="ar-AE" sz="1800" b="1"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rPr>
              <a:t>ب. </a:t>
            </a:r>
            <a:r>
              <a:rPr lang="ar-AE" b="1" dirty="0">
                <a:solidFill>
                  <a:prstClr val="black"/>
                </a:solidFill>
                <a:latin typeface="Dubai" panose="020B0503030403030204" pitchFamily="34" charset="-78"/>
                <a:cs typeface="Dubai" panose="020B0503030403030204" pitchFamily="34" charset="-78"/>
              </a:rPr>
              <a:t>رأى</a:t>
            </a:r>
            <a:endParaRPr kumimoji="0" lang="ar-AE" sz="1800" b="1"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rPr>
              <a:t>ج. </a:t>
            </a:r>
            <a:r>
              <a:rPr lang="ar-AE" b="1" dirty="0">
                <a:solidFill>
                  <a:prstClr val="black"/>
                </a:solidFill>
                <a:latin typeface="Dubai" panose="020B0503030403030204" pitchFamily="34" charset="-78"/>
                <a:cs typeface="Dubai" panose="020B0503030403030204" pitchFamily="34" charset="-78"/>
              </a:rPr>
              <a:t>نملة</a:t>
            </a:r>
            <a:endParaRPr kumimoji="0" lang="en-US" sz="1800" b="1"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endParaRPr>
          </a:p>
        </p:txBody>
      </p:sp>
      <p:sp>
        <p:nvSpPr>
          <p:cNvPr id="9" name="مربع نص 8">
            <a:extLst>
              <a:ext uri="{FF2B5EF4-FFF2-40B4-BE49-F238E27FC236}">
                <a16:creationId xmlns:a16="http://schemas.microsoft.com/office/drawing/2014/main" id="{E1D1F589-EF7F-7B1C-C7D0-CCBEEF4E3432}"/>
              </a:ext>
            </a:extLst>
          </p:cNvPr>
          <p:cNvSpPr txBox="1"/>
          <p:nvPr/>
        </p:nvSpPr>
        <p:spPr>
          <a:xfrm>
            <a:off x="114899" y="972086"/>
            <a:ext cx="6628197" cy="1354217"/>
          </a:xfrm>
          <a:prstGeom prst="rect">
            <a:avLst/>
          </a:prstGeom>
          <a:noFill/>
          <a:ln w="19050">
            <a:solidFill>
              <a:schemeClr val="accent1">
                <a:lumMod val="75000"/>
              </a:schemeClr>
            </a:solidFill>
          </a:ln>
        </p:spPr>
        <p:txBody>
          <a:bodyPr wrap="square" rtlCol="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AE" sz="1800" b="0" i="0" u="sng" strike="noStrike" kern="1200" cap="none" spc="0" normalizeH="0" baseline="0" noProof="0" dirty="0">
                <a:ln>
                  <a:noFill/>
                </a:ln>
                <a:solidFill>
                  <a:srgbClr val="FF0000"/>
                </a:solidFill>
                <a:effectLst/>
                <a:uLnTx/>
                <a:uFillTx/>
                <a:latin typeface="Dubai" panose="020B0503030403030204" pitchFamily="34" charset="-78"/>
                <a:ea typeface="+mn-ea"/>
                <a:cs typeface="Dubai" panose="020B0503030403030204" pitchFamily="34" charset="-78"/>
              </a:rPr>
              <a:t>السؤال </a:t>
            </a:r>
            <a:r>
              <a:rPr lang="ar-AE" u="sng" dirty="0">
                <a:solidFill>
                  <a:srgbClr val="FF0000"/>
                </a:solidFill>
                <a:latin typeface="Dubai" panose="020B0503030403030204" pitchFamily="34" charset="-78"/>
                <a:cs typeface="Dubai" panose="020B0503030403030204" pitchFamily="34" charset="-78"/>
              </a:rPr>
              <a:t>السادس : أي العبارات الآتية تعبر عن مغزه القصة؟</a:t>
            </a:r>
            <a:endParaRPr kumimoji="0" lang="ar-AE" sz="1800" b="0" i="0" u="sng" strike="noStrike" kern="1200" cap="none" spc="0" normalizeH="0" baseline="0" noProof="0" dirty="0">
              <a:ln>
                <a:noFill/>
              </a:ln>
              <a:solidFill>
                <a:srgbClr val="FF0000"/>
              </a:solidFill>
              <a:effectLst/>
              <a:uLnTx/>
              <a:uFillTx/>
              <a:latin typeface="Dubai" panose="020B0503030403030204" pitchFamily="34" charset="-78"/>
              <a:ea typeface="+mn-ea"/>
              <a:cs typeface="Dubai" panose="020B0503030403030204" pitchFamily="34"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AE" sz="1000" b="0" i="0" u="sng"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AE" sz="1800" b="0"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rPr>
              <a:t>أ. </a:t>
            </a:r>
            <a:r>
              <a:rPr lang="ar-AE" dirty="0">
                <a:solidFill>
                  <a:prstClr val="black"/>
                </a:solidFill>
                <a:latin typeface="Dubai" panose="020B0503030403030204" pitchFamily="34" charset="-78"/>
                <a:cs typeface="Dubai" panose="020B0503030403030204" pitchFamily="34" charset="-78"/>
              </a:rPr>
              <a:t>الوقت كالسيف ان لم تقطعه قطعك.</a:t>
            </a:r>
            <a:endParaRPr kumimoji="0" lang="ar-AE" sz="1800" b="0"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AE" sz="1800" b="0"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rPr>
              <a:t>ب. </a:t>
            </a:r>
            <a:r>
              <a:rPr lang="ar-AE" dirty="0">
                <a:solidFill>
                  <a:prstClr val="black"/>
                </a:solidFill>
                <a:latin typeface="Dubai" panose="020B0503030403030204" pitchFamily="34" charset="-78"/>
                <a:cs typeface="Dubai" panose="020B0503030403030204" pitchFamily="34" charset="-78"/>
              </a:rPr>
              <a:t>خير الكلام ما قل و دل</a:t>
            </a:r>
            <a:r>
              <a:rPr kumimoji="0" lang="ar-AE" sz="1800" b="0"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AE" sz="1800" b="0"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rPr>
              <a:t>ج. </a:t>
            </a:r>
            <a:r>
              <a:rPr lang="ar-AE" dirty="0">
                <a:solidFill>
                  <a:prstClr val="black"/>
                </a:solidFill>
                <a:latin typeface="Dubai" panose="020B0503030403030204" pitchFamily="34" charset="-78"/>
                <a:cs typeface="Dubai" panose="020B0503030403030204" pitchFamily="34" charset="-78"/>
              </a:rPr>
              <a:t>لا حياة حقيقة من دون عمل</a:t>
            </a:r>
            <a:r>
              <a:rPr kumimoji="0" lang="ar-AE" sz="1800" b="0"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rPr>
              <a:t>.</a:t>
            </a:r>
            <a:endParaRPr kumimoji="0" lang="en-US" sz="1800" b="0" i="0" u="none" strike="noStrike" kern="1200" cap="none" spc="0" normalizeH="0" baseline="0" noProof="0" dirty="0">
              <a:ln>
                <a:noFill/>
              </a:ln>
              <a:solidFill>
                <a:prstClr val="black"/>
              </a:solidFill>
              <a:effectLst/>
              <a:uLnTx/>
              <a:uFillTx/>
              <a:latin typeface="Dubai" panose="020B0503030403030204" pitchFamily="34" charset="-78"/>
              <a:ea typeface="+mn-ea"/>
              <a:cs typeface="Dubai" panose="020B0503030403030204" pitchFamily="34" charset="-78"/>
            </a:endParaRPr>
          </a:p>
        </p:txBody>
      </p:sp>
      <p:sp>
        <p:nvSpPr>
          <p:cNvPr id="4" name="Rectangle 3">
            <a:extLst>
              <a:ext uri="{FF2B5EF4-FFF2-40B4-BE49-F238E27FC236}">
                <a16:creationId xmlns:a16="http://schemas.microsoft.com/office/drawing/2014/main" id="{777C447B-E5B7-D022-8986-A7509EBF957E}"/>
              </a:ext>
            </a:extLst>
          </p:cNvPr>
          <p:cNvSpPr/>
          <p:nvPr/>
        </p:nvSpPr>
        <p:spPr>
          <a:xfrm>
            <a:off x="114899" y="4400550"/>
            <a:ext cx="6571487" cy="15287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AE" sz="2800" b="1" dirty="0">
                <a:solidFill>
                  <a:srgbClr val="FF0000"/>
                </a:solidFill>
              </a:rPr>
              <a:t>السؤال الثامن </a:t>
            </a:r>
            <a:r>
              <a:rPr lang="ar-AE" sz="2800" b="1" dirty="0">
                <a:solidFill>
                  <a:schemeClr val="tx1"/>
                </a:solidFill>
              </a:rPr>
              <a:t>: ماذا تعلمت من هذه القصة ؟</a:t>
            </a:r>
          </a:p>
          <a:p>
            <a:pPr algn="ctr"/>
            <a:endParaRPr lang="ar-AE" dirty="0"/>
          </a:p>
          <a:p>
            <a:pPr algn="ctr"/>
            <a:endParaRPr lang="ar-AE" dirty="0"/>
          </a:p>
          <a:p>
            <a:pPr algn="ctr"/>
            <a:r>
              <a:rPr lang="ar-AE" dirty="0"/>
              <a:t>.</a:t>
            </a:r>
            <a:r>
              <a:rPr lang="ar-AE" b="1" dirty="0">
                <a:solidFill>
                  <a:schemeClr val="tx1"/>
                </a:solidFill>
              </a:rPr>
              <a:t>..............................................................................</a:t>
            </a:r>
            <a:endParaRPr lang="en-AE" b="1" dirty="0">
              <a:solidFill>
                <a:schemeClr val="tx1"/>
              </a:solidFill>
            </a:endParaRPr>
          </a:p>
        </p:txBody>
      </p:sp>
      <p:pic>
        <p:nvPicPr>
          <p:cNvPr id="1030" name="Picture 6" descr="طالب يدرس PNG الصور | ناقل و PSD الملفات | تحميل مجاني على ...">
            <a:extLst>
              <a:ext uri="{FF2B5EF4-FFF2-40B4-BE49-F238E27FC236}">
                <a16:creationId xmlns:a16="http://schemas.microsoft.com/office/drawing/2014/main" id="{EE7D59A2-BC18-95A2-4E8A-E8B16DEA1D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327" y="6287373"/>
            <a:ext cx="2367592" cy="140970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595EF725-DDFB-F936-2F93-C3579CCD6A0C}"/>
              </a:ext>
            </a:extLst>
          </p:cNvPr>
          <p:cNvSpPr/>
          <p:nvPr/>
        </p:nvSpPr>
        <p:spPr>
          <a:xfrm>
            <a:off x="2660346" y="6662592"/>
            <a:ext cx="3871748" cy="15287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2800" b="1" dirty="0">
                <a:solidFill>
                  <a:schemeClr val="tx1"/>
                </a:solidFill>
              </a:rPr>
              <a:t>عبر عن الصورة بجملة فعلية مناسبة</a:t>
            </a:r>
          </a:p>
          <a:p>
            <a:pPr algn="ctr"/>
            <a:r>
              <a:rPr lang="ar-AE" b="1" dirty="0">
                <a:solidFill>
                  <a:schemeClr val="tx1"/>
                </a:solidFill>
              </a:rPr>
              <a:t>.........................................................</a:t>
            </a:r>
            <a:endParaRPr lang="en-AE" b="1" dirty="0">
              <a:solidFill>
                <a:schemeClr val="tx1"/>
              </a:solidFill>
            </a:endParaRPr>
          </a:p>
        </p:txBody>
      </p:sp>
    </p:spTree>
    <p:extLst>
      <p:ext uri="{BB962C8B-B14F-4D97-AF65-F5344CB8AC3E}">
        <p14:creationId xmlns:p14="http://schemas.microsoft.com/office/powerpoint/2010/main" val="16468498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709</TotalTime>
  <Words>601</Words>
  <Application>Microsoft Office PowerPoint</Application>
  <PresentationFormat>A4 Paper (210x297 mm)</PresentationFormat>
  <Paragraphs>61</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Dubai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شيخة العرياني</dc:creator>
  <cp:lastModifiedBy>Nasema Mohammed    Khazem</cp:lastModifiedBy>
  <cp:revision>50</cp:revision>
  <dcterms:created xsi:type="dcterms:W3CDTF">2021-01-23T15:45:11Z</dcterms:created>
  <dcterms:modified xsi:type="dcterms:W3CDTF">2026-05-13T07:19:10Z</dcterms:modified>
</cp:coreProperties>
</file>