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60" r:id="rId4"/>
    <p:sldId id="268" r:id="rId5"/>
    <p:sldId id="269" r:id="rId6"/>
    <p:sldId id="270" r:id="rId7"/>
    <p:sldId id="271" r:id="rId8"/>
    <p:sldId id="272" r:id="rId9"/>
    <p:sldId id="273" r:id="rId10"/>
    <p:sldId id="274" r:id="rId11"/>
    <p:sldId id="275" r:id="rId12"/>
    <p:sldId id="276" r:id="rId13"/>
    <p:sldId id="277" r:id="rId14"/>
    <p:sldId id="278" r:id="rId15"/>
    <p:sldId id="279" r:id="rId16"/>
    <p:sldId id="280" r:id="rId17"/>
    <p:sldId id="281" r:id="rId18"/>
    <p:sldId id="283" r:id="rId19"/>
    <p:sldId id="282" r:id="rId20"/>
    <p:sldId id="284" r:id="rId21"/>
    <p:sldId id="285" r:id="rId22"/>
    <p:sldId id="286" r:id="rId23"/>
    <p:sldId id="287" r:id="rId24"/>
    <p:sldId id="288" r:id="rId25"/>
    <p:sldId id="289" r:id="rId26"/>
    <p:sldId id="293" r:id="rId27"/>
    <p:sldId id="290" r:id="rId28"/>
    <p:sldId id="291" r:id="rId29"/>
    <p:sldId id="292" r:id="rId30"/>
    <p:sldId id="294" r:id="rId31"/>
    <p:sldId id="295" r:id="rId32"/>
    <p:sldId id="296" r:id="rId33"/>
    <p:sldId id="297" r:id="rId34"/>
    <p:sldId id="298" r:id="rId35"/>
    <p:sldId id="301" r:id="rId36"/>
    <p:sldId id="299" r:id="rId37"/>
    <p:sldId id="305" r:id="rId38"/>
    <p:sldId id="304" r:id="rId39"/>
    <p:sldId id="303" r:id="rId40"/>
    <p:sldId id="302" r:id="rId41"/>
    <p:sldId id="300" r:id="rId42"/>
    <p:sldId id="306" r:id="rId43"/>
    <p:sldId id="307" r:id="rId44"/>
    <p:sldId id="308" r:id="rId45"/>
    <p:sldId id="309" r:id="rId46"/>
    <p:sldId id="311" r:id="rId47"/>
    <p:sldId id="313" r:id="rId48"/>
    <p:sldId id="314" r:id="rId49"/>
    <p:sldId id="315" r:id="rId50"/>
    <p:sldId id="316" r:id="rId51"/>
    <p:sldId id="317" r:id="rId52"/>
    <p:sldId id="318" r:id="rId53"/>
    <p:sldId id="319" r:id="rId54"/>
    <p:sldId id="320" r:id="rId55"/>
    <p:sldId id="321" r:id="rId56"/>
    <p:sldId id="322" r:id="rId57"/>
    <p:sldId id="323" r:id="rId58"/>
    <p:sldId id="324" r:id="rId59"/>
    <p:sldId id="325" r:id="rId60"/>
    <p:sldId id="326" r:id="rId61"/>
  </p:sldIdLst>
  <p:sldSz cx="12192000" cy="6858000"/>
  <p:notesSz cx="9388475" cy="71024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 /><Relationship Id="rId18" Type="http://schemas.openxmlformats.org/officeDocument/2006/relationships/slide" Target="slides/slide17.xml" /><Relationship Id="rId26" Type="http://schemas.openxmlformats.org/officeDocument/2006/relationships/slide" Target="slides/slide25.xml" /><Relationship Id="rId39" Type="http://schemas.openxmlformats.org/officeDocument/2006/relationships/slide" Target="slides/slide38.xml" /><Relationship Id="rId21" Type="http://schemas.openxmlformats.org/officeDocument/2006/relationships/slide" Target="slides/slide20.xml" /><Relationship Id="rId34" Type="http://schemas.openxmlformats.org/officeDocument/2006/relationships/slide" Target="slides/slide33.xml" /><Relationship Id="rId42" Type="http://schemas.openxmlformats.org/officeDocument/2006/relationships/slide" Target="slides/slide41.xml" /><Relationship Id="rId47" Type="http://schemas.openxmlformats.org/officeDocument/2006/relationships/slide" Target="slides/slide46.xml" /><Relationship Id="rId50" Type="http://schemas.openxmlformats.org/officeDocument/2006/relationships/slide" Target="slides/slide49.xml" /><Relationship Id="rId55" Type="http://schemas.openxmlformats.org/officeDocument/2006/relationships/slide" Target="slides/slide54.xml" /><Relationship Id="rId63" Type="http://schemas.openxmlformats.org/officeDocument/2006/relationships/viewProps" Target="viewProps.xml" /><Relationship Id="rId7" Type="http://schemas.openxmlformats.org/officeDocument/2006/relationships/slide" Target="slides/slide6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0" Type="http://schemas.openxmlformats.org/officeDocument/2006/relationships/slide" Target="slides/slide19.xml" /><Relationship Id="rId29" Type="http://schemas.openxmlformats.org/officeDocument/2006/relationships/slide" Target="slides/slide28.xml" /><Relationship Id="rId41" Type="http://schemas.openxmlformats.org/officeDocument/2006/relationships/slide" Target="slides/slide40.xml" /><Relationship Id="rId54" Type="http://schemas.openxmlformats.org/officeDocument/2006/relationships/slide" Target="slides/slide53.xml" /><Relationship Id="rId62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24" Type="http://schemas.openxmlformats.org/officeDocument/2006/relationships/slide" Target="slides/slide23.xml" /><Relationship Id="rId32" Type="http://schemas.openxmlformats.org/officeDocument/2006/relationships/slide" Target="slides/slide31.xml" /><Relationship Id="rId37" Type="http://schemas.openxmlformats.org/officeDocument/2006/relationships/slide" Target="slides/slide36.xml" /><Relationship Id="rId40" Type="http://schemas.openxmlformats.org/officeDocument/2006/relationships/slide" Target="slides/slide39.xml" /><Relationship Id="rId45" Type="http://schemas.openxmlformats.org/officeDocument/2006/relationships/slide" Target="slides/slide44.xml" /><Relationship Id="rId53" Type="http://schemas.openxmlformats.org/officeDocument/2006/relationships/slide" Target="slides/slide52.xml" /><Relationship Id="rId58" Type="http://schemas.openxmlformats.org/officeDocument/2006/relationships/slide" Target="slides/slide57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23" Type="http://schemas.openxmlformats.org/officeDocument/2006/relationships/slide" Target="slides/slide22.xml" /><Relationship Id="rId28" Type="http://schemas.openxmlformats.org/officeDocument/2006/relationships/slide" Target="slides/slide27.xml" /><Relationship Id="rId36" Type="http://schemas.openxmlformats.org/officeDocument/2006/relationships/slide" Target="slides/slide35.xml" /><Relationship Id="rId49" Type="http://schemas.openxmlformats.org/officeDocument/2006/relationships/slide" Target="slides/slide48.xml" /><Relationship Id="rId57" Type="http://schemas.openxmlformats.org/officeDocument/2006/relationships/slide" Target="slides/slide56.xml" /><Relationship Id="rId61" Type="http://schemas.openxmlformats.org/officeDocument/2006/relationships/slide" Target="slides/slide60.xml" /><Relationship Id="rId10" Type="http://schemas.openxmlformats.org/officeDocument/2006/relationships/slide" Target="slides/slide9.xml" /><Relationship Id="rId19" Type="http://schemas.openxmlformats.org/officeDocument/2006/relationships/slide" Target="slides/slide18.xml" /><Relationship Id="rId31" Type="http://schemas.openxmlformats.org/officeDocument/2006/relationships/slide" Target="slides/slide30.xml" /><Relationship Id="rId44" Type="http://schemas.openxmlformats.org/officeDocument/2006/relationships/slide" Target="slides/slide43.xml" /><Relationship Id="rId52" Type="http://schemas.openxmlformats.org/officeDocument/2006/relationships/slide" Target="slides/slide51.xml" /><Relationship Id="rId60" Type="http://schemas.openxmlformats.org/officeDocument/2006/relationships/slide" Target="slides/slide59.xml" /><Relationship Id="rId65" Type="http://schemas.openxmlformats.org/officeDocument/2006/relationships/tableStyles" Target="tableStyles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Relationship Id="rId22" Type="http://schemas.openxmlformats.org/officeDocument/2006/relationships/slide" Target="slides/slide21.xml" /><Relationship Id="rId27" Type="http://schemas.openxmlformats.org/officeDocument/2006/relationships/slide" Target="slides/slide26.xml" /><Relationship Id="rId30" Type="http://schemas.openxmlformats.org/officeDocument/2006/relationships/slide" Target="slides/slide29.xml" /><Relationship Id="rId35" Type="http://schemas.openxmlformats.org/officeDocument/2006/relationships/slide" Target="slides/slide34.xml" /><Relationship Id="rId43" Type="http://schemas.openxmlformats.org/officeDocument/2006/relationships/slide" Target="slides/slide42.xml" /><Relationship Id="rId48" Type="http://schemas.openxmlformats.org/officeDocument/2006/relationships/slide" Target="slides/slide47.xml" /><Relationship Id="rId56" Type="http://schemas.openxmlformats.org/officeDocument/2006/relationships/slide" Target="slides/slide55.xml" /><Relationship Id="rId64" Type="http://schemas.openxmlformats.org/officeDocument/2006/relationships/theme" Target="theme/theme1.xml" /><Relationship Id="rId8" Type="http://schemas.openxmlformats.org/officeDocument/2006/relationships/slide" Target="slides/slide7.xml" /><Relationship Id="rId51" Type="http://schemas.openxmlformats.org/officeDocument/2006/relationships/slide" Target="slides/slide50.xml" /><Relationship Id="rId3" Type="http://schemas.openxmlformats.org/officeDocument/2006/relationships/slide" Target="slides/slide2.xml" /><Relationship Id="rId12" Type="http://schemas.openxmlformats.org/officeDocument/2006/relationships/slide" Target="slides/slide11.xml" /><Relationship Id="rId17" Type="http://schemas.openxmlformats.org/officeDocument/2006/relationships/slide" Target="slides/slide16.xml" /><Relationship Id="rId25" Type="http://schemas.openxmlformats.org/officeDocument/2006/relationships/slide" Target="slides/slide24.xml" /><Relationship Id="rId33" Type="http://schemas.openxmlformats.org/officeDocument/2006/relationships/slide" Target="slides/slide32.xml" /><Relationship Id="rId38" Type="http://schemas.openxmlformats.org/officeDocument/2006/relationships/slide" Target="slides/slide37.xml" /><Relationship Id="rId46" Type="http://schemas.openxmlformats.org/officeDocument/2006/relationships/slide" Target="slides/slide45.xml" /><Relationship Id="rId59" Type="http://schemas.openxmlformats.org/officeDocument/2006/relationships/slide" Target="slides/slide58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3197FF-4859-4342-B107-90730F0547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latin typeface="Comic Sans MS" panose="030F0702030302020204" pitchFamily="66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47E895A-627F-4D71-BA4F-487F2E5AFDA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latin typeface="Comic Sans MS" panose="030F0702030302020204" pitchFamily="66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AFFE2F-53F4-4BA5-A97B-282CC8F51B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EC8BA-D69D-4BCB-B08A-A2C0554588BA}" type="datetimeFigureOut">
              <a:rPr lang="en-US" smtClean="0"/>
              <a:t>5/8/2023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569E53-F1DF-4D25-9586-2086856B58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164708-56C3-48DC-8212-326B565C66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DC06C-4874-4E97-8D17-FA9B230BD097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367445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654E46-BF03-4028-A7E5-44FC097192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omic Sans MS" panose="030F0702030302020204" pitchFamily="66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798722-0C71-4698-A4BC-AB01913AC3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Comic Sans MS" panose="030F0702030302020204" pitchFamily="66" charset="0"/>
              </a:defRPr>
            </a:lvl1pPr>
            <a:lvl2pPr>
              <a:defRPr>
                <a:latin typeface="Comic Sans MS" panose="030F0702030302020204" pitchFamily="66" charset="0"/>
              </a:defRPr>
            </a:lvl2pPr>
            <a:lvl3pPr>
              <a:defRPr>
                <a:latin typeface="Comic Sans MS" panose="030F0702030302020204" pitchFamily="66" charset="0"/>
              </a:defRPr>
            </a:lvl3pPr>
            <a:lvl4pPr>
              <a:defRPr>
                <a:latin typeface="Comic Sans MS" panose="030F0702030302020204" pitchFamily="66" charset="0"/>
              </a:defRPr>
            </a:lvl4pPr>
            <a:lvl5pPr>
              <a:defRPr>
                <a:latin typeface="Comic Sans MS" panose="030F0702030302020204" pitchFamily="66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D0430E-2E0B-49A2-9791-5C1DBA5448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EC8BA-D69D-4BCB-B08A-A2C0554588BA}" type="datetimeFigureOut">
              <a:rPr lang="en-US" smtClean="0"/>
              <a:t>5/8/2023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53017A-A8D7-422F-9794-D00F72938A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117DF4-5AA1-477A-B2C1-4994E5C578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DC06C-4874-4E97-8D17-FA9B230BD097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848731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97A509-75CD-4AEB-92D0-82C853971D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A1E8ED-EA55-435F-A1C7-D379ED2B84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FF0354-D89E-4202-9610-9B61D96B63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EC8BA-D69D-4BCB-B08A-A2C0554588BA}" type="datetimeFigureOut">
              <a:rPr lang="en-US" smtClean="0"/>
              <a:t>5/8/2023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42212E-B596-4294-ADBB-D003D7AA2D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75FC45-5035-4999-8378-6CEA63A666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DC06C-4874-4E97-8D17-FA9B230BD097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48794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B49D7F-A09E-4FA5-8DBB-EA9E7848A9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AA367A-C087-4D78-A8E0-D2FA269A009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C30F24-26CD-426C-89EC-0B954320C8F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64C1B74-8144-486E-8CF7-B717C83256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EC8BA-D69D-4BCB-B08A-A2C0554588BA}" type="datetimeFigureOut">
              <a:rPr lang="en-US" smtClean="0"/>
              <a:t>5/8/2023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61D3553-29FD-4FD5-AD70-2D7CEF26BB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2D02646-403C-4EFA-AE3B-AE0A3E3AA3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DC06C-4874-4E97-8D17-FA9B230BD097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22642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E8FBAA-A63F-4B6E-A6DE-00B8487A48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85A0155-03E6-483D-96B6-41DDCA5B84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3EFBB9E-21D1-4B1B-9812-9A4A070C785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B5F25C1-BD70-4D01-8BA7-061353779D9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11BFF3-040C-49B6-8D43-960C285CAE5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324DF31-A866-492F-BC8A-9632B4F29E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EC8BA-D69D-4BCB-B08A-A2C0554588BA}" type="datetimeFigureOut">
              <a:rPr lang="en-US" smtClean="0"/>
              <a:t>5/8/2023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B42BBFD-45C2-47DB-B236-3052756906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03C9B58-DEFD-4195-9F8D-E2467B63B9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DC06C-4874-4E97-8D17-FA9B230BD097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65459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EA9688-7A2D-4A5E-A6EB-921397B0B7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152E46D-E0D3-4874-B7D9-3569B9F3D0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EC8BA-D69D-4BCB-B08A-A2C0554588BA}" type="datetimeFigureOut">
              <a:rPr lang="en-US" smtClean="0"/>
              <a:t>5/8/2023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2D5A239-2ADB-427C-A00A-F3B7979BA8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14B9DB8-70EA-428A-BE1A-BD7B6FF52E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DC06C-4874-4E97-8D17-FA9B230BD097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81549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5E298F7-CBEC-424B-837F-F214FE5E58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EC8BA-D69D-4BCB-B08A-A2C0554588BA}" type="datetimeFigureOut">
              <a:rPr lang="en-US" smtClean="0"/>
              <a:t>5/8/2023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39A98F1-6933-4E30-99D1-D1A8DA6BD0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290125D-928A-42A1-BDC8-5ECC765A54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DC06C-4874-4E97-8D17-FA9B230BD097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14699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02C105-8D47-4DE5-891E-DD23FE8818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F9C235-EC7D-4C12-A001-F00EE920AA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FDE979-81B4-4CFB-92A2-934F1AE4054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D5F7DC1-DD38-400A-A887-635320E9F3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EC8BA-D69D-4BCB-B08A-A2C0554588BA}" type="datetimeFigureOut">
              <a:rPr lang="en-US" smtClean="0"/>
              <a:t>5/8/2023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EE0556A-2850-4D9F-B226-BBAED04723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D6FE8FC-5D91-4ED7-9CEF-A419E61ADA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DC06C-4874-4E97-8D17-FA9B230BD097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25948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3C6A88-6D10-4477-916C-48714221D8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F807AD9-5B3F-4D86-9DF7-F13F0174970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80C3BD-CAE6-498F-A9BC-87C4E365582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08D6822-EB86-41B0-BAFD-870068B311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EC8BA-D69D-4BCB-B08A-A2C0554588BA}" type="datetimeFigureOut">
              <a:rPr lang="en-US" smtClean="0"/>
              <a:t>5/8/2023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B87536D-9C95-452F-B596-16DF3C4EA8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420E40A-4399-4FF7-93DA-0A6BD344C1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DC06C-4874-4E97-8D17-FA9B230BD097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61248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2C1C66-230F-48F8-8C0E-BADC41E812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434BE30-EBF6-46E0-A63D-614408F6EF5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38FABC-8B5D-4DB6-BE71-BCBD94C5C7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EC8BA-D69D-4BCB-B08A-A2C0554588BA}" type="datetimeFigureOut">
              <a:rPr lang="en-US" smtClean="0"/>
              <a:t>5/8/2023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F921ED-1498-4F50-B5DA-FD5BF8D0BD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7EE426-AA53-4CE1-8100-ECF8296E2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DC06C-4874-4E97-8D17-FA9B230BD097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37090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E37D5A9-A869-4595-A2CB-F23560957FD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963B6C0-C515-458B-9548-9D0748ACCA6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1ABBDF-0EEA-4A9C-A9CF-44BE33340B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EC8BA-D69D-4BCB-B08A-A2C0554588BA}" type="datetimeFigureOut">
              <a:rPr lang="en-US" smtClean="0"/>
              <a:t>5/8/2023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5A12A3-5C9D-4218-812C-DD76AD29E6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29895C-2150-49BF-A0D6-CA48F3E7BF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DC06C-4874-4E97-8D17-FA9B230BD097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73863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A1195A4-9800-4298-AE28-2BEFD9F216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F799B28-71E1-4FBD-B9BC-E75ACA50E2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80BAF3-6A28-4AC7-B7FD-392E756B6BF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9EC8BA-D69D-4BCB-B08A-A2C0554588BA}" type="datetimeFigureOut">
              <a:rPr lang="en-US" smtClean="0"/>
              <a:t>5/8/2023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BBED71-3F8E-4706-A756-9F0EF39E5A8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9F69EE-B679-43D1-A05D-114DD8293AB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9DC06C-4874-4E97-8D17-FA9B230BD097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25981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mp" /><Relationship Id="rId2" Type="http://schemas.openxmlformats.org/officeDocument/2006/relationships/image" Target="../media/image1.tmp" /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 /><Relationship Id="rId1" Type="http://schemas.openxmlformats.org/officeDocument/2006/relationships/slideLayout" Target="../slideLayouts/slideLayout2.xml" 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mp" /><Relationship Id="rId1" Type="http://schemas.openxmlformats.org/officeDocument/2006/relationships/slideLayout" Target="../slideLayouts/slideLayout2.xml" 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 /><Relationship Id="rId1" Type="http://schemas.openxmlformats.org/officeDocument/2006/relationships/slideLayout" Target="../slideLayouts/slideLayout2.xml" 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lickr.com/photos/blueridgekitties/4367043244/in/photostream/" TargetMode="External" /><Relationship Id="rId2" Type="http://schemas.openxmlformats.org/officeDocument/2006/relationships/image" Target="../media/image8.jpg" /><Relationship Id="rId1" Type="http://schemas.openxmlformats.org/officeDocument/2006/relationships/slideLayout" Target="../slideLayouts/slideLayout2.xml" 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 /><Relationship Id="rId1" Type="http://schemas.openxmlformats.org/officeDocument/2006/relationships/slideLayout" Target="../slideLayouts/slideLayout2.xml" 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nowaddiction.org/2013/11/25-perfectly-captured-photos-of-animals-in-snow.html" TargetMode="External" /><Relationship Id="rId2" Type="http://schemas.openxmlformats.org/officeDocument/2006/relationships/image" Target="../media/image10.jpg" /><Relationship Id="rId1" Type="http://schemas.openxmlformats.org/officeDocument/2006/relationships/slideLayout" Target="../slideLayouts/slideLayout2.xml" 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 /><Relationship Id="rId1" Type="http://schemas.openxmlformats.org/officeDocument/2006/relationships/slideLayout" Target="../slideLayouts/slideLayout2.xml" 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 /><Relationship Id="rId1" Type="http://schemas.openxmlformats.org/officeDocument/2006/relationships/slideLayout" Target="../slideLayouts/slideLayout2.xml" 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 /><Relationship Id="rId1" Type="http://schemas.openxmlformats.org/officeDocument/2006/relationships/slideLayout" Target="../slideLayouts/slideLayout2.xml" 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 /><Relationship Id="rId1" Type="http://schemas.openxmlformats.org/officeDocument/2006/relationships/slideLayout" Target="../slideLayouts/slideLayout2.xml" 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 /><Relationship Id="rId1" Type="http://schemas.openxmlformats.org/officeDocument/2006/relationships/slideLayout" Target="../slideLayouts/slideLayout2.xml" 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 /><Relationship Id="rId1" Type="http://schemas.openxmlformats.org/officeDocument/2006/relationships/slideLayout" Target="../slideLayouts/slideLayout2.xml" 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 /><Relationship Id="rId1" Type="http://schemas.openxmlformats.org/officeDocument/2006/relationships/slideLayout" Target="../slideLayouts/slideLayout2.xml" 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 /><Relationship Id="rId1" Type="http://schemas.openxmlformats.org/officeDocument/2006/relationships/slideLayout" Target="../slideLayouts/slideLayout2.xml" 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 /><Relationship Id="rId1" Type="http://schemas.openxmlformats.org/officeDocument/2006/relationships/slideLayout" Target="../slideLayouts/slideLayout2.xml" 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 /><Relationship Id="rId1" Type="http://schemas.openxmlformats.org/officeDocument/2006/relationships/slideLayout" Target="../slideLayouts/slideLayout2.xml" 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 /><Relationship Id="rId1" Type="http://schemas.openxmlformats.org/officeDocument/2006/relationships/slideLayout" Target="../slideLayouts/slideLayout2.xml" 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 /><Relationship Id="rId1" Type="http://schemas.openxmlformats.org/officeDocument/2006/relationships/slideLayout" Target="../slideLayouts/slideLayout2.xml" 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tmp" /><Relationship Id="rId1" Type="http://schemas.openxmlformats.org/officeDocument/2006/relationships/slideLayout" Target="../slideLayouts/slideLayout2.xml" 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 /><Relationship Id="rId1" Type="http://schemas.openxmlformats.org/officeDocument/2006/relationships/slideLayout" Target="../slideLayouts/slideLayout2.xml" 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 /><Relationship Id="rId1" Type="http://schemas.openxmlformats.org/officeDocument/2006/relationships/slideLayout" Target="../slideLayouts/slideLayout2.xml" 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 /><Relationship Id="rId1" Type="http://schemas.openxmlformats.org/officeDocument/2006/relationships/slideLayout" Target="../slideLayouts/slideLayout2.xml" 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 /><Relationship Id="rId1" Type="http://schemas.openxmlformats.org/officeDocument/2006/relationships/slideLayout" Target="../slideLayouts/slideLayout2.xml" 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 /><Relationship Id="rId1" Type="http://schemas.openxmlformats.org/officeDocument/2006/relationships/slideLayout" Target="../slideLayouts/slideLayout2.xml" 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 /><Relationship Id="rId1" Type="http://schemas.openxmlformats.org/officeDocument/2006/relationships/slideLayout" Target="../slideLayouts/slideLayout2.xml" 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tmp" /><Relationship Id="rId1" Type="http://schemas.openxmlformats.org/officeDocument/2006/relationships/slideLayout" Target="../slideLayouts/slideLayout2.xml" 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 /><Relationship Id="rId1" Type="http://schemas.openxmlformats.org/officeDocument/2006/relationships/slideLayout" Target="../slideLayouts/slideLayout2.xml" 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 /><Relationship Id="rId1" Type="http://schemas.openxmlformats.org/officeDocument/2006/relationships/slideLayout" Target="../slideLayouts/slideLayout2.xml" 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 /><Relationship Id="rId1" Type="http://schemas.openxmlformats.org/officeDocument/2006/relationships/slideLayout" Target="../slideLayouts/slideLayout2.xml" 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 /><Relationship Id="rId1" Type="http://schemas.openxmlformats.org/officeDocument/2006/relationships/slideLayout" Target="../slideLayouts/slideLayout2.xml" 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 /><Relationship Id="rId1" Type="http://schemas.openxmlformats.org/officeDocument/2006/relationships/slideLayout" Target="../slideLayouts/slideLayout2.xml" 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 /><Relationship Id="rId1" Type="http://schemas.openxmlformats.org/officeDocument/2006/relationships/slideLayout" Target="../slideLayouts/slideLayout2.xml" 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tmp" /><Relationship Id="rId2" Type="http://schemas.openxmlformats.org/officeDocument/2006/relationships/image" Target="../media/image37.tmp" /><Relationship Id="rId1" Type="http://schemas.openxmlformats.org/officeDocument/2006/relationships/slideLayout" Target="../slideLayouts/slideLayout2.xml" /><Relationship Id="rId4" Type="http://schemas.openxmlformats.org/officeDocument/2006/relationships/image" Target="../media/image39.tmp" 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tmp" /><Relationship Id="rId1" Type="http://schemas.openxmlformats.org/officeDocument/2006/relationships/slideLayout" Target="../slideLayouts/slideLayout2.xml" 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 /><Relationship Id="rId1" Type="http://schemas.openxmlformats.org/officeDocument/2006/relationships/slideLayout" Target="../slideLayouts/slideLayout2.xml" 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tmp" /><Relationship Id="rId2" Type="http://schemas.openxmlformats.org/officeDocument/2006/relationships/image" Target="../media/image42.tmp" /><Relationship Id="rId1" Type="http://schemas.openxmlformats.org/officeDocument/2006/relationships/slideLayout" Target="../slideLayouts/slideLayout2.xml" 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 /><Relationship Id="rId1" Type="http://schemas.openxmlformats.org/officeDocument/2006/relationships/slideLayout" Target="../slideLayouts/slideLayout2.xml" 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 /><Relationship Id="rId1" Type="http://schemas.openxmlformats.org/officeDocument/2006/relationships/slideLayout" Target="../slideLayouts/slideLayout2.xml" 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 /><Relationship Id="rId1" Type="http://schemas.openxmlformats.org/officeDocument/2006/relationships/slideLayout" Target="../slideLayouts/slideLayout2.xml" 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036CB2BB-7476-4FBD-B7EE-58306610C440}"/>
              </a:ext>
            </a:extLst>
          </p:cNvPr>
          <p:cNvSpPr txBox="1"/>
          <p:nvPr/>
        </p:nvSpPr>
        <p:spPr>
          <a:xfrm>
            <a:off x="278295" y="258901"/>
            <a:ext cx="10164417" cy="132343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4000" b="1" u="sng" dirty="0">
                <a:solidFill>
                  <a:srgbClr val="00B0F0"/>
                </a:solidFill>
                <a:latin typeface="Comic Sans MS" panose="030F0702030302020204" pitchFamily="66" charset="0"/>
              </a:rPr>
              <a:t>QUESTION 1:What are the basic needs of plants? Select all that apply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17D8EFB-6C43-436D-829B-E453229A787B}"/>
              </a:ext>
            </a:extLst>
          </p:cNvPr>
          <p:cNvSpPr txBox="1"/>
          <p:nvPr/>
        </p:nvSpPr>
        <p:spPr>
          <a:xfrm>
            <a:off x="278295" y="1984286"/>
            <a:ext cx="10164417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latin typeface="Comic Sans MS" panose="030F0702030302020204" pitchFamily="66" charset="0"/>
              </a:rPr>
              <a:t>A- Shelter</a:t>
            </a:r>
          </a:p>
          <a:p>
            <a:r>
              <a:rPr lang="en-US" sz="4400" dirty="0">
                <a:latin typeface="Comic Sans MS" panose="030F0702030302020204" pitchFamily="66" charset="0"/>
              </a:rPr>
              <a:t>B- Air</a:t>
            </a:r>
          </a:p>
          <a:p>
            <a:r>
              <a:rPr lang="en-US" sz="4400" dirty="0">
                <a:latin typeface="Comic Sans MS" panose="030F0702030302020204" pitchFamily="66" charset="0"/>
              </a:rPr>
              <a:t>C- Sugar</a:t>
            </a:r>
          </a:p>
          <a:p>
            <a:r>
              <a:rPr lang="en-US" sz="4400" dirty="0">
                <a:latin typeface="Comic Sans MS" panose="030F0702030302020204" pitchFamily="66" charset="0"/>
              </a:rPr>
              <a:t>D- Water</a:t>
            </a:r>
          </a:p>
          <a:p>
            <a:r>
              <a:rPr lang="en-US" sz="4400" dirty="0">
                <a:latin typeface="Comic Sans MS" panose="030F0702030302020204" pitchFamily="66" charset="0"/>
              </a:rPr>
              <a:t>E- Space</a:t>
            </a:r>
          </a:p>
        </p:txBody>
      </p:sp>
    </p:spTree>
    <p:extLst>
      <p:ext uri="{BB962C8B-B14F-4D97-AF65-F5344CB8AC3E}">
        <p14:creationId xmlns:p14="http://schemas.microsoft.com/office/powerpoint/2010/main" val="31761620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picture containing diagram&#10;&#10;Description automatically generated">
            <a:extLst>
              <a:ext uri="{FF2B5EF4-FFF2-40B4-BE49-F238E27FC236}">
                <a16:creationId xmlns:a16="http://schemas.microsoft.com/office/drawing/2014/main" id="{1D2E2945-B0BC-4F3B-AE45-1D0E6E4D52D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74" r="8742"/>
          <a:stretch/>
        </p:blipFill>
        <p:spPr>
          <a:xfrm>
            <a:off x="397565" y="2120290"/>
            <a:ext cx="3021496" cy="454808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Picture 10" descr="Diagram&#10;&#10;Description automatically generated with medium confidence">
            <a:extLst>
              <a:ext uri="{FF2B5EF4-FFF2-40B4-BE49-F238E27FC236}">
                <a16:creationId xmlns:a16="http://schemas.microsoft.com/office/drawing/2014/main" id="{200841CF-8FB0-45FB-8442-8DCF9BE0555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54" r="10078"/>
          <a:stretch/>
        </p:blipFill>
        <p:spPr>
          <a:xfrm>
            <a:off x="5499651" y="2120290"/>
            <a:ext cx="2714255" cy="454808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CBB5EF2-6752-4A3B-BC37-1251C50323A6}"/>
              </a:ext>
            </a:extLst>
          </p:cNvPr>
          <p:cNvSpPr txBox="1"/>
          <p:nvPr/>
        </p:nvSpPr>
        <p:spPr>
          <a:xfrm>
            <a:off x="198784" y="272778"/>
            <a:ext cx="9780104" cy="132343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00B0F0"/>
                </a:solidFill>
                <a:latin typeface="Comic Sans MS" panose="030F0702030302020204" pitchFamily="66" charset="0"/>
              </a:rPr>
              <a:t>QUESTION 2 – Which part of the plant makes most of the plant’s food?</a:t>
            </a:r>
          </a:p>
        </p:txBody>
      </p:sp>
    </p:spTree>
    <p:extLst>
      <p:ext uri="{BB962C8B-B14F-4D97-AF65-F5344CB8AC3E}">
        <p14:creationId xmlns:p14="http://schemas.microsoft.com/office/powerpoint/2010/main" val="4145810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0A395A-5553-4827-8577-769555CE53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9443" y="276580"/>
            <a:ext cx="10515600" cy="2465388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en-US" sz="4000" b="1" dirty="0">
                <a:solidFill>
                  <a:srgbClr val="00B0F0"/>
                </a:solidFill>
              </a:rPr>
              <a:t>QUESTION 3</a:t>
            </a:r>
          </a:p>
          <a:p>
            <a:pPr marL="0" indent="0">
              <a:buNone/>
            </a:pPr>
            <a:r>
              <a:rPr lang="en-US" sz="4000" b="1" dirty="0">
                <a:solidFill>
                  <a:srgbClr val="00B0F0"/>
                </a:solidFill>
              </a:rPr>
              <a:t>Pine Trees can reproduce with_______that produce pollen or a sticky liquid that captures pollen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FF7E660-7316-4B84-A8F8-9BC7DA4141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12697" y="2842983"/>
            <a:ext cx="2428875" cy="1885950"/>
          </a:xfrm>
          <a:prstGeom prst="rect">
            <a:avLst/>
          </a:prstGeom>
        </p:spPr>
      </p:pic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2E724955-539A-4292-A00A-28832493EA7E}"/>
              </a:ext>
            </a:extLst>
          </p:cNvPr>
          <p:cNvSpPr txBox="1">
            <a:spLocks/>
          </p:cNvSpPr>
          <p:nvPr/>
        </p:nvSpPr>
        <p:spPr>
          <a:xfrm>
            <a:off x="333547" y="3232687"/>
            <a:ext cx="3999914" cy="289717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Comic Sans MS" panose="030F0702030302020204" pitchFamily="66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omic Sans MS" panose="030F0702030302020204" pitchFamily="66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omic Sans MS" panose="030F0702030302020204" pitchFamily="66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omic Sans MS" panose="030F0702030302020204" pitchFamily="66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omic Sans MS" panose="030F0702030302020204" pitchFamily="66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dirty="0"/>
              <a:t>A-Cones</a:t>
            </a:r>
          </a:p>
          <a:p>
            <a:endParaRPr lang="en-US" sz="4000" dirty="0"/>
          </a:p>
          <a:p>
            <a:r>
              <a:rPr lang="en-US" sz="4000" dirty="0"/>
              <a:t>B- Stamens</a:t>
            </a:r>
          </a:p>
        </p:txBody>
      </p:sp>
    </p:spTree>
    <p:extLst>
      <p:ext uri="{BB962C8B-B14F-4D97-AF65-F5344CB8AC3E}">
        <p14:creationId xmlns:p14="http://schemas.microsoft.com/office/powerpoint/2010/main" val="11603325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0A395A-5553-4827-8577-769555CE53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272582"/>
            <a:ext cx="11677408" cy="1369788"/>
          </a:xfrm>
          <a:ln>
            <a:solidFill>
              <a:schemeClr val="tx1"/>
            </a:solidFill>
          </a:ln>
        </p:spPr>
        <p:txBody>
          <a:bodyPr>
            <a:noAutofit/>
          </a:bodyPr>
          <a:lstStyle/>
          <a:p>
            <a:r>
              <a:rPr lang="en-US" sz="3200" b="1" dirty="0">
                <a:solidFill>
                  <a:srgbClr val="00B0F0"/>
                </a:solidFill>
              </a:rPr>
              <a:t>QUESTION 4: Why do plants found in hot, dry areas often have smaller leaves than plants found in warm, wet areas?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9CDD2C7-16EB-4F0B-9DE3-BD6B166131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40348" y="2233612"/>
            <a:ext cx="1905000" cy="2390775"/>
          </a:xfrm>
          <a:prstGeom prst="rect">
            <a:avLst/>
          </a:prstGeom>
        </p:spPr>
      </p:pic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853AFEA0-0A77-4095-A691-C81E2ABC1E96}"/>
              </a:ext>
            </a:extLst>
          </p:cNvPr>
          <p:cNvSpPr txBox="1">
            <a:spLocks/>
          </p:cNvSpPr>
          <p:nvPr/>
        </p:nvSpPr>
        <p:spPr>
          <a:xfrm>
            <a:off x="178905" y="1834117"/>
            <a:ext cx="8938462" cy="435133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Comic Sans MS" panose="030F0702030302020204" pitchFamily="66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omic Sans MS" panose="030F0702030302020204" pitchFamily="66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omic Sans MS" panose="030F0702030302020204" pitchFamily="66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omic Sans MS" panose="030F0702030302020204" pitchFamily="66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omic Sans MS" panose="030F0702030302020204" pitchFamily="66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A)Smaller leaves allow plants to grow in smaller spaces.</a:t>
            </a:r>
          </a:p>
          <a:p>
            <a:endParaRPr lang="en-US" dirty="0"/>
          </a:p>
          <a:p>
            <a:r>
              <a:rPr lang="en-US" dirty="0"/>
              <a:t>B)smaller leaves limit the amount of transpiration that occurs.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C)Smaller leaves help plants to take in more water through transpiration.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D)Smaller leaves allow plants to give off more water through transpiration.</a:t>
            </a:r>
          </a:p>
        </p:txBody>
      </p:sp>
    </p:spTree>
    <p:extLst>
      <p:ext uri="{BB962C8B-B14F-4D97-AF65-F5344CB8AC3E}">
        <p14:creationId xmlns:p14="http://schemas.microsoft.com/office/powerpoint/2010/main" val="19784398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0A395A-5553-4827-8577-769555CE53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8234" y="205627"/>
            <a:ext cx="10515600" cy="1827049"/>
          </a:xfrm>
          <a:ln>
            <a:solidFill>
              <a:schemeClr val="tx1"/>
            </a:solidFill>
          </a:ln>
        </p:spPr>
        <p:txBody>
          <a:bodyPr>
            <a:normAutofit lnSpcReduction="10000"/>
          </a:bodyPr>
          <a:lstStyle/>
          <a:p>
            <a:r>
              <a:rPr lang="en-US" sz="4400" b="1" dirty="0">
                <a:solidFill>
                  <a:srgbClr val="00B0F0"/>
                </a:solidFill>
              </a:rPr>
              <a:t>QUESTION 5: Which plant part plays the biggest role in supporting the plant?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0F19193E-760F-4810-9541-42CE61DDB200}"/>
              </a:ext>
            </a:extLst>
          </p:cNvPr>
          <p:cNvSpPr txBox="1">
            <a:spLocks/>
          </p:cNvSpPr>
          <p:nvPr/>
        </p:nvSpPr>
        <p:spPr>
          <a:xfrm>
            <a:off x="725556" y="2165199"/>
            <a:ext cx="5118652" cy="435133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Comic Sans MS" panose="030F0702030302020204" pitchFamily="66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omic Sans MS" panose="030F0702030302020204" pitchFamily="66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omic Sans MS" panose="030F0702030302020204" pitchFamily="66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omic Sans MS" panose="030F0702030302020204" pitchFamily="66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omic Sans MS" panose="030F0702030302020204" pitchFamily="66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A)stem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B)leaf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C)seed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D) flower</a:t>
            </a:r>
          </a:p>
        </p:txBody>
      </p:sp>
    </p:spTree>
    <p:extLst>
      <p:ext uri="{BB962C8B-B14F-4D97-AF65-F5344CB8AC3E}">
        <p14:creationId xmlns:p14="http://schemas.microsoft.com/office/powerpoint/2010/main" val="10024717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0A395A-5553-4827-8577-769555CE53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139" y="179124"/>
            <a:ext cx="10038522" cy="1318372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en-US" sz="4000" b="1" dirty="0">
                <a:solidFill>
                  <a:srgbClr val="00B0F0"/>
                </a:solidFill>
              </a:rPr>
              <a:t>QUESTION 6:</a:t>
            </a:r>
          </a:p>
          <a:p>
            <a:pPr marL="0" indent="0">
              <a:buNone/>
            </a:pPr>
            <a:r>
              <a:rPr lang="en-US" sz="4000" b="1" dirty="0">
                <a:solidFill>
                  <a:srgbClr val="00B0F0"/>
                </a:solidFill>
              </a:rPr>
              <a:t>Which is true about tropisms?</a:t>
            </a:r>
          </a:p>
          <a:p>
            <a:endParaRPr lang="en-US" sz="4000" b="1" dirty="0">
              <a:solidFill>
                <a:srgbClr val="00B0F0"/>
              </a:solidFill>
            </a:endParaRP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F9140F9-86F5-4540-8B13-2045B7FB2CF6}"/>
              </a:ext>
            </a:extLst>
          </p:cNvPr>
          <p:cNvSpPr txBox="1">
            <a:spLocks/>
          </p:cNvSpPr>
          <p:nvPr/>
        </p:nvSpPr>
        <p:spPr>
          <a:xfrm>
            <a:off x="86139" y="1753013"/>
            <a:ext cx="5953539" cy="435133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Comic Sans MS" panose="030F0702030302020204" pitchFamily="66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omic Sans MS" panose="030F0702030302020204" pitchFamily="66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omic Sans MS" panose="030F0702030302020204" pitchFamily="66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omic Sans MS" panose="030F0702030302020204" pitchFamily="66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omic Sans MS" panose="030F0702030302020204" pitchFamily="66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A)</a:t>
            </a:r>
            <a:r>
              <a:rPr lang="en-US" sz="2600" dirty="0"/>
              <a:t>They</a:t>
            </a:r>
            <a:r>
              <a:rPr lang="en-US" dirty="0"/>
              <a:t> are a plant part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B)they are a stimulus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C) they help plants get what they need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D)they are where plants make food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F184BF9-C034-453F-B5E2-552EBDB56D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87006" y="2028945"/>
            <a:ext cx="5000195" cy="2800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54543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B2905CE8-C966-4A55-B335-DE29F29CFD73}"/>
              </a:ext>
            </a:extLst>
          </p:cNvPr>
          <p:cNvSpPr txBox="1"/>
          <p:nvPr/>
        </p:nvSpPr>
        <p:spPr>
          <a:xfrm>
            <a:off x="10638183" y="5196411"/>
            <a:ext cx="1205948" cy="1323439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sz="8000" b="1" dirty="0">
                <a:solidFill>
                  <a:srgbClr val="00B0F0"/>
                </a:solidFill>
              </a:rPr>
              <a:t>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0A395A-5553-4827-8577-769555CE53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2583" y="165872"/>
            <a:ext cx="10515600" cy="1808702"/>
          </a:xfrm>
          <a:ln>
            <a:solidFill>
              <a:schemeClr val="tx1"/>
            </a:solidFill>
          </a:ln>
        </p:spPr>
        <p:txBody>
          <a:bodyPr>
            <a:noAutofit/>
          </a:bodyPr>
          <a:lstStyle/>
          <a:p>
            <a:r>
              <a:rPr lang="en-US" sz="3600" b="1" dirty="0">
                <a:solidFill>
                  <a:srgbClr val="00B0F0"/>
                </a:solidFill>
              </a:rPr>
              <a:t>QUESTION 7 </a:t>
            </a:r>
          </a:p>
          <a:p>
            <a:r>
              <a:rPr lang="en-US" sz="3600" b="1" dirty="0">
                <a:solidFill>
                  <a:srgbClr val="00B0F0"/>
                </a:solidFill>
              </a:rPr>
              <a:t>Which is an adaptation used by this plant to survive in a hot, dry environment?</a:t>
            </a:r>
          </a:p>
          <a:p>
            <a:pPr marL="0" indent="0">
              <a:buNone/>
            </a:pPr>
            <a:endParaRPr lang="en-US" sz="3600" b="1" dirty="0">
              <a:solidFill>
                <a:srgbClr val="00B0F0"/>
              </a:solidFill>
            </a:endParaRPr>
          </a:p>
          <a:p>
            <a:pPr marL="0" indent="0">
              <a:buNone/>
            </a:pPr>
            <a:endParaRPr lang="en-US" sz="3600" b="1" dirty="0">
              <a:solidFill>
                <a:srgbClr val="00B0F0"/>
              </a:solidFill>
            </a:endParaRPr>
          </a:p>
        </p:txBody>
      </p:sp>
      <p:pic>
        <p:nvPicPr>
          <p:cNvPr id="4" name="Picture 3" descr="Background pattern&#10;&#10;Description automatically generated">
            <a:extLst>
              <a:ext uri="{FF2B5EF4-FFF2-40B4-BE49-F238E27FC236}">
                <a16:creationId xmlns:a16="http://schemas.microsoft.com/office/drawing/2014/main" id="{730CE900-5C9D-46A7-8B66-1C6DC0AE78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6698" y="2235107"/>
            <a:ext cx="4725059" cy="2648320"/>
          </a:xfrm>
          <a:prstGeom prst="rect">
            <a:avLst/>
          </a:prstGeom>
        </p:spPr>
      </p:pic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AD14FE21-4B93-4595-B15D-EB84AF0D970F}"/>
              </a:ext>
            </a:extLst>
          </p:cNvPr>
          <p:cNvSpPr txBox="1">
            <a:spLocks/>
          </p:cNvSpPr>
          <p:nvPr/>
        </p:nvSpPr>
        <p:spPr>
          <a:xfrm>
            <a:off x="546652" y="2168512"/>
            <a:ext cx="5399272" cy="435133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Comic Sans MS" panose="030F0702030302020204" pitchFamily="66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omic Sans MS" panose="030F0702030302020204" pitchFamily="66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omic Sans MS" panose="030F0702030302020204" pitchFamily="66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omic Sans MS" panose="030F0702030302020204" pitchFamily="66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omic Sans MS" panose="030F0702030302020204" pitchFamily="66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dirty="0"/>
              <a:t>A)thick stems to hold water</a:t>
            </a:r>
          </a:p>
          <a:p>
            <a:pPr>
              <a:lnSpc>
                <a:spcPct val="150000"/>
              </a:lnSpc>
            </a:pPr>
            <a:r>
              <a:rPr lang="en-US" dirty="0"/>
              <a:t>B)deep roots to soak up the rain</a:t>
            </a:r>
          </a:p>
          <a:p>
            <a:pPr>
              <a:lnSpc>
                <a:spcPct val="150000"/>
              </a:lnSpc>
            </a:pPr>
            <a:r>
              <a:rPr lang="en-US" dirty="0"/>
              <a:t>C)flat surface that faces the sun</a:t>
            </a:r>
          </a:p>
          <a:p>
            <a:pPr>
              <a:lnSpc>
                <a:spcPct val="150000"/>
              </a:lnSpc>
            </a:pPr>
            <a:r>
              <a:rPr lang="en-US" dirty="0"/>
              <a:t>D)white thorns to attract animals</a:t>
            </a:r>
          </a:p>
        </p:txBody>
      </p:sp>
    </p:spTree>
    <p:extLst>
      <p:ext uri="{BB962C8B-B14F-4D97-AF65-F5344CB8AC3E}">
        <p14:creationId xmlns:p14="http://schemas.microsoft.com/office/powerpoint/2010/main" val="5087389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B2905CE8-C966-4A55-B335-DE29F29CFD73}"/>
              </a:ext>
            </a:extLst>
          </p:cNvPr>
          <p:cNvSpPr txBox="1"/>
          <p:nvPr/>
        </p:nvSpPr>
        <p:spPr>
          <a:xfrm>
            <a:off x="10349949" y="5070052"/>
            <a:ext cx="1232452" cy="1323439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sz="8000" b="1" dirty="0">
                <a:solidFill>
                  <a:srgbClr val="00B0F0"/>
                </a:solidFill>
              </a:rPr>
              <a:t>B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0A395A-5553-4827-8577-769555CE53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1" y="175811"/>
            <a:ext cx="10515600" cy="1821954"/>
          </a:xfrm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rgbClr val="00B0F0"/>
                </a:solidFill>
              </a:rPr>
              <a:t>QUESTION 8:</a:t>
            </a:r>
          </a:p>
          <a:p>
            <a:pPr marL="0" indent="0">
              <a:buNone/>
            </a:pPr>
            <a:r>
              <a:rPr lang="en-US" sz="3600" b="1" dirty="0">
                <a:solidFill>
                  <a:srgbClr val="00B0F0"/>
                </a:solidFill>
              </a:rPr>
              <a:t>Flowers contain structures that are responsible for which process?</a:t>
            </a:r>
          </a:p>
          <a:p>
            <a:endParaRPr lang="en-US" sz="3600" b="1" dirty="0">
              <a:solidFill>
                <a:srgbClr val="00B0F0"/>
              </a:solidFill>
            </a:endParaRPr>
          </a:p>
          <a:p>
            <a:endParaRPr lang="en-US" sz="3600" b="1" dirty="0">
              <a:solidFill>
                <a:srgbClr val="00B0F0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513CF68-8AC7-4D9C-959E-750C814206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93765" y="2493389"/>
            <a:ext cx="3556737" cy="2366847"/>
          </a:xfrm>
          <a:prstGeom prst="rect">
            <a:avLst/>
          </a:prstGeom>
        </p:spPr>
      </p:pic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2275BD1F-0EC6-4C72-807B-E346D2B0E2A8}"/>
              </a:ext>
            </a:extLst>
          </p:cNvPr>
          <p:cNvSpPr txBox="1">
            <a:spLocks/>
          </p:cNvSpPr>
          <p:nvPr/>
        </p:nvSpPr>
        <p:spPr>
          <a:xfrm>
            <a:off x="228601" y="2168512"/>
            <a:ext cx="4509052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Comic Sans MS" panose="030F0702030302020204" pitchFamily="66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omic Sans MS" panose="030F0702030302020204" pitchFamily="66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omic Sans MS" panose="030F0702030302020204" pitchFamily="66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omic Sans MS" panose="030F0702030302020204" pitchFamily="66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omic Sans MS" panose="030F0702030302020204" pitchFamily="66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600" dirty="0"/>
              <a:t>A)germination</a:t>
            </a:r>
          </a:p>
          <a:p>
            <a:pPr>
              <a:lnSpc>
                <a:spcPct val="120000"/>
              </a:lnSpc>
            </a:pPr>
            <a:r>
              <a:rPr lang="en-US" sz="3600" dirty="0"/>
              <a:t>B)reproduction</a:t>
            </a:r>
          </a:p>
          <a:p>
            <a:pPr>
              <a:lnSpc>
                <a:spcPct val="120000"/>
              </a:lnSpc>
            </a:pPr>
            <a:r>
              <a:rPr lang="en-US" sz="3600" dirty="0"/>
              <a:t>C)respiration</a:t>
            </a:r>
          </a:p>
          <a:p>
            <a:pPr>
              <a:lnSpc>
                <a:spcPct val="120000"/>
              </a:lnSpc>
            </a:pPr>
            <a:r>
              <a:rPr lang="en-US" sz="3600" dirty="0"/>
              <a:t>D)transpiration</a:t>
            </a:r>
          </a:p>
        </p:txBody>
      </p:sp>
    </p:spTree>
    <p:extLst>
      <p:ext uri="{BB962C8B-B14F-4D97-AF65-F5344CB8AC3E}">
        <p14:creationId xmlns:p14="http://schemas.microsoft.com/office/powerpoint/2010/main" val="17952972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B2905CE8-C966-4A55-B335-DE29F29CFD73}"/>
              </a:ext>
            </a:extLst>
          </p:cNvPr>
          <p:cNvSpPr txBox="1"/>
          <p:nvPr/>
        </p:nvSpPr>
        <p:spPr>
          <a:xfrm>
            <a:off x="10626001" y="5239893"/>
            <a:ext cx="1274451" cy="1323439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sz="8000" b="1" dirty="0">
                <a:solidFill>
                  <a:srgbClr val="00B0F0"/>
                </a:solidFill>
              </a:rPr>
              <a:t>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0A395A-5553-4827-8577-769555CE53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6652" y="165871"/>
            <a:ext cx="10515600" cy="1291867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rgbClr val="00B0F0"/>
                </a:solidFill>
              </a:rPr>
              <a:t>QUESTION 9</a:t>
            </a:r>
          </a:p>
          <a:p>
            <a:pPr marL="0" indent="0">
              <a:buNone/>
            </a:pPr>
            <a:r>
              <a:rPr lang="en-US" sz="3600" b="1" dirty="0">
                <a:solidFill>
                  <a:srgbClr val="00B0F0"/>
                </a:solidFill>
              </a:rPr>
              <a:t>What is the function of the seed coat?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BD2EF7BC-CAFE-4882-8A9C-3E52E91C075A}"/>
              </a:ext>
            </a:extLst>
          </p:cNvPr>
          <p:cNvSpPr txBox="1">
            <a:spLocks/>
          </p:cNvSpPr>
          <p:nvPr/>
        </p:nvSpPr>
        <p:spPr>
          <a:xfrm>
            <a:off x="410817" y="2026464"/>
            <a:ext cx="6006548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Comic Sans MS" panose="030F0702030302020204" pitchFamily="66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omic Sans MS" panose="030F0702030302020204" pitchFamily="66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omic Sans MS" panose="030F0702030302020204" pitchFamily="66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omic Sans MS" panose="030F0702030302020204" pitchFamily="66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omic Sans MS" panose="030F0702030302020204" pitchFamily="66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600" dirty="0"/>
              <a:t>A)It protects the new plant</a:t>
            </a:r>
          </a:p>
          <a:p>
            <a:pPr>
              <a:lnSpc>
                <a:spcPct val="120000"/>
              </a:lnSpc>
            </a:pPr>
            <a:r>
              <a:rPr lang="en-US" sz="3600" dirty="0"/>
              <a:t>B)it contains food</a:t>
            </a:r>
          </a:p>
          <a:p>
            <a:pPr>
              <a:lnSpc>
                <a:spcPct val="120000"/>
              </a:lnSpc>
            </a:pPr>
            <a:r>
              <a:rPr lang="en-US" sz="3600" dirty="0"/>
              <a:t>C)it attracts animals</a:t>
            </a:r>
          </a:p>
          <a:p>
            <a:pPr>
              <a:lnSpc>
                <a:spcPct val="120000"/>
              </a:lnSpc>
            </a:pPr>
            <a:r>
              <a:rPr lang="en-US" sz="3600" dirty="0"/>
              <a:t>D)it performs respiration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2AFBD29-922D-47FA-B039-1A43FCB7AA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7301143" y="2352582"/>
            <a:ext cx="2783890" cy="2783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1710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8537B233-9CDD-4A90-AABB-A8963DEE4F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5FE8DCC9-BF68-4669-97A2-83BDBE1A05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43772" y="2126752"/>
            <a:ext cx="3322317" cy="2975876"/>
          </a:xfr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z="5400" b="1" dirty="0">
                <a:latin typeface="+mj-lt"/>
              </a:rPr>
              <a:t>L</a:t>
            </a:r>
            <a:r>
              <a:rPr lang="en-US" sz="54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esson Check: Structures and Functions of Animals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27EFCBEC-BFFA-45C1-B9E9-A4C8812DFE6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16280" y="1322072"/>
            <a:ext cx="6436548" cy="4213855"/>
          </a:xfrm>
          <a:prstGeom prst="rect">
            <a:avLst/>
          </a:prstGeom>
        </p:spPr>
      </p:pic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040575EE-C594-4566-BC00-663004E52A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617861" y="1417320"/>
            <a:ext cx="0" cy="402336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647592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B2905CE8-C966-4A55-B335-DE29F29CFD73}"/>
              </a:ext>
            </a:extLst>
          </p:cNvPr>
          <p:cNvSpPr txBox="1"/>
          <p:nvPr/>
        </p:nvSpPr>
        <p:spPr>
          <a:xfrm>
            <a:off x="10626001" y="5239893"/>
            <a:ext cx="1274451" cy="1323439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sz="8000" b="1" dirty="0">
                <a:solidFill>
                  <a:srgbClr val="00B0F0"/>
                </a:solidFill>
              </a:rPr>
              <a:t>B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0A395A-5553-4827-8577-769555CE53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6652" y="165871"/>
            <a:ext cx="10515600" cy="1291867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rgbClr val="00B0F0"/>
                </a:solidFill>
              </a:rPr>
              <a:t>QUESTION 1</a:t>
            </a:r>
          </a:p>
          <a:p>
            <a:pPr marL="0" indent="0">
              <a:buNone/>
            </a:pPr>
            <a:r>
              <a:rPr lang="en-US" dirty="0"/>
              <a:t>Which of the following is an internal structure in animals?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BD2EF7BC-CAFE-4882-8A9C-3E52E91C075A}"/>
              </a:ext>
            </a:extLst>
          </p:cNvPr>
          <p:cNvSpPr txBox="1">
            <a:spLocks/>
          </p:cNvSpPr>
          <p:nvPr/>
        </p:nvSpPr>
        <p:spPr>
          <a:xfrm>
            <a:off x="410817" y="2026464"/>
            <a:ext cx="6006548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Comic Sans MS" panose="030F0702030302020204" pitchFamily="66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omic Sans MS" panose="030F0702030302020204" pitchFamily="66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omic Sans MS" panose="030F0702030302020204" pitchFamily="66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omic Sans MS" panose="030F0702030302020204" pitchFamily="66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omic Sans MS" panose="030F0702030302020204" pitchFamily="66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3600" dirty="0"/>
              <a:t>A) )fur</a:t>
            </a:r>
          </a:p>
          <a:p>
            <a:pPr>
              <a:lnSpc>
                <a:spcPct val="150000"/>
              </a:lnSpc>
            </a:pPr>
            <a:r>
              <a:rPr lang="en-US" sz="3600" dirty="0"/>
              <a:t>B)lungs</a:t>
            </a:r>
          </a:p>
          <a:p>
            <a:pPr>
              <a:lnSpc>
                <a:spcPct val="150000"/>
              </a:lnSpc>
            </a:pPr>
            <a:r>
              <a:rPr lang="en-US" sz="3600" dirty="0"/>
              <a:t>C)scales</a:t>
            </a:r>
          </a:p>
          <a:p>
            <a:pPr>
              <a:lnSpc>
                <a:spcPct val="150000"/>
              </a:lnSpc>
            </a:pPr>
            <a:r>
              <a:rPr lang="en-US" sz="3600" dirty="0"/>
              <a:t>D)claws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D7E6078-347A-4DA9-A60B-F8CA8B5574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5462725" y="2237173"/>
            <a:ext cx="4900473" cy="2756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03747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B2905CE8-C966-4A55-B335-DE29F29CFD73}"/>
              </a:ext>
            </a:extLst>
          </p:cNvPr>
          <p:cNvSpPr txBox="1"/>
          <p:nvPr/>
        </p:nvSpPr>
        <p:spPr>
          <a:xfrm>
            <a:off x="10626001" y="5239893"/>
            <a:ext cx="1274451" cy="1323439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sz="8000" b="1" dirty="0">
                <a:solidFill>
                  <a:srgbClr val="00B0F0"/>
                </a:solidFill>
              </a:rPr>
              <a:t>B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0A395A-5553-4827-8577-769555CE53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0817" y="294668"/>
            <a:ext cx="10515600" cy="1477397"/>
          </a:xfrm>
          <a:ln>
            <a:solidFill>
              <a:schemeClr val="tx1"/>
            </a:solidFill>
          </a:ln>
        </p:spPr>
        <p:txBody>
          <a:bodyPr>
            <a:normAutofit fontScale="92500" lnSpcReduction="20000"/>
          </a:bodyPr>
          <a:lstStyle/>
          <a:p>
            <a:r>
              <a:rPr lang="en-US" sz="3600" b="1" dirty="0">
                <a:solidFill>
                  <a:srgbClr val="00B0F0"/>
                </a:solidFill>
              </a:rPr>
              <a:t>QUESTION 2</a:t>
            </a:r>
          </a:p>
          <a:p>
            <a:pPr marL="0" indent="0">
              <a:buNone/>
            </a:pPr>
            <a:r>
              <a:rPr lang="en-US" sz="3600" b="1" dirty="0">
                <a:solidFill>
                  <a:srgbClr val="00B0F0"/>
                </a:solidFill>
              </a:rPr>
              <a:t>Which feature </a:t>
            </a:r>
            <a:r>
              <a:rPr lang="en-US" sz="4300" b="1" u="sng" dirty="0">
                <a:solidFill>
                  <a:srgbClr val="00B0F0"/>
                </a:solidFill>
              </a:rPr>
              <a:t>is not </a:t>
            </a:r>
            <a:r>
              <a:rPr lang="en-US" sz="3600" b="1" dirty="0">
                <a:solidFill>
                  <a:srgbClr val="00B0F0"/>
                </a:solidFill>
              </a:rPr>
              <a:t>used to help animals stay safe?</a:t>
            </a:r>
          </a:p>
          <a:p>
            <a:pPr marL="0" indent="0">
              <a:buNone/>
            </a:pPr>
            <a:endParaRPr lang="en-US" sz="3600" b="1" dirty="0">
              <a:solidFill>
                <a:srgbClr val="00B0F0"/>
              </a:solidFill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BD2EF7BC-CAFE-4882-8A9C-3E52E91C075A}"/>
              </a:ext>
            </a:extLst>
          </p:cNvPr>
          <p:cNvSpPr txBox="1">
            <a:spLocks/>
          </p:cNvSpPr>
          <p:nvPr/>
        </p:nvSpPr>
        <p:spPr>
          <a:xfrm>
            <a:off x="410817" y="2026464"/>
            <a:ext cx="6006548" cy="435133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Comic Sans MS" panose="030F0702030302020204" pitchFamily="66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omic Sans MS" panose="030F0702030302020204" pitchFamily="66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omic Sans MS" panose="030F0702030302020204" pitchFamily="66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omic Sans MS" panose="030F0702030302020204" pitchFamily="66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omic Sans MS" panose="030F0702030302020204" pitchFamily="66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4800" dirty="0"/>
              <a:t>A)strong jaws</a:t>
            </a:r>
          </a:p>
          <a:p>
            <a:pPr>
              <a:lnSpc>
                <a:spcPct val="150000"/>
              </a:lnSpc>
            </a:pPr>
            <a:r>
              <a:rPr lang="en-US" sz="4800" dirty="0"/>
              <a:t>B)lungs</a:t>
            </a:r>
          </a:p>
          <a:p>
            <a:pPr>
              <a:lnSpc>
                <a:spcPct val="150000"/>
              </a:lnSpc>
            </a:pPr>
            <a:r>
              <a:rPr lang="en-US" sz="4800" dirty="0"/>
              <a:t>C)shells</a:t>
            </a:r>
          </a:p>
          <a:p>
            <a:pPr>
              <a:lnSpc>
                <a:spcPct val="150000"/>
              </a:lnSpc>
            </a:pPr>
            <a:r>
              <a:rPr lang="en-US" sz="4800" dirty="0"/>
              <a:t>D)scales</a:t>
            </a:r>
            <a:endParaRPr lang="en-US" sz="6600" dirty="0"/>
          </a:p>
        </p:txBody>
      </p:sp>
    </p:spTree>
    <p:extLst>
      <p:ext uri="{BB962C8B-B14F-4D97-AF65-F5344CB8AC3E}">
        <p14:creationId xmlns:p14="http://schemas.microsoft.com/office/powerpoint/2010/main" val="42524057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B2905CE8-C966-4A55-B335-DE29F29CFD73}"/>
              </a:ext>
            </a:extLst>
          </p:cNvPr>
          <p:cNvSpPr txBox="1"/>
          <p:nvPr/>
        </p:nvSpPr>
        <p:spPr>
          <a:xfrm>
            <a:off x="10626001" y="5239893"/>
            <a:ext cx="1274451" cy="1323439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sz="8000" b="1" dirty="0">
                <a:solidFill>
                  <a:srgbClr val="00B0F0"/>
                </a:solidFill>
              </a:rPr>
              <a:t>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0A395A-5553-4827-8577-769555CE53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8356" y="294668"/>
            <a:ext cx="10515600" cy="1636425"/>
          </a:xfrm>
          <a:ln>
            <a:solidFill>
              <a:schemeClr val="tx1"/>
            </a:solidFill>
          </a:ln>
        </p:spPr>
        <p:txBody>
          <a:bodyPr>
            <a:normAutofit lnSpcReduction="10000"/>
          </a:bodyPr>
          <a:lstStyle/>
          <a:p>
            <a:r>
              <a:rPr lang="en-US" sz="3600" b="1" dirty="0">
                <a:solidFill>
                  <a:srgbClr val="00B0F0"/>
                </a:solidFill>
              </a:rPr>
              <a:t>QUESTION 3</a:t>
            </a:r>
          </a:p>
          <a:p>
            <a:pPr marL="0" indent="0">
              <a:buNone/>
            </a:pPr>
            <a:r>
              <a:rPr lang="en-US" sz="3600" b="1" dirty="0">
                <a:solidFill>
                  <a:srgbClr val="00B0F0"/>
                </a:solidFill>
              </a:rPr>
              <a:t>Which of the following is a structural adaptation used to help animals move?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B72FA42-B5B6-433A-BB91-7F828E1B6720}"/>
              </a:ext>
            </a:extLst>
          </p:cNvPr>
          <p:cNvSpPr txBox="1"/>
          <p:nvPr/>
        </p:nvSpPr>
        <p:spPr>
          <a:xfrm>
            <a:off x="477079" y="2328423"/>
            <a:ext cx="6096000" cy="40427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4400" dirty="0">
                <a:latin typeface="Comic Sans MS" panose="030F0702030302020204" pitchFamily="66" charset="0"/>
              </a:rPr>
              <a:t>A)lungs</a:t>
            </a:r>
          </a:p>
          <a:p>
            <a:pPr>
              <a:lnSpc>
                <a:spcPct val="150000"/>
              </a:lnSpc>
            </a:pPr>
            <a:r>
              <a:rPr lang="en-US" sz="4400" dirty="0">
                <a:latin typeface="Comic Sans MS" panose="030F0702030302020204" pitchFamily="66" charset="0"/>
              </a:rPr>
              <a:t>B)fur</a:t>
            </a:r>
          </a:p>
          <a:p>
            <a:pPr>
              <a:lnSpc>
                <a:spcPct val="150000"/>
              </a:lnSpc>
            </a:pPr>
            <a:r>
              <a:rPr lang="en-US" sz="4400" dirty="0">
                <a:latin typeface="Comic Sans MS" panose="030F0702030302020204" pitchFamily="66" charset="0"/>
              </a:rPr>
              <a:t>C)wings</a:t>
            </a:r>
          </a:p>
          <a:p>
            <a:pPr>
              <a:lnSpc>
                <a:spcPct val="150000"/>
              </a:lnSpc>
            </a:pPr>
            <a:r>
              <a:rPr lang="en-US" sz="4400" dirty="0">
                <a:latin typeface="Comic Sans MS" panose="030F0702030302020204" pitchFamily="66" charset="0"/>
              </a:rPr>
              <a:t>D)gills</a:t>
            </a:r>
          </a:p>
        </p:txBody>
      </p:sp>
    </p:spTree>
    <p:extLst>
      <p:ext uri="{BB962C8B-B14F-4D97-AF65-F5344CB8AC3E}">
        <p14:creationId xmlns:p14="http://schemas.microsoft.com/office/powerpoint/2010/main" val="32551162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B2905CE8-C966-4A55-B335-DE29F29CFD73}"/>
              </a:ext>
            </a:extLst>
          </p:cNvPr>
          <p:cNvSpPr txBox="1"/>
          <p:nvPr/>
        </p:nvSpPr>
        <p:spPr>
          <a:xfrm>
            <a:off x="10626001" y="5239893"/>
            <a:ext cx="1274451" cy="1323439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sz="8000" b="1" dirty="0">
                <a:solidFill>
                  <a:srgbClr val="00B0F0"/>
                </a:solidFill>
              </a:rPr>
              <a:t>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0A395A-5553-4827-8577-769555CE53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7625" y="535657"/>
            <a:ext cx="10515600" cy="2326813"/>
          </a:xfrm>
          <a:ln>
            <a:solidFill>
              <a:schemeClr val="tx1"/>
            </a:solidFill>
          </a:ln>
        </p:spPr>
        <p:txBody>
          <a:bodyPr>
            <a:noAutofit/>
          </a:bodyPr>
          <a:lstStyle/>
          <a:p>
            <a:r>
              <a:rPr lang="en-US" sz="3600" b="1" dirty="0">
                <a:solidFill>
                  <a:srgbClr val="00B0F0"/>
                </a:solidFill>
              </a:rPr>
              <a:t>QUESTION 4</a:t>
            </a:r>
          </a:p>
          <a:p>
            <a:pPr marL="0" indent="0">
              <a:buNone/>
            </a:pPr>
            <a:r>
              <a:rPr lang="en-US" sz="3600" b="1" dirty="0">
                <a:solidFill>
                  <a:srgbClr val="00B0F0"/>
                </a:solidFill>
              </a:rPr>
              <a:t>The brown coat of a deer helps it blend in with its wooded environment. This adaptation is called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DFDB6307-9A2D-4C1A-8D62-9BE2197CCF65}"/>
              </a:ext>
            </a:extLst>
          </p:cNvPr>
          <p:cNvSpPr txBox="1">
            <a:spLocks/>
          </p:cNvSpPr>
          <p:nvPr/>
        </p:nvSpPr>
        <p:spPr>
          <a:xfrm>
            <a:off x="579781" y="2964980"/>
            <a:ext cx="10515600" cy="1291867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Comic Sans MS" panose="030F0702030302020204" pitchFamily="66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omic Sans MS" panose="030F0702030302020204" pitchFamily="66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omic Sans MS" panose="030F0702030302020204" pitchFamily="66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omic Sans MS" panose="030F0702030302020204" pitchFamily="66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omic Sans MS" panose="030F0702030302020204" pitchFamily="66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4400" dirty="0"/>
              <a:t>A- Camouflage</a:t>
            </a:r>
          </a:p>
          <a:p>
            <a:pPr>
              <a:lnSpc>
                <a:spcPct val="150000"/>
              </a:lnSpc>
            </a:pPr>
            <a:r>
              <a:rPr lang="en-US" sz="4400" dirty="0"/>
              <a:t>B- Mimicry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E1F72CE-5939-43BB-BDD5-0ACDD5B455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91713" y="3241922"/>
            <a:ext cx="4003926" cy="2999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0732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B2905CE8-C966-4A55-B335-DE29F29CFD73}"/>
              </a:ext>
            </a:extLst>
          </p:cNvPr>
          <p:cNvSpPr txBox="1"/>
          <p:nvPr/>
        </p:nvSpPr>
        <p:spPr>
          <a:xfrm>
            <a:off x="10626001" y="5239893"/>
            <a:ext cx="1274451" cy="1323439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sz="8000" b="1" dirty="0">
                <a:solidFill>
                  <a:srgbClr val="00B0F0"/>
                </a:solidFill>
              </a:rPr>
              <a:t>B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0A395A-5553-4827-8577-769555CE53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1121" y="294668"/>
            <a:ext cx="10515600" cy="1291867"/>
          </a:xfrm>
          <a:ln>
            <a:solidFill>
              <a:schemeClr val="tx1"/>
            </a:solidFill>
          </a:ln>
        </p:spPr>
        <p:txBody>
          <a:bodyPr>
            <a:normAutofit fontScale="77500" lnSpcReduction="20000"/>
          </a:bodyPr>
          <a:lstStyle/>
          <a:p>
            <a:r>
              <a:rPr lang="en-US" sz="3600" b="1" dirty="0">
                <a:solidFill>
                  <a:srgbClr val="00B0F0"/>
                </a:solidFill>
              </a:rPr>
              <a:t>Question 5</a:t>
            </a:r>
          </a:p>
          <a:p>
            <a:r>
              <a:rPr lang="en-US" sz="3600" b="1" dirty="0">
                <a:solidFill>
                  <a:srgbClr val="00B0F0"/>
                </a:solidFill>
              </a:rPr>
              <a:t>Which is </a:t>
            </a:r>
            <a:r>
              <a:rPr lang="en-US" sz="5200" b="1" u="sng" dirty="0">
                <a:solidFill>
                  <a:srgbClr val="00B0F0"/>
                </a:solidFill>
              </a:rPr>
              <a:t>not</a:t>
            </a:r>
            <a:r>
              <a:rPr lang="en-US" sz="3600" b="1" dirty="0">
                <a:solidFill>
                  <a:srgbClr val="00B0F0"/>
                </a:solidFill>
              </a:rPr>
              <a:t> an example of how internal structures function to support an animal's survival? </a:t>
            </a:r>
          </a:p>
          <a:p>
            <a:endParaRPr lang="en-US" sz="3600" b="1" dirty="0">
              <a:solidFill>
                <a:srgbClr val="00B0F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C24254A-5372-4BD0-82A4-B47A0D36C4C8}"/>
              </a:ext>
            </a:extLst>
          </p:cNvPr>
          <p:cNvSpPr txBox="1"/>
          <p:nvPr/>
        </p:nvSpPr>
        <p:spPr>
          <a:xfrm>
            <a:off x="636105" y="2214341"/>
            <a:ext cx="6096000" cy="31085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>
                <a:latin typeface="Comic Sans MS" panose="030F0702030302020204" pitchFamily="66" charset="0"/>
              </a:rPr>
              <a:t>A)The brain process information. </a:t>
            </a:r>
          </a:p>
          <a:p>
            <a:endParaRPr lang="en-US" sz="2800" dirty="0">
              <a:latin typeface="Comic Sans MS" panose="030F0702030302020204" pitchFamily="66" charset="0"/>
            </a:endParaRPr>
          </a:p>
          <a:p>
            <a:r>
              <a:rPr lang="en-US" sz="2800" dirty="0">
                <a:latin typeface="Comic Sans MS" panose="030F0702030302020204" pitchFamily="66" charset="0"/>
              </a:rPr>
              <a:t>B)Teeth help animals chew food. </a:t>
            </a:r>
          </a:p>
          <a:p>
            <a:endParaRPr lang="en-US" sz="2800" dirty="0">
              <a:latin typeface="Comic Sans MS" panose="030F0702030302020204" pitchFamily="66" charset="0"/>
            </a:endParaRPr>
          </a:p>
          <a:p>
            <a:r>
              <a:rPr lang="en-US" sz="2800" dirty="0">
                <a:latin typeface="Comic Sans MS" panose="030F0702030302020204" pitchFamily="66" charset="0"/>
              </a:rPr>
              <a:t>C)The heart pumps blood. </a:t>
            </a:r>
          </a:p>
          <a:p>
            <a:endParaRPr lang="en-US" sz="2800" dirty="0">
              <a:latin typeface="Comic Sans MS" panose="030F0702030302020204" pitchFamily="66" charset="0"/>
            </a:endParaRPr>
          </a:p>
          <a:p>
            <a:r>
              <a:rPr lang="en-US" sz="2800" dirty="0">
                <a:latin typeface="Comic Sans MS" panose="030F0702030302020204" pitchFamily="66" charset="0"/>
              </a:rPr>
              <a:t>D)The stomach digests food. </a:t>
            </a:r>
          </a:p>
        </p:txBody>
      </p:sp>
    </p:spTree>
    <p:extLst>
      <p:ext uri="{BB962C8B-B14F-4D97-AF65-F5344CB8AC3E}">
        <p14:creationId xmlns:p14="http://schemas.microsoft.com/office/powerpoint/2010/main" val="40511746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B2905CE8-C966-4A55-B335-DE29F29CFD73}"/>
              </a:ext>
            </a:extLst>
          </p:cNvPr>
          <p:cNvSpPr txBox="1"/>
          <p:nvPr/>
        </p:nvSpPr>
        <p:spPr>
          <a:xfrm>
            <a:off x="9422297" y="5239893"/>
            <a:ext cx="2478156" cy="1323439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sz="8000" b="1" dirty="0">
                <a:solidFill>
                  <a:srgbClr val="00B0F0"/>
                </a:solidFill>
              </a:rPr>
              <a:t>A-C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0A395A-5553-4827-8577-769555CE53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1121" y="294668"/>
            <a:ext cx="10515600" cy="1706410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rgbClr val="00B0F0"/>
                </a:solidFill>
              </a:rPr>
              <a:t>QUESTION 6</a:t>
            </a:r>
          </a:p>
          <a:p>
            <a:pPr marL="0" indent="0">
              <a:buNone/>
            </a:pPr>
            <a:r>
              <a:rPr lang="en-US" sz="3600" b="1" dirty="0">
                <a:solidFill>
                  <a:srgbClr val="00B0F0"/>
                </a:solidFill>
              </a:rPr>
              <a:t>Which are internal structures of an animal? Select all that apply.</a:t>
            </a:r>
          </a:p>
          <a:p>
            <a:pPr marL="0" indent="0">
              <a:buNone/>
            </a:pPr>
            <a:endParaRPr lang="en-US" sz="3600" b="1" dirty="0">
              <a:solidFill>
                <a:srgbClr val="00B0F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A231960-63A9-4103-9501-2EE81FBF0EA8}"/>
              </a:ext>
            </a:extLst>
          </p:cNvPr>
          <p:cNvSpPr txBox="1"/>
          <p:nvPr/>
        </p:nvSpPr>
        <p:spPr>
          <a:xfrm>
            <a:off x="503582" y="2390505"/>
            <a:ext cx="6096000" cy="36835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4000" dirty="0">
                <a:latin typeface="Comic Sans MS" panose="030F0702030302020204" pitchFamily="66" charset="0"/>
              </a:rPr>
              <a:t>A)brain</a:t>
            </a:r>
          </a:p>
          <a:p>
            <a:pPr>
              <a:lnSpc>
                <a:spcPct val="150000"/>
              </a:lnSpc>
            </a:pPr>
            <a:r>
              <a:rPr lang="en-US" sz="4000" dirty="0">
                <a:latin typeface="Comic Sans MS" panose="030F0702030302020204" pitchFamily="66" charset="0"/>
              </a:rPr>
              <a:t>B)beak</a:t>
            </a:r>
          </a:p>
          <a:p>
            <a:pPr>
              <a:lnSpc>
                <a:spcPct val="150000"/>
              </a:lnSpc>
            </a:pPr>
            <a:r>
              <a:rPr lang="en-US" sz="4000" dirty="0">
                <a:latin typeface="Comic Sans MS" panose="030F0702030302020204" pitchFamily="66" charset="0"/>
              </a:rPr>
              <a:t>C)heart</a:t>
            </a:r>
          </a:p>
          <a:p>
            <a:pPr>
              <a:lnSpc>
                <a:spcPct val="150000"/>
              </a:lnSpc>
            </a:pPr>
            <a:r>
              <a:rPr lang="en-US" sz="4000" dirty="0">
                <a:latin typeface="Comic Sans MS" panose="030F0702030302020204" pitchFamily="66" charset="0"/>
              </a:rPr>
              <a:t>D)teeth</a:t>
            </a:r>
          </a:p>
        </p:txBody>
      </p:sp>
    </p:spTree>
    <p:extLst>
      <p:ext uri="{BB962C8B-B14F-4D97-AF65-F5344CB8AC3E}">
        <p14:creationId xmlns:p14="http://schemas.microsoft.com/office/powerpoint/2010/main" val="40222250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B2905CE8-C966-4A55-B335-DE29F29CFD73}"/>
              </a:ext>
            </a:extLst>
          </p:cNvPr>
          <p:cNvSpPr txBox="1"/>
          <p:nvPr/>
        </p:nvSpPr>
        <p:spPr>
          <a:xfrm>
            <a:off x="9422297" y="5239893"/>
            <a:ext cx="2478156" cy="1323439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sz="8000" b="1" dirty="0">
                <a:solidFill>
                  <a:srgbClr val="00B0F0"/>
                </a:solidFill>
              </a:rPr>
              <a:t>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0A395A-5553-4827-8577-769555CE53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1121" y="294668"/>
            <a:ext cx="10515600" cy="1291867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rgbClr val="00B0F0"/>
                </a:solidFill>
              </a:rPr>
              <a:t>QUESTION 7</a:t>
            </a:r>
          </a:p>
          <a:p>
            <a:pPr marL="0" indent="0">
              <a:buNone/>
            </a:pPr>
            <a:r>
              <a:rPr lang="en-US" sz="3600" b="1" dirty="0">
                <a:solidFill>
                  <a:srgbClr val="00B0F0"/>
                </a:solidFill>
              </a:rPr>
              <a:t>Which feature do all birds have in common?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E384E0C-5D9D-4CB5-9A9E-4B76CD5D582A}"/>
              </a:ext>
            </a:extLst>
          </p:cNvPr>
          <p:cNvSpPr txBox="1"/>
          <p:nvPr/>
        </p:nvSpPr>
        <p:spPr>
          <a:xfrm>
            <a:off x="689113" y="2228671"/>
            <a:ext cx="6096000" cy="33244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600" dirty="0">
                <a:latin typeface="Comic Sans MS" panose="030F0702030302020204" pitchFamily="66" charset="0"/>
              </a:rPr>
              <a:t>A)powerful claws</a:t>
            </a:r>
          </a:p>
          <a:p>
            <a:pPr>
              <a:lnSpc>
                <a:spcPct val="150000"/>
              </a:lnSpc>
            </a:pPr>
            <a:r>
              <a:rPr lang="en-US" sz="3600" dirty="0">
                <a:latin typeface="Comic Sans MS" panose="030F0702030302020204" pitchFamily="66" charset="0"/>
              </a:rPr>
              <a:t>B)strong beaks</a:t>
            </a:r>
          </a:p>
          <a:p>
            <a:pPr>
              <a:lnSpc>
                <a:spcPct val="150000"/>
              </a:lnSpc>
            </a:pPr>
            <a:r>
              <a:rPr lang="en-US" sz="3600" dirty="0">
                <a:latin typeface="Comic Sans MS" panose="030F0702030302020204" pitchFamily="66" charset="0"/>
              </a:rPr>
              <a:t>C)feathers</a:t>
            </a:r>
          </a:p>
          <a:p>
            <a:pPr>
              <a:lnSpc>
                <a:spcPct val="150000"/>
              </a:lnSpc>
            </a:pPr>
            <a:r>
              <a:rPr lang="en-US" sz="3600" dirty="0">
                <a:latin typeface="Comic Sans MS" panose="030F0702030302020204" pitchFamily="66" charset="0"/>
              </a:rPr>
              <a:t>D)teeth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495E17C-44F0-4BC5-9944-4C27545126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91124" y="2166937"/>
            <a:ext cx="3091741" cy="4312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85722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FB5B0058-AF13-4859-B429-4EDDE2A26F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0440085-0E17-498D-A390-2A8924D897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8453" y="2235200"/>
            <a:ext cx="4605340" cy="2387600"/>
          </a:xfr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z="5400" dirty="0">
                <a:solidFill>
                  <a:schemeClr val="bg1"/>
                </a:solidFill>
                <a:latin typeface="+mj-lt"/>
              </a:rPr>
              <a:t>Lesson Check: Information Processing in Animals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0CDAC236-1573-4CEE-A4A7-8751B4D6DCF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alphaModFix/>
          </a:blip>
          <a:srcRect l="8925" r="8059" b="-2"/>
          <a:stretch/>
        </p:blipFill>
        <p:spPr>
          <a:xfrm>
            <a:off x="6678208" y="1647019"/>
            <a:ext cx="4446003" cy="3563962"/>
          </a:xfrm>
          <a:prstGeom prst="rect">
            <a:avLst/>
          </a:prstGeom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D84C2E9E-0B5D-4B5F-9A1F-70EBDCE390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2461" y="1197769"/>
            <a:ext cx="10987078" cy="4462463"/>
          </a:xfrm>
          <a:prstGeom prst="rect">
            <a:avLst/>
          </a:prstGeom>
          <a:noFill/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313655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B2905CE8-C966-4A55-B335-DE29F29CFD73}"/>
              </a:ext>
            </a:extLst>
          </p:cNvPr>
          <p:cNvSpPr txBox="1"/>
          <p:nvPr/>
        </p:nvSpPr>
        <p:spPr>
          <a:xfrm>
            <a:off x="11131825" y="5239893"/>
            <a:ext cx="768627" cy="1323439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sz="8000" b="1" dirty="0">
                <a:solidFill>
                  <a:srgbClr val="00B0F0"/>
                </a:solidFill>
              </a:rPr>
              <a:t>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0A395A-5553-4827-8577-769555CE53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1121" y="294668"/>
            <a:ext cx="10515600" cy="1934003"/>
          </a:xfrm>
          <a:ln>
            <a:solidFill>
              <a:schemeClr val="tx1"/>
            </a:solidFill>
          </a:ln>
        </p:spPr>
        <p:txBody>
          <a:bodyPr>
            <a:noAutofit/>
          </a:bodyPr>
          <a:lstStyle/>
          <a:p>
            <a:r>
              <a:rPr lang="en-US" sz="3200" b="1" dirty="0">
                <a:solidFill>
                  <a:srgbClr val="00B0F0"/>
                </a:solidFill>
              </a:rPr>
              <a:t>QUESTION 1</a:t>
            </a:r>
          </a:p>
          <a:p>
            <a:pPr marL="0" indent="0">
              <a:buNone/>
            </a:pPr>
            <a:r>
              <a:rPr lang="en-US" sz="3200" b="1" dirty="0">
                <a:solidFill>
                  <a:srgbClr val="00B0F0"/>
                </a:solidFill>
              </a:rPr>
              <a:t>Cats have a strong sense of smell and rely on it for important activities. How might the cat's sense of smell help it survive?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3C4CA85-5388-43A0-B279-43973AA07973}"/>
              </a:ext>
            </a:extLst>
          </p:cNvPr>
          <p:cNvSpPr txBox="1"/>
          <p:nvPr/>
        </p:nvSpPr>
        <p:spPr>
          <a:xfrm>
            <a:off x="265045" y="2521059"/>
            <a:ext cx="8017564" cy="34140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sz="2800" dirty="0">
                <a:latin typeface="Comic Sans MS" panose="030F0702030302020204" pitchFamily="66" charset="0"/>
              </a:rPr>
              <a:t>A)The scent of a mouse causing it to hunt</a:t>
            </a:r>
          </a:p>
          <a:p>
            <a:pPr>
              <a:lnSpc>
                <a:spcPct val="200000"/>
              </a:lnSpc>
            </a:pPr>
            <a:r>
              <a:rPr lang="en-US" sz="2800" dirty="0">
                <a:latin typeface="Comic Sans MS" panose="030F0702030302020204" pitchFamily="66" charset="0"/>
              </a:rPr>
              <a:t>B)The shape of a mouse causing it to hunt.  </a:t>
            </a:r>
          </a:p>
          <a:p>
            <a:pPr>
              <a:lnSpc>
                <a:spcPct val="200000"/>
              </a:lnSpc>
            </a:pPr>
            <a:r>
              <a:rPr lang="en-US" sz="2800" dirty="0">
                <a:latin typeface="Comic Sans MS" panose="030F0702030302020204" pitchFamily="66" charset="0"/>
              </a:rPr>
              <a:t>C)The shape of a dog causing it to hunt. </a:t>
            </a:r>
          </a:p>
          <a:p>
            <a:pPr>
              <a:lnSpc>
                <a:spcPct val="200000"/>
              </a:lnSpc>
            </a:pPr>
            <a:r>
              <a:rPr lang="en-US" sz="2800" dirty="0">
                <a:latin typeface="Comic Sans MS" panose="030F0702030302020204" pitchFamily="66" charset="0"/>
              </a:rPr>
              <a:t>D)The scent of a dog causing it to hunt.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3E3D34C-B580-4FAC-83D3-1639CA96F2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93325" y="2724150"/>
            <a:ext cx="3238500" cy="1409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21048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B2905CE8-C966-4A55-B335-DE29F29CFD73}"/>
              </a:ext>
            </a:extLst>
          </p:cNvPr>
          <p:cNvSpPr txBox="1"/>
          <p:nvPr/>
        </p:nvSpPr>
        <p:spPr>
          <a:xfrm>
            <a:off x="10876721" y="5239893"/>
            <a:ext cx="1023732" cy="1323439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sz="8000" b="1" dirty="0">
                <a:solidFill>
                  <a:srgbClr val="00B0F0"/>
                </a:solidFill>
              </a:rPr>
              <a:t>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0A395A-5553-4827-8577-769555CE53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1121" y="294668"/>
            <a:ext cx="10515600" cy="1291867"/>
          </a:xfrm>
          <a:ln>
            <a:solidFill>
              <a:schemeClr val="tx1"/>
            </a:solidFill>
          </a:ln>
        </p:spPr>
        <p:txBody>
          <a:bodyPr>
            <a:normAutofit fontScale="92500" lnSpcReduction="20000"/>
          </a:bodyPr>
          <a:lstStyle/>
          <a:p>
            <a:r>
              <a:rPr lang="en-US" sz="3600" b="1" dirty="0">
                <a:solidFill>
                  <a:srgbClr val="00B0F0"/>
                </a:solidFill>
              </a:rPr>
              <a:t>QUESTION 2</a:t>
            </a:r>
          </a:p>
          <a:p>
            <a:pPr marL="0" indent="0">
              <a:buNone/>
            </a:pPr>
            <a:r>
              <a:rPr lang="en-US" sz="3600" b="1" dirty="0">
                <a:solidFill>
                  <a:srgbClr val="00B0F0"/>
                </a:solidFill>
              </a:rPr>
              <a:t>Something in the environment that causes a living thing to respond is a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E384E0C-5D9D-4CB5-9A9E-4B76CD5D582A}"/>
              </a:ext>
            </a:extLst>
          </p:cNvPr>
          <p:cNvSpPr txBox="1"/>
          <p:nvPr/>
        </p:nvSpPr>
        <p:spPr>
          <a:xfrm>
            <a:off x="689113" y="2228671"/>
            <a:ext cx="6096000" cy="2493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600" dirty="0">
                <a:latin typeface="Comic Sans MS" panose="030F0702030302020204" pitchFamily="66" charset="0"/>
              </a:rPr>
              <a:t>A)Stimulus</a:t>
            </a:r>
          </a:p>
          <a:p>
            <a:pPr>
              <a:lnSpc>
                <a:spcPct val="150000"/>
              </a:lnSpc>
            </a:pPr>
            <a:r>
              <a:rPr lang="en-US" sz="3600" dirty="0">
                <a:latin typeface="Comic Sans MS" panose="030F0702030302020204" pitchFamily="66" charset="0"/>
              </a:rPr>
              <a:t>B)Reaction</a:t>
            </a:r>
          </a:p>
          <a:p>
            <a:pPr>
              <a:lnSpc>
                <a:spcPct val="150000"/>
              </a:lnSpc>
            </a:pPr>
            <a:endParaRPr lang="en-US" sz="3600" dirty="0">
              <a:latin typeface="Comic Sans MS" panose="030F0702030302020204" pitchFamily="66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6E4D638-A933-406D-85DD-151020C769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4096" y="2123503"/>
            <a:ext cx="4662488" cy="2610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71984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B2905CE8-C966-4A55-B335-DE29F29CFD73}"/>
              </a:ext>
            </a:extLst>
          </p:cNvPr>
          <p:cNvSpPr txBox="1"/>
          <p:nvPr/>
        </p:nvSpPr>
        <p:spPr>
          <a:xfrm>
            <a:off x="10760765" y="5239893"/>
            <a:ext cx="1139688" cy="1323439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sz="8000" b="1" dirty="0">
                <a:solidFill>
                  <a:srgbClr val="00B0F0"/>
                </a:solidFill>
              </a:rPr>
              <a:t>B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0A395A-5553-4827-8577-769555CE53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1121" y="294668"/>
            <a:ext cx="10515600" cy="1291867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rgbClr val="00B0F0"/>
                </a:solidFill>
              </a:rPr>
              <a:t>QUESTION 3</a:t>
            </a:r>
          </a:p>
          <a:p>
            <a:pPr marL="0" indent="0">
              <a:buNone/>
            </a:pPr>
            <a:r>
              <a:rPr lang="en-US" sz="3600" b="1" dirty="0">
                <a:solidFill>
                  <a:srgbClr val="00B0F0"/>
                </a:solidFill>
              </a:rPr>
              <a:t>The brain is part of which system?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E384E0C-5D9D-4CB5-9A9E-4B76CD5D582A}"/>
              </a:ext>
            </a:extLst>
          </p:cNvPr>
          <p:cNvSpPr txBox="1"/>
          <p:nvPr/>
        </p:nvSpPr>
        <p:spPr>
          <a:xfrm>
            <a:off x="119269" y="1915457"/>
            <a:ext cx="6824869" cy="33244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600" dirty="0">
                <a:latin typeface="Comic Sans MS" panose="030F0702030302020204" pitchFamily="66" charset="0"/>
              </a:rPr>
              <a:t>A) circulatory system</a:t>
            </a:r>
          </a:p>
          <a:p>
            <a:pPr>
              <a:lnSpc>
                <a:spcPct val="150000"/>
              </a:lnSpc>
            </a:pPr>
            <a:r>
              <a:rPr lang="en-US" sz="3600" dirty="0">
                <a:latin typeface="Comic Sans MS" panose="030F0702030302020204" pitchFamily="66" charset="0"/>
              </a:rPr>
              <a:t>B)central nervous system</a:t>
            </a:r>
          </a:p>
          <a:p>
            <a:pPr>
              <a:lnSpc>
                <a:spcPct val="150000"/>
              </a:lnSpc>
            </a:pPr>
            <a:r>
              <a:rPr lang="en-US" sz="3600" dirty="0">
                <a:latin typeface="Comic Sans MS" panose="030F0702030302020204" pitchFamily="66" charset="0"/>
              </a:rPr>
              <a:t>C)peripheral nervous system</a:t>
            </a:r>
          </a:p>
          <a:p>
            <a:pPr>
              <a:lnSpc>
                <a:spcPct val="150000"/>
              </a:lnSpc>
            </a:pPr>
            <a:r>
              <a:rPr lang="en-US" sz="3600" dirty="0">
                <a:latin typeface="Comic Sans MS" panose="030F0702030302020204" pitchFamily="66" charset="0"/>
              </a:rPr>
              <a:t>D)digestive system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7A05DF5-2621-4894-AFBC-526F52BC11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5451" y="2267551"/>
            <a:ext cx="3088330" cy="2473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22671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B2905CE8-C966-4A55-B335-DE29F29CFD73}"/>
              </a:ext>
            </a:extLst>
          </p:cNvPr>
          <p:cNvSpPr txBox="1"/>
          <p:nvPr/>
        </p:nvSpPr>
        <p:spPr>
          <a:xfrm>
            <a:off x="10628243" y="5239893"/>
            <a:ext cx="1272210" cy="1323439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sz="8000" b="1" dirty="0">
                <a:solidFill>
                  <a:srgbClr val="00B0F0"/>
                </a:solidFill>
              </a:rPr>
              <a:t>B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0A395A-5553-4827-8577-769555CE53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1121" y="294668"/>
            <a:ext cx="10515600" cy="1291867"/>
          </a:xfrm>
          <a:ln>
            <a:solidFill>
              <a:schemeClr val="tx1"/>
            </a:solidFill>
          </a:ln>
        </p:spPr>
        <p:txBody>
          <a:bodyPr>
            <a:normAutofit fontScale="92500" lnSpcReduction="20000"/>
          </a:bodyPr>
          <a:lstStyle/>
          <a:p>
            <a:r>
              <a:rPr lang="en-US" sz="3600" b="1" dirty="0">
                <a:solidFill>
                  <a:srgbClr val="00B0F0"/>
                </a:solidFill>
              </a:rPr>
              <a:t>QUESTION 4</a:t>
            </a:r>
          </a:p>
          <a:p>
            <a:pPr marL="0" indent="0">
              <a:buNone/>
            </a:pPr>
            <a:r>
              <a:rPr lang="en-US" sz="3600" b="1" dirty="0">
                <a:solidFill>
                  <a:srgbClr val="00B0F0"/>
                </a:solidFill>
              </a:rPr>
              <a:t>Which of the following is not true about an animal that damages its eyes?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99E2F15-60C7-4223-BC74-D5969114F6AE}"/>
              </a:ext>
            </a:extLst>
          </p:cNvPr>
          <p:cNvSpPr txBox="1"/>
          <p:nvPr/>
        </p:nvSpPr>
        <p:spPr>
          <a:xfrm>
            <a:off x="185529" y="1973209"/>
            <a:ext cx="9369287" cy="40934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latin typeface="Comic Sans MS" panose="030F0702030302020204" pitchFamily="66" charset="0"/>
              </a:rPr>
              <a:t>A)If the animal is a predator, it might have a more difficult time hunting with worse vision.</a:t>
            </a:r>
          </a:p>
          <a:p>
            <a:endParaRPr lang="en-US" sz="2000" dirty="0">
              <a:latin typeface="Comic Sans MS" panose="030F0702030302020204" pitchFamily="66" charset="0"/>
            </a:endParaRPr>
          </a:p>
          <a:p>
            <a:r>
              <a:rPr lang="en-US" sz="2000" dirty="0">
                <a:latin typeface="Comic Sans MS" panose="030F0702030302020204" pitchFamily="66" charset="0"/>
              </a:rPr>
              <a:t>B)An animal that loses some or all of its vision will not have any disadvantages surviving compared to a healthy animal.</a:t>
            </a:r>
          </a:p>
          <a:p>
            <a:endParaRPr lang="en-US" sz="2000" dirty="0">
              <a:latin typeface="Comic Sans MS" panose="030F0702030302020204" pitchFamily="66" charset="0"/>
            </a:endParaRPr>
          </a:p>
          <a:p>
            <a:endParaRPr lang="en-US" sz="2000" dirty="0">
              <a:latin typeface="Comic Sans MS" panose="030F0702030302020204" pitchFamily="66" charset="0"/>
            </a:endParaRPr>
          </a:p>
          <a:p>
            <a:r>
              <a:rPr lang="en-US" sz="2000" dirty="0">
                <a:latin typeface="Comic Sans MS" panose="030F0702030302020204" pitchFamily="66" charset="0"/>
              </a:rPr>
              <a:t>C)If the animal is a prey animal, it could be prevented from seeing when a predator is approaching.</a:t>
            </a:r>
          </a:p>
          <a:p>
            <a:endParaRPr lang="en-US" sz="2000" dirty="0">
              <a:latin typeface="Comic Sans MS" panose="030F0702030302020204" pitchFamily="66" charset="0"/>
            </a:endParaRPr>
          </a:p>
          <a:p>
            <a:endParaRPr lang="en-US" sz="2000" dirty="0">
              <a:latin typeface="Comic Sans MS" panose="030F0702030302020204" pitchFamily="66" charset="0"/>
            </a:endParaRPr>
          </a:p>
          <a:p>
            <a:r>
              <a:rPr lang="en-US" sz="2000" dirty="0">
                <a:latin typeface="Comic Sans MS" panose="030F0702030302020204" pitchFamily="66" charset="0"/>
              </a:rPr>
              <a:t>D)The animal might rely more on its sense of smell and hearing to make up for its lost vision.</a:t>
            </a:r>
          </a:p>
        </p:txBody>
      </p:sp>
    </p:spTree>
    <p:extLst>
      <p:ext uri="{BB962C8B-B14F-4D97-AF65-F5344CB8AC3E}">
        <p14:creationId xmlns:p14="http://schemas.microsoft.com/office/powerpoint/2010/main" val="22850687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B2905CE8-C966-4A55-B335-DE29F29CFD73}"/>
              </a:ext>
            </a:extLst>
          </p:cNvPr>
          <p:cNvSpPr txBox="1"/>
          <p:nvPr/>
        </p:nvSpPr>
        <p:spPr>
          <a:xfrm>
            <a:off x="10455965" y="5239893"/>
            <a:ext cx="1444488" cy="1323439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sz="8000" b="1" dirty="0">
                <a:solidFill>
                  <a:srgbClr val="00B0F0"/>
                </a:solidFill>
              </a:rPr>
              <a:t>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0A395A-5553-4827-8577-769555CE53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1121" y="294668"/>
            <a:ext cx="10515600" cy="1291867"/>
          </a:xfrm>
          <a:ln>
            <a:solidFill>
              <a:schemeClr val="tx1"/>
            </a:solidFill>
          </a:ln>
        </p:spPr>
        <p:txBody>
          <a:bodyPr>
            <a:normAutofit fontScale="92500" lnSpcReduction="20000"/>
          </a:bodyPr>
          <a:lstStyle/>
          <a:p>
            <a:r>
              <a:rPr lang="en-US" sz="3600" b="1" dirty="0">
                <a:solidFill>
                  <a:srgbClr val="00B0F0"/>
                </a:solidFill>
              </a:rPr>
              <a:t>QUESTION 5</a:t>
            </a:r>
          </a:p>
          <a:p>
            <a:pPr marL="0" indent="0">
              <a:buNone/>
            </a:pPr>
            <a:r>
              <a:rPr lang="en-US" sz="3600" b="1" dirty="0">
                <a:solidFill>
                  <a:srgbClr val="00B0F0"/>
                </a:solidFill>
              </a:rPr>
              <a:t>Which are directly connected to the peripheral nerves?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E384E0C-5D9D-4CB5-9A9E-4B76CD5D582A}"/>
              </a:ext>
            </a:extLst>
          </p:cNvPr>
          <p:cNvSpPr txBox="1"/>
          <p:nvPr/>
        </p:nvSpPr>
        <p:spPr>
          <a:xfrm>
            <a:off x="689113" y="2228671"/>
            <a:ext cx="6096000" cy="33244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600" dirty="0">
                <a:latin typeface="Comic Sans MS" panose="030F0702030302020204" pitchFamily="66" charset="0"/>
              </a:rPr>
              <a:t>A)Skin, Teeth, Ears</a:t>
            </a:r>
          </a:p>
          <a:p>
            <a:pPr>
              <a:lnSpc>
                <a:spcPct val="150000"/>
              </a:lnSpc>
            </a:pPr>
            <a:r>
              <a:rPr lang="en-US" sz="3600" dirty="0">
                <a:latin typeface="Comic Sans MS" panose="030F0702030302020204" pitchFamily="66" charset="0"/>
              </a:rPr>
              <a:t>B)Nose, teeth, Mouth</a:t>
            </a:r>
          </a:p>
          <a:p>
            <a:pPr>
              <a:lnSpc>
                <a:spcPct val="150000"/>
              </a:lnSpc>
            </a:pPr>
            <a:r>
              <a:rPr lang="en-US" sz="3600" dirty="0">
                <a:latin typeface="Comic Sans MS" panose="030F0702030302020204" pitchFamily="66" charset="0"/>
              </a:rPr>
              <a:t>C)Skin, Tongue, Nose</a:t>
            </a:r>
          </a:p>
          <a:p>
            <a:pPr>
              <a:lnSpc>
                <a:spcPct val="150000"/>
              </a:lnSpc>
            </a:pPr>
            <a:r>
              <a:rPr lang="en-US" sz="3600" dirty="0">
                <a:latin typeface="Comic Sans MS" panose="030F0702030302020204" pitchFamily="66" charset="0"/>
              </a:rPr>
              <a:t>D)teeth, Nose, Skin</a:t>
            </a:r>
          </a:p>
        </p:txBody>
      </p:sp>
    </p:spTree>
    <p:extLst>
      <p:ext uri="{BB962C8B-B14F-4D97-AF65-F5344CB8AC3E}">
        <p14:creationId xmlns:p14="http://schemas.microsoft.com/office/powerpoint/2010/main" val="23794426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B2905CE8-C966-4A55-B335-DE29F29CFD73}"/>
              </a:ext>
            </a:extLst>
          </p:cNvPr>
          <p:cNvSpPr txBox="1"/>
          <p:nvPr/>
        </p:nvSpPr>
        <p:spPr>
          <a:xfrm>
            <a:off x="10880035" y="5239893"/>
            <a:ext cx="1020418" cy="1323439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sz="8000" b="1" dirty="0">
                <a:solidFill>
                  <a:srgbClr val="00B0F0"/>
                </a:solidFill>
              </a:rPr>
              <a:t>B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0A395A-5553-4827-8577-769555CE53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5835" y="82486"/>
            <a:ext cx="11605592" cy="2766584"/>
          </a:xfrm>
          <a:ln>
            <a:solidFill>
              <a:schemeClr val="tx1"/>
            </a:solidFill>
          </a:ln>
        </p:spPr>
        <p:txBody>
          <a:bodyPr>
            <a:noAutofit/>
          </a:bodyPr>
          <a:lstStyle/>
          <a:p>
            <a:r>
              <a:rPr lang="en-US" b="1" dirty="0">
                <a:solidFill>
                  <a:srgbClr val="00B0F0"/>
                </a:solidFill>
              </a:rPr>
              <a:t>QUESTION 6</a:t>
            </a:r>
          </a:p>
          <a:p>
            <a:pPr marL="0" indent="0">
              <a:buNone/>
            </a:pPr>
            <a:r>
              <a:rPr lang="en-US" b="1" dirty="0">
                <a:solidFill>
                  <a:srgbClr val="00B0F0"/>
                </a:solidFill>
              </a:rPr>
              <a:t>Abigail is conducting research on the nervous system. She has found that an animal's response is coordinated by the central nervous system. </a:t>
            </a:r>
          </a:p>
          <a:p>
            <a:pPr marL="0" indent="0">
              <a:buNone/>
            </a:pPr>
            <a:r>
              <a:rPr lang="en-US" b="1" dirty="0">
                <a:solidFill>
                  <a:srgbClr val="00B0F0"/>
                </a:solidFill>
              </a:rPr>
              <a:t>Which statement helps Abigail explain how the body reacts to a stimulus?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C99FA30-714D-4CA7-993D-F3B52A4BFD45}"/>
              </a:ext>
            </a:extLst>
          </p:cNvPr>
          <p:cNvSpPr txBox="1"/>
          <p:nvPr/>
        </p:nvSpPr>
        <p:spPr>
          <a:xfrm>
            <a:off x="291547" y="3039290"/>
            <a:ext cx="9992139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>
                <a:latin typeface="Comic Sans MS" panose="030F0702030302020204" pitchFamily="66" charset="0"/>
              </a:rPr>
              <a:t>A) Sensory organs are not part of the nervous system.</a:t>
            </a:r>
          </a:p>
          <a:p>
            <a:endParaRPr lang="en-US" sz="2400" dirty="0">
              <a:latin typeface="Comic Sans MS" panose="030F0702030302020204" pitchFamily="66" charset="0"/>
            </a:endParaRPr>
          </a:p>
          <a:p>
            <a:r>
              <a:rPr lang="en-US" sz="2400" dirty="0">
                <a:latin typeface="Comic Sans MS" panose="030F0702030302020204" pitchFamily="66" charset="0"/>
              </a:rPr>
              <a:t>B)Different sensory receptors can detect different types of stimulus from the environment.</a:t>
            </a:r>
          </a:p>
          <a:p>
            <a:endParaRPr lang="en-US" sz="2400" dirty="0">
              <a:latin typeface="Comic Sans MS" panose="030F0702030302020204" pitchFamily="66" charset="0"/>
            </a:endParaRPr>
          </a:p>
          <a:p>
            <a:r>
              <a:rPr lang="en-US" sz="2400" dirty="0">
                <a:latin typeface="Comic Sans MS" panose="030F0702030302020204" pitchFamily="66" charset="0"/>
              </a:rPr>
              <a:t>C)All animals have the same reaction to a stimulus. </a:t>
            </a:r>
          </a:p>
          <a:p>
            <a:endParaRPr lang="en-US" sz="2400" dirty="0">
              <a:latin typeface="Comic Sans MS" panose="030F0702030302020204" pitchFamily="66" charset="0"/>
            </a:endParaRPr>
          </a:p>
          <a:p>
            <a:r>
              <a:rPr lang="en-US" sz="2400" dirty="0">
                <a:latin typeface="Comic Sans MS" panose="030F0702030302020204" pitchFamily="66" charset="0"/>
              </a:rPr>
              <a:t>D)Peripheral nerves are part of the central nervous system and send messages to the brain.</a:t>
            </a:r>
          </a:p>
        </p:txBody>
      </p:sp>
    </p:spTree>
    <p:extLst>
      <p:ext uri="{BB962C8B-B14F-4D97-AF65-F5344CB8AC3E}">
        <p14:creationId xmlns:p14="http://schemas.microsoft.com/office/powerpoint/2010/main" val="42806083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B2905CE8-C966-4A55-B335-DE29F29CFD73}"/>
              </a:ext>
            </a:extLst>
          </p:cNvPr>
          <p:cNvSpPr txBox="1"/>
          <p:nvPr/>
        </p:nvSpPr>
        <p:spPr>
          <a:xfrm>
            <a:off x="10823713" y="5186884"/>
            <a:ext cx="954155" cy="1323439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sz="8000" b="1" dirty="0">
                <a:solidFill>
                  <a:srgbClr val="00B0F0"/>
                </a:solidFill>
              </a:rPr>
              <a:t>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0A395A-5553-4827-8577-769555CE53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8113" y="215373"/>
            <a:ext cx="10515600" cy="1905194"/>
          </a:xfrm>
          <a:ln>
            <a:solidFill>
              <a:schemeClr val="tx1"/>
            </a:solidFill>
          </a:ln>
        </p:spPr>
        <p:txBody>
          <a:bodyPr>
            <a:noAutofit/>
          </a:bodyPr>
          <a:lstStyle/>
          <a:p>
            <a:r>
              <a:rPr lang="en-US" sz="3600" b="1" dirty="0">
                <a:solidFill>
                  <a:srgbClr val="00B0F0"/>
                </a:solidFill>
              </a:rPr>
              <a:t>QUESTION 7</a:t>
            </a:r>
          </a:p>
          <a:p>
            <a:pPr marL="0" indent="0">
              <a:buNone/>
            </a:pPr>
            <a:r>
              <a:rPr lang="en-US" sz="3600" b="1" dirty="0">
                <a:solidFill>
                  <a:srgbClr val="00B0F0"/>
                </a:solidFill>
              </a:rPr>
              <a:t>A_____is a quick reaction that happens without a message from the nervous system.</a:t>
            </a:r>
          </a:p>
          <a:p>
            <a:endParaRPr lang="en-US" sz="3600" b="1" dirty="0">
              <a:solidFill>
                <a:srgbClr val="00B0F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E384E0C-5D9D-4CB5-9A9E-4B76CD5D582A}"/>
              </a:ext>
            </a:extLst>
          </p:cNvPr>
          <p:cNvSpPr txBox="1"/>
          <p:nvPr/>
        </p:nvSpPr>
        <p:spPr>
          <a:xfrm>
            <a:off x="689113" y="2228671"/>
            <a:ext cx="6096000" cy="166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600" dirty="0">
                <a:latin typeface="Comic Sans MS" panose="030F0702030302020204" pitchFamily="66" charset="0"/>
              </a:rPr>
              <a:t>A)Reflex</a:t>
            </a:r>
          </a:p>
          <a:p>
            <a:pPr>
              <a:lnSpc>
                <a:spcPct val="150000"/>
              </a:lnSpc>
            </a:pPr>
            <a:r>
              <a:rPr lang="en-US" sz="3600" dirty="0">
                <a:latin typeface="Comic Sans MS" panose="030F0702030302020204" pitchFamily="66" charset="0"/>
              </a:rPr>
              <a:t>B)Stimulation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86B5621-FAFA-4714-8434-026B4F02B2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2664" y="2858140"/>
            <a:ext cx="4663844" cy="2615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24695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FB5B0058-AF13-4859-B429-4EDDE2A26F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D626C8D-3BAB-4FB9-872D-A0119D6E0E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8454" y="1360481"/>
            <a:ext cx="4605340" cy="2387600"/>
          </a:xfr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z="6000" dirty="0">
                <a:solidFill>
                  <a:schemeClr val="bg1"/>
                </a:solidFill>
                <a:latin typeface="+mj-lt"/>
              </a:rPr>
              <a:t>Lesson Check: Role of Animals’ Eyes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3FCB9E8A-5706-47DB-B9D1-56C0052DC8B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</a:blip>
          <a:srcRect l="14907" r="15234" b="1"/>
          <a:stretch/>
        </p:blipFill>
        <p:spPr>
          <a:xfrm>
            <a:off x="5800734" y="1057275"/>
            <a:ext cx="5917401" cy="4743450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D84C2E9E-0B5D-4B5F-9A1F-70EBDCE390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2461" y="1197769"/>
            <a:ext cx="10987078" cy="4462463"/>
          </a:xfrm>
          <a:prstGeom prst="rect">
            <a:avLst/>
          </a:prstGeom>
          <a:noFill/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234606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B2905CE8-C966-4A55-B335-DE29F29CFD73}"/>
              </a:ext>
            </a:extLst>
          </p:cNvPr>
          <p:cNvSpPr txBox="1"/>
          <p:nvPr/>
        </p:nvSpPr>
        <p:spPr>
          <a:xfrm>
            <a:off x="10733103" y="5239893"/>
            <a:ext cx="1167350" cy="1323439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sz="8000" b="1" dirty="0">
                <a:solidFill>
                  <a:srgbClr val="00B0F0"/>
                </a:solidFill>
              </a:rPr>
              <a:t>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0A395A-5553-4827-8577-769555CE53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7754" y="356812"/>
            <a:ext cx="10515600" cy="1291867"/>
          </a:xfrm>
          <a:ln>
            <a:solidFill>
              <a:schemeClr val="tx1"/>
            </a:solidFill>
          </a:ln>
        </p:spPr>
        <p:txBody>
          <a:bodyPr>
            <a:normAutofit fontScale="92500" lnSpcReduction="20000"/>
          </a:bodyPr>
          <a:lstStyle/>
          <a:p>
            <a:r>
              <a:rPr lang="en-US" sz="3600" b="1" dirty="0">
                <a:solidFill>
                  <a:srgbClr val="00B0F0"/>
                </a:solidFill>
              </a:rPr>
              <a:t>QUESTION 1</a:t>
            </a:r>
          </a:p>
          <a:p>
            <a:pPr marL="0" indent="0">
              <a:buNone/>
            </a:pPr>
            <a:r>
              <a:rPr lang="en-US" sz="3600" b="1" dirty="0">
                <a:solidFill>
                  <a:srgbClr val="00B0F0"/>
                </a:solidFill>
              </a:rPr>
              <a:t>Which structure is at the back of the human eye where light through the lens is focused?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E384E0C-5D9D-4CB5-9A9E-4B76CD5D582A}"/>
              </a:ext>
            </a:extLst>
          </p:cNvPr>
          <p:cNvSpPr txBox="1"/>
          <p:nvPr/>
        </p:nvSpPr>
        <p:spPr>
          <a:xfrm>
            <a:off x="387754" y="2577176"/>
            <a:ext cx="6096000" cy="33244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it-IT" sz="3600" dirty="0">
                <a:latin typeface="Comic Sans MS" panose="030F0702030302020204" pitchFamily="66" charset="0"/>
              </a:rPr>
              <a:t>A)cornea</a:t>
            </a:r>
          </a:p>
          <a:p>
            <a:pPr>
              <a:lnSpc>
                <a:spcPct val="150000"/>
              </a:lnSpc>
            </a:pPr>
            <a:r>
              <a:rPr lang="it-IT" sz="3600" dirty="0">
                <a:latin typeface="Comic Sans MS" panose="030F0702030302020204" pitchFamily="66" charset="0"/>
              </a:rPr>
              <a:t>B)pupil</a:t>
            </a:r>
          </a:p>
          <a:p>
            <a:pPr>
              <a:lnSpc>
                <a:spcPct val="150000"/>
              </a:lnSpc>
            </a:pPr>
            <a:r>
              <a:rPr lang="it-IT" sz="3600" dirty="0">
                <a:latin typeface="Comic Sans MS" panose="030F0702030302020204" pitchFamily="66" charset="0"/>
              </a:rPr>
              <a:t>C)retina</a:t>
            </a:r>
          </a:p>
          <a:p>
            <a:pPr>
              <a:lnSpc>
                <a:spcPct val="150000"/>
              </a:lnSpc>
            </a:pPr>
            <a:r>
              <a:rPr lang="it-IT" sz="3600" dirty="0">
                <a:latin typeface="Comic Sans MS" panose="030F0702030302020204" pitchFamily="66" charset="0"/>
              </a:rPr>
              <a:t>D)rod</a:t>
            </a:r>
            <a:endParaRPr lang="en-US" sz="3600" dirty="0">
              <a:latin typeface="Comic Sans MS" panose="030F0702030302020204" pitchFamily="66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083080D-5C6A-45F0-9B14-445F7DFB53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1574" y="2400300"/>
            <a:ext cx="3727419" cy="3440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1036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B2905CE8-C966-4A55-B335-DE29F29CFD73}"/>
              </a:ext>
            </a:extLst>
          </p:cNvPr>
          <p:cNvSpPr txBox="1"/>
          <p:nvPr/>
        </p:nvSpPr>
        <p:spPr>
          <a:xfrm>
            <a:off x="10591059" y="5239893"/>
            <a:ext cx="1309393" cy="1323439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sz="8000" b="1" dirty="0">
                <a:solidFill>
                  <a:srgbClr val="00B0F0"/>
                </a:solidFill>
              </a:rPr>
              <a:t>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0A395A-5553-4827-8577-769555CE53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1121" y="294668"/>
            <a:ext cx="10515600" cy="1291867"/>
          </a:xfrm>
          <a:ln>
            <a:solidFill>
              <a:schemeClr val="tx1"/>
            </a:solidFill>
          </a:ln>
        </p:spPr>
        <p:txBody>
          <a:bodyPr>
            <a:normAutofit fontScale="92500" lnSpcReduction="20000"/>
          </a:bodyPr>
          <a:lstStyle/>
          <a:p>
            <a:r>
              <a:rPr lang="en-US" sz="3600" b="1" dirty="0">
                <a:solidFill>
                  <a:srgbClr val="00B0F0"/>
                </a:solidFill>
              </a:rPr>
              <a:t>QUESTION 2</a:t>
            </a:r>
          </a:p>
          <a:p>
            <a:pPr marL="0" indent="0">
              <a:buNone/>
            </a:pPr>
            <a:r>
              <a:rPr lang="en-US" sz="3600" b="1" dirty="0">
                <a:solidFill>
                  <a:srgbClr val="00B0F0"/>
                </a:solidFill>
              </a:rPr>
              <a:t>A ______ lens is thinner in the middle and always makes objects look smaller.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E384E0C-5D9D-4CB5-9A9E-4B76CD5D582A}"/>
              </a:ext>
            </a:extLst>
          </p:cNvPr>
          <p:cNvSpPr txBox="1"/>
          <p:nvPr/>
        </p:nvSpPr>
        <p:spPr>
          <a:xfrm>
            <a:off x="689113" y="2228671"/>
            <a:ext cx="6096000" cy="41554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600" dirty="0">
                <a:latin typeface="Comic Sans MS" panose="030F0702030302020204" pitchFamily="66" charset="0"/>
              </a:rPr>
              <a:t>A) concave</a:t>
            </a:r>
          </a:p>
          <a:p>
            <a:pPr>
              <a:lnSpc>
                <a:spcPct val="150000"/>
              </a:lnSpc>
            </a:pPr>
            <a:r>
              <a:rPr lang="en-US" sz="3600" dirty="0">
                <a:latin typeface="Comic Sans MS" panose="030F0702030302020204" pitchFamily="66" charset="0"/>
              </a:rPr>
              <a:t>B)convex</a:t>
            </a:r>
          </a:p>
          <a:p>
            <a:pPr>
              <a:lnSpc>
                <a:spcPct val="150000"/>
              </a:lnSpc>
            </a:pPr>
            <a:r>
              <a:rPr lang="en-US" sz="3600" dirty="0">
                <a:latin typeface="Comic Sans MS" panose="030F0702030302020204" pitchFamily="66" charset="0"/>
              </a:rPr>
              <a:t>C)translucent</a:t>
            </a:r>
          </a:p>
          <a:p>
            <a:pPr>
              <a:lnSpc>
                <a:spcPct val="150000"/>
              </a:lnSpc>
            </a:pPr>
            <a:r>
              <a:rPr lang="en-US" sz="3600" dirty="0">
                <a:latin typeface="Comic Sans MS" panose="030F0702030302020204" pitchFamily="66" charset="0"/>
              </a:rPr>
              <a:t>D)Opaque</a:t>
            </a:r>
          </a:p>
          <a:p>
            <a:pPr>
              <a:lnSpc>
                <a:spcPct val="150000"/>
              </a:lnSpc>
            </a:pPr>
            <a:endParaRPr lang="en-US" sz="3600" dirty="0">
              <a:latin typeface="Comic Sans MS" panose="030F0702030302020204" pitchFamily="66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A7BF18B-1BFB-445A-B131-D6BAF96805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2331" y="2347819"/>
            <a:ext cx="5742854" cy="2392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76173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B2905CE8-C966-4A55-B335-DE29F29CFD73}"/>
              </a:ext>
            </a:extLst>
          </p:cNvPr>
          <p:cNvSpPr txBox="1"/>
          <p:nvPr/>
        </p:nvSpPr>
        <p:spPr>
          <a:xfrm>
            <a:off x="9422297" y="5239893"/>
            <a:ext cx="2478156" cy="1323439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sz="8000" b="1" dirty="0">
                <a:solidFill>
                  <a:srgbClr val="00B0F0"/>
                </a:solidFill>
              </a:rPr>
              <a:t>B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0A395A-5553-4827-8577-769555CE53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1121" y="294668"/>
            <a:ext cx="10515600" cy="1569643"/>
          </a:xfrm>
          <a:ln>
            <a:solidFill>
              <a:schemeClr val="tx1"/>
            </a:solidFill>
          </a:ln>
        </p:spPr>
        <p:txBody>
          <a:bodyPr>
            <a:normAutofit fontScale="92500" lnSpcReduction="10000"/>
          </a:bodyPr>
          <a:lstStyle/>
          <a:p>
            <a:r>
              <a:rPr lang="en-US" sz="3600" b="1" dirty="0">
                <a:solidFill>
                  <a:srgbClr val="00B0F0"/>
                </a:solidFill>
              </a:rPr>
              <a:t>QUESTION 3</a:t>
            </a:r>
          </a:p>
          <a:p>
            <a:pPr marL="0" indent="0">
              <a:buNone/>
            </a:pPr>
            <a:r>
              <a:rPr lang="en-US" sz="3600" b="1" dirty="0">
                <a:solidFill>
                  <a:srgbClr val="00B0F0"/>
                </a:solidFill>
              </a:rPr>
              <a:t>The magnifying glass is a_________    lens that causes the image to appear bigger up close.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E384E0C-5D9D-4CB5-9A9E-4B76CD5D582A}"/>
              </a:ext>
            </a:extLst>
          </p:cNvPr>
          <p:cNvSpPr txBox="1"/>
          <p:nvPr/>
        </p:nvSpPr>
        <p:spPr>
          <a:xfrm>
            <a:off x="711113" y="2277434"/>
            <a:ext cx="6096000" cy="30474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sz="3600" dirty="0">
                <a:latin typeface="Comic Sans MS" panose="030F0702030302020204" pitchFamily="66" charset="0"/>
              </a:rPr>
              <a:t>A)Concave</a:t>
            </a:r>
          </a:p>
          <a:p>
            <a:pPr>
              <a:lnSpc>
                <a:spcPct val="200000"/>
              </a:lnSpc>
            </a:pPr>
            <a:r>
              <a:rPr lang="en-US" sz="3600" dirty="0">
                <a:latin typeface="Comic Sans MS" panose="030F0702030302020204" pitchFamily="66" charset="0"/>
              </a:rPr>
              <a:t>B)Convex</a:t>
            </a:r>
          </a:p>
          <a:p>
            <a:pPr>
              <a:lnSpc>
                <a:spcPct val="150000"/>
              </a:lnSpc>
            </a:pPr>
            <a:endParaRPr lang="en-US" sz="3600" dirty="0">
              <a:latin typeface="Comic Sans MS" panose="030F0702030302020204" pitchFamily="66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3E44A50-A005-41C9-9457-9338034B8F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03127" y="2414273"/>
            <a:ext cx="2948683" cy="3276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06485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B2905CE8-C966-4A55-B335-DE29F29CFD73}"/>
              </a:ext>
            </a:extLst>
          </p:cNvPr>
          <p:cNvSpPr txBox="1"/>
          <p:nvPr/>
        </p:nvSpPr>
        <p:spPr>
          <a:xfrm>
            <a:off x="11052699" y="5239893"/>
            <a:ext cx="847754" cy="1323439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sz="8000" b="1" dirty="0">
                <a:solidFill>
                  <a:srgbClr val="00B0F0"/>
                </a:solidFill>
              </a:rPr>
              <a:t>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0A395A-5553-4827-8577-769555CE53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1121" y="294668"/>
            <a:ext cx="10515600" cy="2040159"/>
          </a:xfrm>
          <a:ln>
            <a:solidFill>
              <a:schemeClr val="tx1"/>
            </a:solidFill>
          </a:ln>
        </p:spPr>
        <p:txBody>
          <a:bodyPr>
            <a:normAutofit fontScale="92500" lnSpcReduction="20000"/>
          </a:bodyPr>
          <a:lstStyle/>
          <a:p>
            <a:r>
              <a:rPr lang="en-US" sz="3600" b="1" dirty="0">
                <a:solidFill>
                  <a:srgbClr val="00B0F0"/>
                </a:solidFill>
              </a:rPr>
              <a:t>QUESTION 4</a:t>
            </a:r>
          </a:p>
          <a:p>
            <a:pPr marL="0" indent="0">
              <a:buNone/>
            </a:pPr>
            <a:r>
              <a:rPr lang="en-US" sz="3600" b="1" dirty="0">
                <a:solidFill>
                  <a:srgbClr val="00B0F0"/>
                </a:solidFill>
              </a:rPr>
              <a:t>Why is Maria able to see more objects in a dark room when a light shines through a clear plastic bag than when a light shines through a brown paper bag?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9E0EFC0-4581-41A6-A030-488799762ED1}"/>
              </a:ext>
            </a:extLst>
          </p:cNvPr>
          <p:cNvSpPr/>
          <p:nvPr/>
        </p:nvSpPr>
        <p:spPr>
          <a:xfrm>
            <a:off x="464597" y="2654748"/>
            <a:ext cx="10073197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latin typeface="Comic Sans MS" panose="030F0702030302020204" pitchFamily="66" charset="0"/>
              </a:rPr>
              <a:t>A)More light is reflected into Maria's eyes when it shines through the clear plastic bag.</a:t>
            </a:r>
          </a:p>
          <a:p>
            <a:endParaRPr lang="en-US" sz="2000" dirty="0">
              <a:latin typeface="Comic Sans MS" panose="030F0702030302020204" pitchFamily="66" charset="0"/>
            </a:endParaRPr>
          </a:p>
          <a:p>
            <a:r>
              <a:rPr lang="en-US" sz="2000" dirty="0">
                <a:latin typeface="Comic Sans MS" panose="030F0702030302020204" pitchFamily="66" charset="0"/>
              </a:rPr>
              <a:t>B)More light is scattered into Maria's eyes when it shines through the clear plastic bag.</a:t>
            </a:r>
          </a:p>
          <a:p>
            <a:endParaRPr lang="en-US" sz="2000" dirty="0">
              <a:latin typeface="Comic Sans MS" panose="030F0702030302020204" pitchFamily="66" charset="0"/>
            </a:endParaRPr>
          </a:p>
          <a:p>
            <a:r>
              <a:rPr lang="en-US" sz="2000" dirty="0">
                <a:latin typeface="Comic Sans MS" panose="030F0702030302020204" pitchFamily="66" charset="0"/>
              </a:rPr>
              <a:t>C)More light is refracted into Maria's eyes when it shines through the clear plastic bag.</a:t>
            </a:r>
          </a:p>
          <a:p>
            <a:endParaRPr lang="en-US" sz="2000" dirty="0">
              <a:latin typeface="Comic Sans MS" panose="030F0702030302020204" pitchFamily="66" charset="0"/>
            </a:endParaRPr>
          </a:p>
          <a:p>
            <a:r>
              <a:rPr lang="en-US" sz="2000" dirty="0">
                <a:latin typeface="Comic Sans MS" panose="030F0702030302020204" pitchFamily="66" charset="0"/>
              </a:rPr>
              <a:t>D)More light is transferred into Maria's eyes when it shines through the clear plastic bag.</a:t>
            </a:r>
          </a:p>
        </p:txBody>
      </p:sp>
    </p:spTree>
    <p:extLst>
      <p:ext uri="{BB962C8B-B14F-4D97-AF65-F5344CB8AC3E}">
        <p14:creationId xmlns:p14="http://schemas.microsoft.com/office/powerpoint/2010/main" val="17363212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B2905CE8-C966-4A55-B335-DE29F29CFD73}"/>
              </a:ext>
            </a:extLst>
          </p:cNvPr>
          <p:cNvSpPr txBox="1"/>
          <p:nvPr/>
        </p:nvSpPr>
        <p:spPr>
          <a:xfrm>
            <a:off x="10972799" y="5239893"/>
            <a:ext cx="927653" cy="1323439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sz="8000" b="1" dirty="0">
                <a:solidFill>
                  <a:srgbClr val="00B0F0"/>
                </a:solidFill>
              </a:rPr>
              <a:t>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0A395A-5553-4827-8577-769555CE53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1121" y="294668"/>
            <a:ext cx="10515600" cy="1764951"/>
          </a:xfrm>
          <a:ln>
            <a:solidFill>
              <a:schemeClr val="tx1"/>
            </a:solidFill>
          </a:ln>
        </p:spPr>
        <p:txBody>
          <a:bodyPr>
            <a:normAutofit fontScale="92500"/>
          </a:bodyPr>
          <a:lstStyle/>
          <a:p>
            <a:r>
              <a:rPr lang="en-US" sz="3600" b="1" dirty="0">
                <a:solidFill>
                  <a:srgbClr val="00B0F0"/>
                </a:solidFill>
              </a:rPr>
              <a:t>QUESTION 5</a:t>
            </a:r>
          </a:p>
          <a:p>
            <a:pPr marL="0" indent="0">
              <a:buNone/>
            </a:pPr>
            <a:r>
              <a:rPr lang="en-US" sz="3600" b="1" dirty="0">
                <a:solidFill>
                  <a:srgbClr val="00B0F0"/>
                </a:solidFill>
              </a:rPr>
              <a:t>Light enters through_____. The _______sends signals to the brain to be interpreted as images.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E384E0C-5D9D-4CB5-9A9E-4B76CD5D582A}"/>
              </a:ext>
            </a:extLst>
          </p:cNvPr>
          <p:cNvSpPr txBox="1"/>
          <p:nvPr/>
        </p:nvSpPr>
        <p:spPr>
          <a:xfrm>
            <a:off x="728869" y="2241923"/>
            <a:ext cx="6096000" cy="21471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sz="3600" dirty="0">
                <a:latin typeface="Comic Sans MS" panose="030F0702030302020204" pitchFamily="66" charset="0"/>
              </a:rPr>
              <a:t>A)Retina, Cornea</a:t>
            </a:r>
          </a:p>
          <a:p>
            <a:pPr>
              <a:lnSpc>
                <a:spcPct val="200000"/>
              </a:lnSpc>
            </a:pPr>
            <a:r>
              <a:rPr lang="en-US" sz="3600" dirty="0">
                <a:latin typeface="Comic Sans MS" panose="030F0702030302020204" pitchFamily="66" charset="0"/>
              </a:rPr>
              <a:t>B) Cornea, Retina</a:t>
            </a:r>
          </a:p>
        </p:txBody>
      </p:sp>
    </p:spTree>
    <p:extLst>
      <p:ext uri="{BB962C8B-B14F-4D97-AF65-F5344CB8AC3E}">
        <p14:creationId xmlns:p14="http://schemas.microsoft.com/office/powerpoint/2010/main" val="40622589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B2905CE8-C966-4A55-B335-DE29F29CFD73}"/>
              </a:ext>
            </a:extLst>
          </p:cNvPr>
          <p:cNvSpPr txBox="1"/>
          <p:nvPr/>
        </p:nvSpPr>
        <p:spPr>
          <a:xfrm>
            <a:off x="10876721" y="5239893"/>
            <a:ext cx="1023732" cy="1323439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sz="8000" b="1" dirty="0">
                <a:solidFill>
                  <a:srgbClr val="00B0F0"/>
                </a:solidFill>
              </a:rPr>
              <a:t>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0A395A-5553-4827-8577-769555CE53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1121" y="294667"/>
            <a:ext cx="11295260" cy="2040159"/>
          </a:xfrm>
          <a:ln>
            <a:solidFill>
              <a:schemeClr val="tx1"/>
            </a:solidFill>
          </a:ln>
        </p:spPr>
        <p:txBody>
          <a:bodyPr>
            <a:normAutofit fontScale="85000" lnSpcReduction="20000"/>
          </a:bodyPr>
          <a:lstStyle/>
          <a:p>
            <a:r>
              <a:rPr lang="en-US" sz="3600" b="1" dirty="0">
                <a:solidFill>
                  <a:srgbClr val="00B0F0"/>
                </a:solidFill>
              </a:rPr>
              <a:t>QUESTION 6</a:t>
            </a:r>
          </a:p>
          <a:p>
            <a:pPr marL="0" indent="0">
              <a:buNone/>
            </a:pPr>
            <a:r>
              <a:rPr lang="en-US" sz="3600" b="1" dirty="0">
                <a:solidFill>
                  <a:srgbClr val="00B0F0"/>
                </a:solidFill>
              </a:rPr>
              <a:t>Farrah injured one of her eyes while playing in a sandbox. Since her injury, her vision is very blurry. Which statement possibly explains why the blurriness is occurring?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E384E0C-5D9D-4CB5-9A9E-4B76CD5D582A}"/>
              </a:ext>
            </a:extLst>
          </p:cNvPr>
          <p:cNvSpPr txBox="1"/>
          <p:nvPr/>
        </p:nvSpPr>
        <p:spPr>
          <a:xfrm>
            <a:off x="291547" y="2441359"/>
            <a:ext cx="9649127" cy="33244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600" dirty="0">
                <a:latin typeface="Comic Sans MS" panose="030F0702030302020204" pitchFamily="66" charset="0"/>
              </a:rPr>
              <a:t>A)Her eye is not focusing light properly.</a:t>
            </a:r>
          </a:p>
          <a:p>
            <a:pPr>
              <a:lnSpc>
                <a:spcPct val="150000"/>
              </a:lnSpc>
            </a:pPr>
            <a:r>
              <a:rPr lang="en-US" sz="3600" dirty="0">
                <a:latin typeface="Comic Sans MS" panose="030F0702030302020204" pitchFamily="66" charset="0"/>
              </a:rPr>
              <a:t>B)Her eye is absorbing too much light.</a:t>
            </a:r>
          </a:p>
          <a:p>
            <a:pPr>
              <a:lnSpc>
                <a:spcPct val="150000"/>
              </a:lnSpc>
            </a:pPr>
            <a:r>
              <a:rPr lang="en-US" sz="3600" dirty="0">
                <a:latin typeface="Comic Sans MS" panose="030F0702030302020204" pitchFamily="66" charset="0"/>
              </a:rPr>
              <a:t>C)Her eye is reflecting too much light.</a:t>
            </a:r>
          </a:p>
          <a:p>
            <a:pPr>
              <a:lnSpc>
                <a:spcPct val="150000"/>
              </a:lnSpc>
            </a:pPr>
            <a:r>
              <a:rPr lang="en-US" sz="3600" dirty="0">
                <a:latin typeface="Comic Sans MS" panose="030F0702030302020204" pitchFamily="66" charset="0"/>
              </a:rPr>
              <a:t>D)Her eye is blocking some light.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A65821C-85A5-4795-87BB-4D3247BC16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81078" y="2780100"/>
            <a:ext cx="2619375" cy="1743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99340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B2905CE8-C966-4A55-B335-DE29F29CFD73}"/>
              </a:ext>
            </a:extLst>
          </p:cNvPr>
          <p:cNvSpPr txBox="1"/>
          <p:nvPr/>
        </p:nvSpPr>
        <p:spPr>
          <a:xfrm>
            <a:off x="10715347" y="5239893"/>
            <a:ext cx="1185105" cy="1323439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sz="8000" b="1" dirty="0">
                <a:solidFill>
                  <a:srgbClr val="00B0F0"/>
                </a:solidFill>
              </a:rPr>
              <a:t>B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0A395A-5553-4827-8577-769555CE53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1121" y="294668"/>
            <a:ext cx="10515600" cy="1947255"/>
          </a:xfrm>
          <a:ln>
            <a:solidFill>
              <a:schemeClr val="tx1"/>
            </a:solidFill>
          </a:ln>
        </p:spPr>
        <p:txBody>
          <a:bodyPr>
            <a:normAutofit fontScale="92500" lnSpcReduction="10000"/>
          </a:bodyPr>
          <a:lstStyle/>
          <a:p>
            <a:r>
              <a:rPr lang="en-US" sz="3600" b="1" dirty="0">
                <a:solidFill>
                  <a:srgbClr val="00B0F0"/>
                </a:solidFill>
              </a:rPr>
              <a:t>QUESTION 7</a:t>
            </a:r>
          </a:p>
          <a:p>
            <a:pPr marL="0" indent="0">
              <a:buNone/>
            </a:pPr>
            <a:r>
              <a:rPr lang="en-US" sz="3600" b="1" dirty="0">
                <a:solidFill>
                  <a:srgbClr val="00B0F0"/>
                </a:solidFill>
              </a:rPr>
              <a:t>Nocturnal animals can see better at night because their_____is dilated and allows more light to reach the back of the eye.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E384E0C-5D9D-4CB5-9A9E-4B76CD5D582A}"/>
              </a:ext>
            </a:extLst>
          </p:cNvPr>
          <p:cNvSpPr txBox="1"/>
          <p:nvPr/>
        </p:nvSpPr>
        <p:spPr>
          <a:xfrm>
            <a:off x="160698" y="2516596"/>
            <a:ext cx="6096000" cy="32551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sz="3600" dirty="0">
                <a:latin typeface="Comic Sans MS" panose="030F0702030302020204" pitchFamily="66" charset="0"/>
              </a:rPr>
              <a:t>A)Retina</a:t>
            </a:r>
          </a:p>
          <a:p>
            <a:pPr>
              <a:lnSpc>
                <a:spcPct val="200000"/>
              </a:lnSpc>
            </a:pPr>
            <a:r>
              <a:rPr lang="en-US" sz="3600" dirty="0">
                <a:latin typeface="Comic Sans MS" panose="030F0702030302020204" pitchFamily="66" charset="0"/>
              </a:rPr>
              <a:t>B)Pupil</a:t>
            </a:r>
          </a:p>
          <a:p>
            <a:pPr>
              <a:lnSpc>
                <a:spcPct val="200000"/>
              </a:lnSpc>
            </a:pPr>
            <a:endParaRPr lang="en-US" sz="3600" dirty="0">
              <a:latin typeface="Comic Sans MS" panose="030F0702030302020204" pitchFamily="66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C3742AC-A2B9-487D-8309-884AC7C78B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3014" y="2652791"/>
            <a:ext cx="5144482" cy="2221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8088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B2905CE8-C966-4A55-B335-DE29F29CFD73}"/>
              </a:ext>
            </a:extLst>
          </p:cNvPr>
          <p:cNvSpPr txBox="1"/>
          <p:nvPr/>
        </p:nvSpPr>
        <p:spPr>
          <a:xfrm>
            <a:off x="10876721" y="5239893"/>
            <a:ext cx="1023732" cy="1323439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sz="8000" b="1" dirty="0">
                <a:solidFill>
                  <a:srgbClr val="00B0F0"/>
                </a:solidFill>
              </a:rPr>
              <a:t>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0A395A-5553-4827-8577-769555CE53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1121" y="294668"/>
            <a:ext cx="10515600" cy="1693930"/>
          </a:xfrm>
          <a:ln>
            <a:solidFill>
              <a:schemeClr val="tx1"/>
            </a:solidFill>
          </a:ln>
        </p:spPr>
        <p:txBody>
          <a:bodyPr>
            <a:normAutofit lnSpcReduction="10000"/>
          </a:bodyPr>
          <a:lstStyle/>
          <a:p>
            <a:r>
              <a:rPr lang="en-US" sz="3600" b="1" dirty="0">
                <a:solidFill>
                  <a:srgbClr val="00B0F0"/>
                </a:solidFill>
              </a:rPr>
              <a:t>QUESTION 8</a:t>
            </a:r>
          </a:p>
          <a:p>
            <a:pPr marL="0" indent="0">
              <a:buNone/>
            </a:pPr>
            <a:r>
              <a:rPr lang="en-US" sz="3600" b="1" dirty="0">
                <a:solidFill>
                  <a:srgbClr val="00B0F0"/>
                </a:solidFill>
              </a:rPr>
              <a:t>Which statement helps explain the position of eyes on predators?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E384E0C-5D9D-4CB5-9A9E-4B76CD5D582A}"/>
              </a:ext>
            </a:extLst>
          </p:cNvPr>
          <p:cNvSpPr txBox="1"/>
          <p:nvPr/>
        </p:nvSpPr>
        <p:spPr>
          <a:xfrm>
            <a:off x="145776" y="1992529"/>
            <a:ext cx="10515599" cy="39090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dirty="0">
                <a:latin typeface="Comic Sans MS" panose="030F0702030302020204" pitchFamily="66" charset="0"/>
              </a:rPr>
              <a:t>A)Forward-facing eyes allow predators to detect prey approaching from the sides.</a:t>
            </a:r>
          </a:p>
          <a:p>
            <a:pPr>
              <a:lnSpc>
                <a:spcPct val="150000"/>
              </a:lnSpc>
            </a:pPr>
            <a:r>
              <a:rPr lang="en-US" sz="2400" dirty="0">
                <a:latin typeface="Comic Sans MS" panose="030F0702030302020204" pitchFamily="66" charset="0"/>
              </a:rPr>
              <a:t>B)Sideways-facing eyes allow predators to have a wider field of view to locate prey.</a:t>
            </a:r>
          </a:p>
          <a:p>
            <a:pPr>
              <a:lnSpc>
                <a:spcPct val="150000"/>
              </a:lnSpc>
            </a:pPr>
            <a:r>
              <a:rPr lang="en-US" sz="2400" dirty="0">
                <a:latin typeface="Comic Sans MS" panose="030F0702030302020204" pitchFamily="66" charset="0"/>
              </a:rPr>
              <a:t>C)Sideways-facing eyes allow predators to see prey at night.</a:t>
            </a:r>
          </a:p>
          <a:p>
            <a:pPr>
              <a:lnSpc>
                <a:spcPct val="150000"/>
              </a:lnSpc>
            </a:pPr>
            <a:r>
              <a:rPr lang="en-US" sz="2400" dirty="0">
                <a:latin typeface="Comic Sans MS" panose="030F0702030302020204" pitchFamily="66" charset="0"/>
              </a:rPr>
              <a:t>D)Forward-facing eyes allow predators to judge the distance and depth of objects.</a:t>
            </a:r>
          </a:p>
        </p:txBody>
      </p:sp>
    </p:spTree>
    <p:extLst>
      <p:ext uri="{BB962C8B-B14F-4D97-AF65-F5344CB8AC3E}">
        <p14:creationId xmlns:p14="http://schemas.microsoft.com/office/powerpoint/2010/main" val="18564947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C511EF-2CDE-48F1-8A00-551FE27F38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Lesson Check: Information Transfer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224C762D-9E3E-4A96-AF52-2BC43A19B89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72178" y="2227887"/>
            <a:ext cx="5471604" cy="2701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544329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B2905CE8-C966-4A55-B335-DE29F29CFD73}"/>
              </a:ext>
            </a:extLst>
          </p:cNvPr>
          <p:cNvSpPr txBox="1"/>
          <p:nvPr/>
        </p:nvSpPr>
        <p:spPr>
          <a:xfrm>
            <a:off x="10795247" y="5239893"/>
            <a:ext cx="1105206" cy="1323439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sz="8000" b="1" dirty="0">
                <a:solidFill>
                  <a:srgbClr val="00B0F0"/>
                </a:solidFill>
              </a:rPr>
              <a:t>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0A395A-5553-4827-8577-769555CE53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1121" y="294668"/>
            <a:ext cx="10515600" cy="1685052"/>
          </a:xfrm>
          <a:ln>
            <a:solidFill>
              <a:schemeClr val="tx1"/>
            </a:solidFill>
          </a:ln>
        </p:spPr>
        <p:txBody>
          <a:bodyPr>
            <a:normAutofit fontScale="85000" lnSpcReduction="20000"/>
          </a:bodyPr>
          <a:lstStyle/>
          <a:p>
            <a:r>
              <a:rPr lang="en-US" sz="3600" b="1" dirty="0">
                <a:solidFill>
                  <a:srgbClr val="00B0F0"/>
                </a:solidFill>
              </a:rPr>
              <a:t>QUESTION 1</a:t>
            </a:r>
          </a:p>
          <a:p>
            <a:pPr marL="0" indent="0">
              <a:buNone/>
            </a:pPr>
            <a:r>
              <a:rPr lang="en-US" sz="3600" b="1" dirty="0">
                <a:solidFill>
                  <a:srgbClr val="00B0F0"/>
                </a:solidFill>
              </a:rPr>
              <a:t>A signal, such as a phone call, that is sent to a communications satellite by radio waves is called a/an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E384E0C-5D9D-4CB5-9A9E-4B76CD5D582A}"/>
              </a:ext>
            </a:extLst>
          </p:cNvPr>
          <p:cNvSpPr txBox="1"/>
          <p:nvPr/>
        </p:nvSpPr>
        <p:spPr>
          <a:xfrm>
            <a:off x="728869" y="2241923"/>
            <a:ext cx="6096000" cy="2493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600" dirty="0">
                <a:latin typeface="Comic Sans MS" panose="030F0702030302020204" pitchFamily="66" charset="0"/>
              </a:rPr>
              <a:t>A)Uplink</a:t>
            </a:r>
          </a:p>
          <a:p>
            <a:pPr>
              <a:lnSpc>
                <a:spcPct val="150000"/>
              </a:lnSpc>
            </a:pPr>
            <a:r>
              <a:rPr lang="en-US" sz="3600" dirty="0">
                <a:latin typeface="Comic Sans MS" panose="030F0702030302020204" pitchFamily="66" charset="0"/>
              </a:rPr>
              <a:t>B)Downlink</a:t>
            </a:r>
          </a:p>
          <a:p>
            <a:pPr>
              <a:lnSpc>
                <a:spcPct val="150000"/>
              </a:lnSpc>
            </a:pPr>
            <a:endParaRPr lang="en-US" sz="3600" dirty="0">
              <a:latin typeface="Comic Sans MS" panose="030F0702030302020204" pitchFamily="66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058A4D9-8BB4-4170-B000-F077299F1F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2512" y="2505075"/>
            <a:ext cx="3651123" cy="2734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22776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B2905CE8-C966-4A55-B335-DE29F29CFD73}"/>
              </a:ext>
            </a:extLst>
          </p:cNvPr>
          <p:cNvSpPr txBox="1"/>
          <p:nvPr/>
        </p:nvSpPr>
        <p:spPr>
          <a:xfrm>
            <a:off x="10972799" y="5239893"/>
            <a:ext cx="927653" cy="1323439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sz="8000" b="1" dirty="0">
                <a:solidFill>
                  <a:srgbClr val="00B0F0"/>
                </a:solidFill>
              </a:rPr>
              <a:t>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0A395A-5553-4827-8577-769555CE53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1121" y="294668"/>
            <a:ext cx="10515600" cy="1711685"/>
          </a:xfrm>
          <a:ln>
            <a:solidFill>
              <a:schemeClr val="tx1"/>
            </a:solidFill>
          </a:ln>
        </p:spPr>
        <p:txBody>
          <a:bodyPr>
            <a:normAutofit fontScale="85000" lnSpcReduction="20000"/>
          </a:bodyPr>
          <a:lstStyle/>
          <a:p>
            <a:r>
              <a:rPr lang="en-US" sz="3600" b="1" dirty="0">
                <a:solidFill>
                  <a:srgbClr val="00B0F0"/>
                </a:solidFill>
              </a:rPr>
              <a:t>QUESTION 2</a:t>
            </a:r>
          </a:p>
          <a:p>
            <a:pPr marL="0" indent="0">
              <a:buNone/>
            </a:pPr>
            <a:r>
              <a:rPr lang="en-US" sz="3600" b="1" dirty="0">
                <a:solidFill>
                  <a:srgbClr val="00B0F0"/>
                </a:solidFill>
              </a:rPr>
              <a:t>__________is a code in which letters are represented by a combination of short and long signals with light or sound.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E384E0C-5D9D-4CB5-9A9E-4B76CD5D582A}"/>
              </a:ext>
            </a:extLst>
          </p:cNvPr>
          <p:cNvSpPr txBox="1"/>
          <p:nvPr/>
        </p:nvSpPr>
        <p:spPr>
          <a:xfrm>
            <a:off x="728869" y="2241923"/>
            <a:ext cx="6096000" cy="33244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600" dirty="0">
                <a:latin typeface="Comic Sans MS" panose="030F0702030302020204" pitchFamily="66" charset="0"/>
              </a:rPr>
              <a:t>A)Morse code</a:t>
            </a:r>
          </a:p>
          <a:p>
            <a:pPr>
              <a:lnSpc>
                <a:spcPct val="150000"/>
              </a:lnSpc>
            </a:pPr>
            <a:r>
              <a:rPr lang="en-US" sz="3600" dirty="0">
                <a:latin typeface="Comic Sans MS" panose="030F0702030302020204" pitchFamily="66" charset="0"/>
              </a:rPr>
              <a:t>B)Binary Code</a:t>
            </a:r>
          </a:p>
          <a:p>
            <a:pPr>
              <a:lnSpc>
                <a:spcPct val="150000"/>
              </a:lnSpc>
            </a:pPr>
            <a:r>
              <a:rPr lang="en-US" sz="3600" dirty="0">
                <a:latin typeface="Comic Sans MS" panose="030F0702030302020204" pitchFamily="66" charset="0"/>
              </a:rPr>
              <a:t>C)Coding</a:t>
            </a:r>
          </a:p>
          <a:p>
            <a:pPr>
              <a:lnSpc>
                <a:spcPct val="150000"/>
              </a:lnSpc>
            </a:pPr>
            <a:r>
              <a:rPr lang="en-US" sz="3600" dirty="0">
                <a:latin typeface="Comic Sans MS" panose="030F0702030302020204" pitchFamily="66" charset="0"/>
              </a:rPr>
              <a:t>D)Signals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A7AE448-3B1C-4A9B-93A6-567F2E00EB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81525" y="2671762"/>
            <a:ext cx="5136262" cy="2568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53668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B2905CE8-C966-4A55-B335-DE29F29CFD73}"/>
              </a:ext>
            </a:extLst>
          </p:cNvPr>
          <p:cNvSpPr txBox="1"/>
          <p:nvPr/>
        </p:nvSpPr>
        <p:spPr>
          <a:xfrm>
            <a:off x="10876721" y="5239893"/>
            <a:ext cx="1023732" cy="1323439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sz="8000" b="1" dirty="0">
                <a:solidFill>
                  <a:srgbClr val="00B0F0"/>
                </a:solidFill>
              </a:rPr>
              <a:t>B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0A395A-5553-4827-8577-769555CE53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1121" y="294668"/>
            <a:ext cx="10515600" cy="1291867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rgbClr val="00B0F0"/>
                </a:solidFill>
              </a:rPr>
              <a:t>QUESTION 3</a:t>
            </a:r>
          </a:p>
          <a:p>
            <a:pPr marL="0" indent="0">
              <a:buNone/>
            </a:pPr>
            <a:r>
              <a:rPr lang="en-US" sz="3600" b="1" dirty="0">
                <a:solidFill>
                  <a:srgbClr val="00B0F0"/>
                </a:solidFill>
              </a:rPr>
              <a:t>______ can be used to transmit information.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E384E0C-5D9D-4CB5-9A9E-4B76CD5D582A}"/>
              </a:ext>
            </a:extLst>
          </p:cNvPr>
          <p:cNvSpPr txBox="1"/>
          <p:nvPr/>
        </p:nvSpPr>
        <p:spPr>
          <a:xfrm>
            <a:off x="498049" y="1709263"/>
            <a:ext cx="6096000" cy="43631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sz="3600" dirty="0">
                <a:latin typeface="Comic Sans MS" panose="030F0702030302020204" pitchFamily="66" charset="0"/>
              </a:rPr>
              <a:t>A)Heat</a:t>
            </a:r>
          </a:p>
          <a:p>
            <a:pPr>
              <a:lnSpc>
                <a:spcPct val="200000"/>
              </a:lnSpc>
            </a:pPr>
            <a:r>
              <a:rPr lang="en-US" sz="3600" dirty="0">
                <a:latin typeface="Comic Sans MS" panose="030F0702030302020204" pitchFamily="66" charset="0"/>
              </a:rPr>
              <a:t>B)Patterns </a:t>
            </a:r>
          </a:p>
          <a:p>
            <a:pPr>
              <a:lnSpc>
                <a:spcPct val="200000"/>
              </a:lnSpc>
            </a:pPr>
            <a:r>
              <a:rPr lang="en-US" sz="3600" dirty="0">
                <a:latin typeface="Comic Sans MS" panose="030F0702030302020204" pitchFamily="66" charset="0"/>
              </a:rPr>
              <a:t>C)Senses</a:t>
            </a:r>
          </a:p>
          <a:p>
            <a:pPr>
              <a:lnSpc>
                <a:spcPct val="200000"/>
              </a:lnSpc>
            </a:pPr>
            <a:r>
              <a:rPr lang="en-US" sz="3600" dirty="0">
                <a:latin typeface="Comic Sans MS" panose="030F0702030302020204" pitchFamily="66" charset="0"/>
              </a:rPr>
              <a:t>D) Digital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2064CF4-3698-4CDD-8439-15359B7416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6312" y="2557462"/>
            <a:ext cx="3893992" cy="2591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81635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B2905CE8-C966-4A55-B335-DE29F29CFD73}"/>
              </a:ext>
            </a:extLst>
          </p:cNvPr>
          <p:cNvSpPr txBox="1"/>
          <p:nvPr/>
        </p:nvSpPr>
        <p:spPr>
          <a:xfrm>
            <a:off x="8780015" y="5364181"/>
            <a:ext cx="3218092" cy="1107996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sz="6600" b="1" dirty="0">
                <a:solidFill>
                  <a:srgbClr val="00B0F0"/>
                </a:solidFill>
              </a:rPr>
              <a:t>B,C,D,F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0A395A-5553-4827-8577-769555CE53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1121" y="294668"/>
            <a:ext cx="10515600" cy="1291867"/>
          </a:xfrm>
          <a:ln>
            <a:solidFill>
              <a:schemeClr val="tx1"/>
            </a:solidFill>
          </a:ln>
        </p:spPr>
        <p:txBody>
          <a:bodyPr>
            <a:normAutofit fontScale="92500" lnSpcReduction="20000"/>
          </a:bodyPr>
          <a:lstStyle/>
          <a:p>
            <a:r>
              <a:rPr lang="en-US" sz="3600" b="1" dirty="0">
                <a:solidFill>
                  <a:srgbClr val="00B0F0"/>
                </a:solidFill>
              </a:rPr>
              <a:t>QUESTION 4</a:t>
            </a:r>
          </a:p>
          <a:p>
            <a:pPr marL="0" indent="0">
              <a:buNone/>
            </a:pPr>
            <a:r>
              <a:rPr lang="en-US" sz="3600" b="1" dirty="0">
                <a:solidFill>
                  <a:srgbClr val="00B0F0"/>
                </a:solidFill>
              </a:rPr>
              <a:t>Select all of the answer choices that demonstrate energy being transferred by sound.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E384E0C-5D9D-4CB5-9A9E-4B76CD5D582A}"/>
              </a:ext>
            </a:extLst>
          </p:cNvPr>
          <p:cNvSpPr txBox="1"/>
          <p:nvPr/>
        </p:nvSpPr>
        <p:spPr>
          <a:xfrm>
            <a:off x="291547" y="1744774"/>
            <a:ext cx="6428849" cy="4463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dirty="0">
                <a:latin typeface="Comic Sans MS" panose="030F0702030302020204" pitchFamily="66" charset="0"/>
              </a:rPr>
              <a:t>A)a flashlight being turned on</a:t>
            </a:r>
          </a:p>
          <a:p>
            <a:pPr>
              <a:lnSpc>
                <a:spcPct val="150000"/>
              </a:lnSpc>
            </a:pPr>
            <a:r>
              <a:rPr lang="en-US" sz="2400" dirty="0">
                <a:latin typeface="Comic Sans MS" panose="030F0702030302020204" pitchFamily="66" charset="0"/>
              </a:rPr>
              <a:t>B)a balloon popping</a:t>
            </a:r>
          </a:p>
          <a:p>
            <a:pPr>
              <a:lnSpc>
                <a:spcPct val="150000"/>
              </a:lnSpc>
            </a:pPr>
            <a:r>
              <a:rPr lang="en-US" sz="2400" dirty="0">
                <a:latin typeface="Comic Sans MS" panose="030F0702030302020204" pitchFamily="66" charset="0"/>
              </a:rPr>
              <a:t>C)the siren blaring on a fire engine</a:t>
            </a:r>
          </a:p>
          <a:p>
            <a:pPr>
              <a:lnSpc>
                <a:spcPct val="150000"/>
              </a:lnSpc>
            </a:pPr>
            <a:r>
              <a:rPr lang="en-US" sz="2400" dirty="0">
                <a:latin typeface="Comic Sans MS" panose="030F0702030302020204" pitchFamily="66" charset="0"/>
              </a:rPr>
              <a:t>D)knocking on someone's door</a:t>
            </a:r>
          </a:p>
          <a:p>
            <a:pPr>
              <a:lnSpc>
                <a:spcPct val="150000"/>
              </a:lnSpc>
            </a:pPr>
            <a:r>
              <a:rPr lang="en-US" sz="2400" dirty="0">
                <a:latin typeface="Comic Sans MS" panose="030F0702030302020204" pitchFamily="66" charset="0"/>
              </a:rPr>
              <a:t>E)riding a bus instead of driving</a:t>
            </a:r>
          </a:p>
          <a:p>
            <a:pPr>
              <a:lnSpc>
                <a:spcPct val="150000"/>
              </a:lnSpc>
            </a:pPr>
            <a:r>
              <a:rPr lang="en-US" sz="2400" dirty="0">
                <a:latin typeface="Comic Sans MS" panose="030F0702030302020204" pitchFamily="66" charset="0"/>
              </a:rPr>
              <a:t>F)the dinging bell on a microwave</a:t>
            </a:r>
          </a:p>
          <a:p>
            <a:pPr>
              <a:lnSpc>
                <a:spcPct val="150000"/>
              </a:lnSpc>
            </a:pPr>
            <a:r>
              <a:rPr lang="en-US" sz="2400" dirty="0">
                <a:latin typeface="Comic Sans MS" panose="030F0702030302020204" pitchFamily="66" charset="0"/>
              </a:rPr>
              <a:t>G)conserving water</a:t>
            </a:r>
          </a:p>
          <a:p>
            <a:pPr>
              <a:lnSpc>
                <a:spcPct val="150000"/>
              </a:lnSpc>
            </a:pPr>
            <a:r>
              <a:rPr lang="en-US" sz="2400" dirty="0">
                <a:latin typeface="Comic Sans MS" panose="030F0702030302020204" pitchFamily="66" charset="0"/>
              </a:rPr>
              <a:t>H)a car engine moving a car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5ED5041-B044-4365-9D2C-6CE84375D64E}"/>
              </a:ext>
            </a:extLst>
          </p:cNvPr>
          <p:cNvSpPr txBox="1"/>
          <p:nvPr/>
        </p:nvSpPr>
        <p:spPr>
          <a:xfrm>
            <a:off x="5846848" y="1852656"/>
            <a:ext cx="5472182" cy="1200329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00B0F0"/>
                </a:solidFill>
              </a:rPr>
              <a:t>Write your answer on your whiteboard.</a:t>
            </a:r>
          </a:p>
        </p:txBody>
      </p:sp>
    </p:spTree>
    <p:extLst>
      <p:ext uri="{BB962C8B-B14F-4D97-AF65-F5344CB8AC3E}">
        <p14:creationId xmlns:p14="http://schemas.microsoft.com/office/powerpoint/2010/main" val="21314942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B2905CE8-C966-4A55-B335-DE29F29CFD73}"/>
              </a:ext>
            </a:extLst>
          </p:cNvPr>
          <p:cNvSpPr txBox="1"/>
          <p:nvPr/>
        </p:nvSpPr>
        <p:spPr>
          <a:xfrm>
            <a:off x="10972799" y="5239893"/>
            <a:ext cx="927653" cy="1323439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sz="8000" b="1" dirty="0">
                <a:solidFill>
                  <a:srgbClr val="00B0F0"/>
                </a:solidFill>
              </a:rPr>
              <a:t>B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0A395A-5553-4827-8577-769555CE53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1120" y="294668"/>
            <a:ext cx="11215361" cy="1291867"/>
          </a:xfrm>
          <a:ln>
            <a:solidFill>
              <a:schemeClr val="tx1"/>
            </a:solidFill>
          </a:ln>
        </p:spPr>
        <p:txBody>
          <a:bodyPr>
            <a:normAutofit fontScale="92500"/>
          </a:bodyPr>
          <a:lstStyle/>
          <a:p>
            <a:r>
              <a:rPr lang="en-US" sz="3600" b="1" dirty="0">
                <a:solidFill>
                  <a:srgbClr val="00B0F0"/>
                </a:solidFill>
              </a:rPr>
              <a:t>QUESTION 5</a:t>
            </a:r>
          </a:p>
          <a:p>
            <a:pPr marL="0" indent="0">
              <a:buNone/>
            </a:pPr>
            <a:r>
              <a:rPr lang="en-US" sz="3600" b="1" dirty="0">
                <a:solidFill>
                  <a:srgbClr val="00B0F0"/>
                </a:solidFill>
              </a:rPr>
              <a:t>Computers use  ______code to transmit information.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E384E0C-5D9D-4CB5-9A9E-4B76CD5D582A}"/>
              </a:ext>
            </a:extLst>
          </p:cNvPr>
          <p:cNvSpPr txBox="1"/>
          <p:nvPr/>
        </p:nvSpPr>
        <p:spPr>
          <a:xfrm>
            <a:off x="728869" y="2241923"/>
            <a:ext cx="6096000" cy="166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600" dirty="0">
                <a:latin typeface="Comic Sans MS" panose="030F0702030302020204" pitchFamily="66" charset="0"/>
              </a:rPr>
              <a:t>A)Coding</a:t>
            </a:r>
          </a:p>
          <a:p>
            <a:pPr>
              <a:lnSpc>
                <a:spcPct val="150000"/>
              </a:lnSpc>
            </a:pPr>
            <a:r>
              <a:rPr lang="en-US" sz="3600" dirty="0">
                <a:latin typeface="Comic Sans MS" panose="030F0702030302020204" pitchFamily="66" charset="0"/>
              </a:rPr>
              <a:t>B) Binary code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B3AB748-4AFE-4E1A-AEBD-6F548A428B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2218" y="2443578"/>
            <a:ext cx="4396154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62284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B2905CE8-C966-4A55-B335-DE29F29CFD73}"/>
              </a:ext>
            </a:extLst>
          </p:cNvPr>
          <p:cNvSpPr txBox="1"/>
          <p:nvPr/>
        </p:nvSpPr>
        <p:spPr>
          <a:xfrm>
            <a:off x="10999433" y="5239893"/>
            <a:ext cx="901020" cy="1323439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sz="8000" b="1" dirty="0">
                <a:solidFill>
                  <a:srgbClr val="00B0F0"/>
                </a:solidFill>
              </a:rPr>
              <a:t>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0A395A-5553-4827-8577-769555CE53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1121" y="294668"/>
            <a:ext cx="10515600" cy="1291867"/>
          </a:xfrm>
          <a:ln>
            <a:solidFill>
              <a:schemeClr val="tx1"/>
            </a:solidFill>
          </a:ln>
        </p:spPr>
        <p:txBody>
          <a:bodyPr>
            <a:normAutofit fontScale="92500" lnSpcReduction="20000"/>
          </a:bodyPr>
          <a:lstStyle/>
          <a:p>
            <a:r>
              <a:rPr lang="en-US" sz="3600" b="1" dirty="0">
                <a:solidFill>
                  <a:srgbClr val="00B0F0"/>
                </a:solidFill>
              </a:rPr>
              <a:t>QUESTION 6</a:t>
            </a:r>
          </a:p>
          <a:p>
            <a:pPr marL="0" indent="0">
              <a:buNone/>
            </a:pPr>
            <a:r>
              <a:rPr lang="en-US" sz="3600" b="1" dirty="0">
                <a:solidFill>
                  <a:srgbClr val="00B0F0"/>
                </a:solidFill>
              </a:rPr>
              <a:t>Which of the following was not used to transmit information using Morse Code?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E384E0C-5D9D-4CB5-9A9E-4B76CD5D582A}"/>
              </a:ext>
            </a:extLst>
          </p:cNvPr>
          <p:cNvSpPr txBox="1"/>
          <p:nvPr/>
        </p:nvSpPr>
        <p:spPr>
          <a:xfrm>
            <a:off x="728869" y="2241923"/>
            <a:ext cx="6096000" cy="33244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600" dirty="0">
                <a:latin typeface="Comic Sans MS" panose="030F0702030302020204" pitchFamily="66" charset="0"/>
              </a:rPr>
              <a:t>A) a telegraph</a:t>
            </a:r>
          </a:p>
          <a:p>
            <a:pPr>
              <a:lnSpc>
                <a:spcPct val="150000"/>
              </a:lnSpc>
            </a:pPr>
            <a:r>
              <a:rPr lang="en-US" sz="3600" dirty="0">
                <a:latin typeface="Comic Sans MS" panose="030F0702030302020204" pitchFamily="66" charset="0"/>
              </a:rPr>
              <a:t>B)a flashlight</a:t>
            </a:r>
          </a:p>
          <a:p>
            <a:pPr>
              <a:lnSpc>
                <a:spcPct val="150000"/>
              </a:lnSpc>
            </a:pPr>
            <a:r>
              <a:rPr lang="en-US" sz="3600" dirty="0">
                <a:latin typeface="Comic Sans MS" panose="030F0702030302020204" pitchFamily="66" charset="0"/>
              </a:rPr>
              <a:t>C)pencil and paper</a:t>
            </a:r>
          </a:p>
          <a:p>
            <a:pPr>
              <a:lnSpc>
                <a:spcPct val="150000"/>
              </a:lnSpc>
            </a:pPr>
            <a:r>
              <a:rPr lang="en-US" sz="3600" dirty="0">
                <a:latin typeface="Comic Sans MS" panose="030F0702030302020204" pitchFamily="66" charset="0"/>
              </a:rPr>
              <a:t>D)a sundial</a:t>
            </a:r>
          </a:p>
        </p:txBody>
      </p:sp>
    </p:spTree>
    <p:extLst>
      <p:ext uri="{BB962C8B-B14F-4D97-AF65-F5344CB8AC3E}">
        <p14:creationId xmlns:p14="http://schemas.microsoft.com/office/powerpoint/2010/main" val="34310848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B2905CE8-C966-4A55-B335-DE29F29CFD73}"/>
              </a:ext>
            </a:extLst>
          </p:cNvPr>
          <p:cNvSpPr txBox="1"/>
          <p:nvPr/>
        </p:nvSpPr>
        <p:spPr>
          <a:xfrm>
            <a:off x="11052699" y="5239893"/>
            <a:ext cx="847754" cy="1323439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sz="8000" b="1" dirty="0">
                <a:solidFill>
                  <a:srgbClr val="00B0F0"/>
                </a:solidFill>
              </a:rPr>
              <a:t>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0A395A-5553-4827-8577-769555CE53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1121" y="294668"/>
            <a:ext cx="10515600" cy="1947255"/>
          </a:xfrm>
          <a:ln>
            <a:solidFill>
              <a:schemeClr val="tx1"/>
            </a:solidFill>
          </a:ln>
        </p:spPr>
        <p:txBody>
          <a:bodyPr>
            <a:normAutofit fontScale="92500" lnSpcReduction="10000"/>
          </a:bodyPr>
          <a:lstStyle/>
          <a:p>
            <a:r>
              <a:rPr lang="en-US" sz="3600" b="1" dirty="0">
                <a:solidFill>
                  <a:srgbClr val="00B0F0"/>
                </a:solidFill>
              </a:rPr>
              <a:t>QUESTION 7</a:t>
            </a:r>
          </a:p>
          <a:p>
            <a:pPr marL="0" indent="0">
              <a:buNone/>
            </a:pPr>
            <a:r>
              <a:rPr lang="en-US" sz="3600" b="1" dirty="0">
                <a:solidFill>
                  <a:srgbClr val="00B0F0"/>
                </a:solidFill>
              </a:rPr>
              <a:t>Communication satellites use ______ sent by a transmitting station to transmit signals over long distances.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E384E0C-5D9D-4CB5-9A9E-4B76CD5D582A}"/>
              </a:ext>
            </a:extLst>
          </p:cNvPr>
          <p:cNvSpPr txBox="1"/>
          <p:nvPr/>
        </p:nvSpPr>
        <p:spPr>
          <a:xfrm>
            <a:off x="728869" y="2241923"/>
            <a:ext cx="6096000" cy="33244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600" dirty="0">
                <a:latin typeface="Comic Sans MS" panose="030F0702030302020204" pitchFamily="66" charset="0"/>
              </a:rPr>
              <a:t>A) microwaves</a:t>
            </a:r>
          </a:p>
          <a:p>
            <a:pPr>
              <a:lnSpc>
                <a:spcPct val="150000"/>
              </a:lnSpc>
            </a:pPr>
            <a:r>
              <a:rPr lang="en-US" sz="3600" dirty="0">
                <a:latin typeface="Comic Sans MS" panose="030F0702030302020204" pitchFamily="66" charset="0"/>
              </a:rPr>
              <a:t>B)polar waves</a:t>
            </a:r>
          </a:p>
          <a:p>
            <a:pPr>
              <a:lnSpc>
                <a:spcPct val="150000"/>
              </a:lnSpc>
            </a:pPr>
            <a:r>
              <a:rPr lang="en-US" sz="3600" dirty="0">
                <a:latin typeface="Comic Sans MS" panose="030F0702030302020204" pitchFamily="66" charset="0"/>
              </a:rPr>
              <a:t>C)light</a:t>
            </a:r>
          </a:p>
          <a:p>
            <a:pPr>
              <a:lnSpc>
                <a:spcPct val="150000"/>
              </a:lnSpc>
            </a:pPr>
            <a:r>
              <a:rPr lang="en-US" sz="3600" dirty="0">
                <a:latin typeface="Comic Sans MS" panose="030F0702030302020204" pitchFamily="66" charset="0"/>
              </a:rPr>
              <a:t>D)radio waves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F819C90-8276-40F1-8DA7-6DE982FEB8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562" y="2709862"/>
            <a:ext cx="5903827" cy="2661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2451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B2905CE8-C966-4A55-B335-DE29F29CFD73}"/>
              </a:ext>
            </a:extLst>
          </p:cNvPr>
          <p:cNvSpPr txBox="1"/>
          <p:nvPr/>
        </p:nvSpPr>
        <p:spPr>
          <a:xfrm>
            <a:off x="9738804" y="2767280"/>
            <a:ext cx="1842053" cy="1323439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sz="8000" b="1" dirty="0">
                <a:solidFill>
                  <a:srgbClr val="00B0F0"/>
                </a:solidFill>
              </a:rPr>
              <a:t>B, 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0A395A-5553-4827-8577-769555CE53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1121" y="294668"/>
            <a:ext cx="10515600" cy="1947255"/>
          </a:xfrm>
          <a:ln>
            <a:solidFill>
              <a:schemeClr val="tx1"/>
            </a:solidFill>
          </a:ln>
        </p:spPr>
        <p:txBody>
          <a:bodyPr>
            <a:normAutofit fontScale="77500" lnSpcReduction="20000"/>
          </a:bodyPr>
          <a:lstStyle/>
          <a:p>
            <a:r>
              <a:rPr lang="en-US" sz="3600" b="1" dirty="0">
                <a:solidFill>
                  <a:srgbClr val="00B0F0"/>
                </a:solidFill>
              </a:rPr>
              <a:t>QUESTION 8</a:t>
            </a:r>
          </a:p>
          <a:p>
            <a:pPr marL="0" indent="0">
              <a:buNone/>
            </a:pPr>
            <a:r>
              <a:rPr lang="en-US" sz="3600" b="1" dirty="0">
                <a:solidFill>
                  <a:srgbClr val="00B0F0"/>
                </a:solidFill>
              </a:rPr>
              <a:t>Mario and Rachel live on opposite sides of a busy street. They are learning how to use the tools shown to send messages to each other.</a:t>
            </a:r>
          </a:p>
          <a:p>
            <a:pPr marL="0" indent="0">
              <a:buNone/>
            </a:pPr>
            <a:r>
              <a:rPr lang="en-US" sz="3600" b="1" dirty="0">
                <a:solidFill>
                  <a:srgbClr val="00B0F0"/>
                </a:solidFill>
              </a:rPr>
              <a:t>Which tool can Mario use to send Rachel a message?</a:t>
            </a:r>
          </a:p>
          <a:p>
            <a:pPr marL="0" indent="0">
              <a:buNone/>
            </a:pPr>
            <a:endParaRPr lang="en-US" sz="3600" b="1" dirty="0">
              <a:solidFill>
                <a:srgbClr val="00B0F0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82AA465-987E-4A2E-A079-CD7E742AAC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590" y="2435952"/>
            <a:ext cx="7631707" cy="2803941"/>
          </a:xfrm>
          <a:prstGeom prst="rect">
            <a:avLst/>
          </a:prstGeom>
        </p:spPr>
      </p:pic>
      <p:graphicFrame>
        <p:nvGraphicFramePr>
          <p:cNvPr id="5" name="Table 7">
            <a:extLst>
              <a:ext uri="{FF2B5EF4-FFF2-40B4-BE49-F238E27FC236}">
                <a16:creationId xmlns:a16="http://schemas.microsoft.com/office/drawing/2014/main" id="{E7EBAD9C-A370-4285-A3A0-79FA356F12F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45329599"/>
              </p:ext>
            </p:extLst>
          </p:nvPr>
        </p:nvGraphicFramePr>
        <p:xfrm>
          <a:off x="817797" y="5239893"/>
          <a:ext cx="9968572" cy="6400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67855">
                  <a:extLst>
                    <a:ext uri="{9D8B030D-6E8A-4147-A177-3AD203B41FA5}">
                      <a16:colId xmlns:a16="http://schemas.microsoft.com/office/drawing/2014/main" val="4287998130"/>
                    </a:ext>
                  </a:extLst>
                </a:gridCol>
                <a:gridCol w="2367855">
                  <a:extLst>
                    <a:ext uri="{9D8B030D-6E8A-4147-A177-3AD203B41FA5}">
                      <a16:colId xmlns:a16="http://schemas.microsoft.com/office/drawing/2014/main" val="730082727"/>
                    </a:ext>
                  </a:extLst>
                </a:gridCol>
                <a:gridCol w="2942423">
                  <a:extLst>
                    <a:ext uri="{9D8B030D-6E8A-4147-A177-3AD203B41FA5}">
                      <a16:colId xmlns:a16="http://schemas.microsoft.com/office/drawing/2014/main" val="470851717"/>
                    </a:ext>
                  </a:extLst>
                </a:gridCol>
                <a:gridCol w="2290439">
                  <a:extLst>
                    <a:ext uri="{9D8B030D-6E8A-4147-A177-3AD203B41FA5}">
                      <a16:colId xmlns:a16="http://schemas.microsoft.com/office/drawing/2014/main" val="24687270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3600" dirty="0"/>
                        <a:t>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/>
                        <a:t>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/>
                        <a:t>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/>
                        <a:t>D-ALL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132395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530073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DB403C-9415-44C8-9A95-5A624DF9C4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7381" y="2766218"/>
            <a:ext cx="10515600" cy="1325563"/>
          </a:xfrm>
        </p:spPr>
        <p:txBody>
          <a:bodyPr>
            <a:noAutofit/>
          </a:bodyPr>
          <a:lstStyle/>
          <a:p>
            <a:r>
              <a:rPr lang="en-US" sz="8000" dirty="0"/>
              <a:t>Module Pretest: Information Processing and Transfer</a:t>
            </a:r>
            <a:br>
              <a:rPr lang="en-US" sz="8000" dirty="0"/>
            </a:br>
            <a:endParaRPr lang="en-US" sz="8000" dirty="0"/>
          </a:p>
        </p:txBody>
      </p:sp>
    </p:spTree>
    <p:extLst>
      <p:ext uri="{BB962C8B-B14F-4D97-AF65-F5344CB8AC3E}">
        <p14:creationId xmlns:p14="http://schemas.microsoft.com/office/powerpoint/2010/main" val="100186370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B2905CE8-C966-4A55-B335-DE29F29CFD73}"/>
              </a:ext>
            </a:extLst>
          </p:cNvPr>
          <p:cNvSpPr txBox="1"/>
          <p:nvPr/>
        </p:nvSpPr>
        <p:spPr>
          <a:xfrm>
            <a:off x="11052699" y="5239893"/>
            <a:ext cx="847754" cy="1323439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sz="8000" b="1" dirty="0">
                <a:solidFill>
                  <a:srgbClr val="00B0F0"/>
                </a:solidFill>
              </a:rPr>
              <a:t>B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0A395A-5553-4827-8577-769555CE53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1121" y="294668"/>
            <a:ext cx="10515600" cy="1947255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rgbClr val="00B0F0"/>
                </a:solidFill>
              </a:rPr>
              <a:t>QUESTION 1</a:t>
            </a:r>
          </a:p>
          <a:p>
            <a:pPr marL="0" indent="0">
              <a:buNone/>
            </a:pPr>
            <a:r>
              <a:rPr lang="en-US" sz="3600" b="1" dirty="0">
                <a:solidFill>
                  <a:srgbClr val="00B0F0"/>
                </a:solidFill>
              </a:rPr>
              <a:t>Light is a form of energy that ______.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E384E0C-5D9D-4CB5-9A9E-4B76CD5D582A}"/>
              </a:ext>
            </a:extLst>
          </p:cNvPr>
          <p:cNvSpPr txBox="1"/>
          <p:nvPr/>
        </p:nvSpPr>
        <p:spPr>
          <a:xfrm>
            <a:off x="728869" y="2241923"/>
            <a:ext cx="6096000" cy="2493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600" dirty="0">
                <a:latin typeface="Comic Sans MS" panose="030F0702030302020204" pitchFamily="66" charset="0"/>
              </a:rPr>
              <a:t>A)does work</a:t>
            </a:r>
          </a:p>
          <a:p>
            <a:pPr>
              <a:lnSpc>
                <a:spcPct val="150000"/>
              </a:lnSpc>
            </a:pPr>
            <a:r>
              <a:rPr lang="en-US" sz="3600" dirty="0">
                <a:latin typeface="Comic Sans MS" panose="030F0702030302020204" pitchFamily="66" charset="0"/>
              </a:rPr>
              <a:t>B)lets you see</a:t>
            </a:r>
          </a:p>
          <a:p>
            <a:pPr>
              <a:lnSpc>
                <a:spcPct val="150000"/>
              </a:lnSpc>
            </a:pPr>
            <a:r>
              <a:rPr lang="en-US" sz="3600" dirty="0">
                <a:latin typeface="Comic Sans MS" panose="030F0702030302020204" pitchFamily="66" charset="0"/>
              </a:rPr>
              <a:t>C)you can hear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B76A0E6-7F76-4DF1-A1AE-F42F3E0146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7867" y="2712017"/>
            <a:ext cx="5023414" cy="2813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16966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B2905CE8-C966-4A55-B335-DE29F29CFD73}"/>
              </a:ext>
            </a:extLst>
          </p:cNvPr>
          <p:cNvSpPr txBox="1"/>
          <p:nvPr/>
        </p:nvSpPr>
        <p:spPr>
          <a:xfrm>
            <a:off x="11052699" y="5239893"/>
            <a:ext cx="847754" cy="1323439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sz="8000" b="1" dirty="0">
                <a:solidFill>
                  <a:srgbClr val="00B0F0"/>
                </a:solidFill>
              </a:rPr>
              <a:t>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0A395A-5553-4827-8577-769555CE53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1121" y="294668"/>
            <a:ext cx="10515600" cy="1947255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rgbClr val="00B0F0"/>
                </a:solidFill>
              </a:rPr>
              <a:t>QUESTION 2</a:t>
            </a:r>
          </a:p>
          <a:p>
            <a:pPr marL="0" indent="0">
              <a:buNone/>
            </a:pPr>
            <a:r>
              <a:rPr lang="en-US" sz="3600" b="1" dirty="0">
                <a:solidFill>
                  <a:srgbClr val="00B0F0"/>
                </a:solidFill>
              </a:rPr>
              <a:t>We see objects when , _______</a:t>
            </a:r>
          </a:p>
          <a:p>
            <a:pPr marL="0" indent="0">
              <a:buNone/>
            </a:pPr>
            <a:r>
              <a:rPr lang="en-US" sz="3600" b="1" dirty="0">
                <a:solidFill>
                  <a:srgbClr val="00B0F0"/>
                </a:solidFill>
              </a:rPr>
              <a:t> bounces off of the surface of the object.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E384E0C-5D9D-4CB5-9A9E-4B76CD5D582A}"/>
              </a:ext>
            </a:extLst>
          </p:cNvPr>
          <p:cNvSpPr txBox="1"/>
          <p:nvPr/>
        </p:nvSpPr>
        <p:spPr>
          <a:xfrm>
            <a:off x="728869" y="2241923"/>
            <a:ext cx="6096000" cy="166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600" dirty="0">
                <a:latin typeface="Comic Sans MS" panose="030F0702030302020204" pitchFamily="66" charset="0"/>
              </a:rPr>
              <a:t>A)Light</a:t>
            </a:r>
          </a:p>
          <a:p>
            <a:pPr>
              <a:lnSpc>
                <a:spcPct val="150000"/>
              </a:lnSpc>
            </a:pPr>
            <a:r>
              <a:rPr lang="en-US" sz="3600" dirty="0">
                <a:latin typeface="Comic Sans MS" panose="030F0702030302020204" pitchFamily="66" charset="0"/>
              </a:rPr>
              <a:t>B) Sound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EF9AC27-A428-4AED-8300-D89CD75A1B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33937" y="2524124"/>
            <a:ext cx="5023099" cy="3601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87238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B2905CE8-C966-4A55-B335-DE29F29CFD73}"/>
              </a:ext>
            </a:extLst>
          </p:cNvPr>
          <p:cNvSpPr txBox="1"/>
          <p:nvPr/>
        </p:nvSpPr>
        <p:spPr>
          <a:xfrm>
            <a:off x="9179510" y="4724988"/>
            <a:ext cx="2769833" cy="1323439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sz="8000" b="1" dirty="0">
                <a:solidFill>
                  <a:srgbClr val="00B0F0"/>
                </a:solidFill>
              </a:rPr>
              <a:t>C,D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0A395A-5553-4827-8577-769555CE53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1121" y="294668"/>
            <a:ext cx="10515600" cy="1947255"/>
          </a:xfrm>
          <a:ln>
            <a:solidFill>
              <a:schemeClr val="tx1"/>
            </a:solidFill>
          </a:ln>
        </p:spPr>
        <p:txBody>
          <a:bodyPr>
            <a:normAutofit fontScale="92500" lnSpcReduction="10000"/>
          </a:bodyPr>
          <a:lstStyle/>
          <a:p>
            <a:r>
              <a:rPr lang="en-US" sz="3600" b="1" dirty="0">
                <a:solidFill>
                  <a:srgbClr val="00B0F0"/>
                </a:solidFill>
              </a:rPr>
              <a:t>QUESTION 3</a:t>
            </a:r>
          </a:p>
          <a:p>
            <a:pPr marL="0" indent="0">
              <a:buNone/>
            </a:pPr>
            <a:r>
              <a:rPr lang="en-US" sz="3600" b="1" dirty="0">
                <a:solidFill>
                  <a:srgbClr val="00B0F0"/>
                </a:solidFill>
              </a:rPr>
              <a:t>Which of the following can be used to transmit information using Morse Code? Select all that apply.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E384E0C-5D9D-4CB5-9A9E-4B76CD5D582A}"/>
              </a:ext>
            </a:extLst>
          </p:cNvPr>
          <p:cNvSpPr txBox="1"/>
          <p:nvPr/>
        </p:nvSpPr>
        <p:spPr>
          <a:xfrm>
            <a:off x="693358" y="2241923"/>
            <a:ext cx="6096000" cy="33244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600" dirty="0">
                <a:latin typeface="Comic Sans MS" panose="030F0702030302020204" pitchFamily="66" charset="0"/>
              </a:rPr>
              <a:t>A) Flags</a:t>
            </a:r>
          </a:p>
          <a:p>
            <a:pPr>
              <a:lnSpc>
                <a:spcPct val="150000"/>
              </a:lnSpc>
            </a:pPr>
            <a:r>
              <a:rPr lang="en-US" sz="3600" dirty="0">
                <a:latin typeface="Comic Sans MS" panose="030F0702030302020204" pitchFamily="66" charset="0"/>
              </a:rPr>
              <a:t>B)A sundial</a:t>
            </a:r>
          </a:p>
          <a:p>
            <a:pPr>
              <a:lnSpc>
                <a:spcPct val="150000"/>
              </a:lnSpc>
            </a:pPr>
            <a:r>
              <a:rPr lang="en-US" sz="3600" dirty="0">
                <a:latin typeface="Comic Sans MS" panose="030F0702030302020204" pitchFamily="66" charset="0"/>
              </a:rPr>
              <a:t>C)A flashlight</a:t>
            </a:r>
          </a:p>
          <a:p>
            <a:pPr>
              <a:lnSpc>
                <a:spcPct val="150000"/>
              </a:lnSpc>
            </a:pPr>
            <a:r>
              <a:rPr lang="en-US" sz="3600" dirty="0">
                <a:latin typeface="Comic Sans MS" panose="030F0702030302020204" pitchFamily="66" charset="0"/>
              </a:rPr>
              <a:t>D)A telegraph</a:t>
            </a:r>
          </a:p>
        </p:txBody>
      </p:sp>
    </p:spTree>
    <p:extLst>
      <p:ext uri="{BB962C8B-B14F-4D97-AF65-F5344CB8AC3E}">
        <p14:creationId xmlns:p14="http://schemas.microsoft.com/office/powerpoint/2010/main" val="30886097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B2905CE8-C966-4A55-B335-DE29F29CFD73}"/>
              </a:ext>
            </a:extLst>
          </p:cNvPr>
          <p:cNvSpPr txBox="1"/>
          <p:nvPr/>
        </p:nvSpPr>
        <p:spPr>
          <a:xfrm>
            <a:off x="11052699" y="5239893"/>
            <a:ext cx="847754" cy="1323439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sz="8000" b="1" dirty="0">
                <a:solidFill>
                  <a:srgbClr val="00B0F0"/>
                </a:solidFill>
              </a:rPr>
              <a:t>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0A395A-5553-4827-8577-769555CE53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1121" y="294668"/>
            <a:ext cx="10515600" cy="1947255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rgbClr val="00B0F0"/>
                </a:solidFill>
              </a:rPr>
              <a:t>QUESTION 5</a:t>
            </a:r>
          </a:p>
          <a:p>
            <a:pPr marL="0" indent="0">
              <a:buNone/>
            </a:pPr>
            <a:r>
              <a:rPr lang="en-US" sz="3600" b="1" dirty="0">
                <a:solidFill>
                  <a:srgbClr val="00B0F0"/>
                </a:solidFill>
              </a:rPr>
              <a:t>How high or low a sound is can be described by its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E384E0C-5D9D-4CB5-9A9E-4B76CD5D582A}"/>
              </a:ext>
            </a:extLst>
          </p:cNvPr>
          <p:cNvSpPr txBox="1"/>
          <p:nvPr/>
        </p:nvSpPr>
        <p:spPr>
          <a:xfrm>
            <a:off x="728869" y="2241923"/>
            <a:ext cx="6096000" cy="33244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600" dirty="0">
                <a:latin typeface="Comic Sans MS" panose="030F0702030302020204" pitchFamily="66" charset="0"/>
              </a:rPr>
              <a:t>A) Sound</a:t>
            </a:r>
          </a:p>
          <a:p>
            <a:pPr>
              <a:lnSpc>
                <a:spcPct val="150000"/>
              </a:lnSpc>
            </a:pPr>
            <a:r>
              <a:rPr lang="en-US" sz="3600" dirty="0">
                <a:latin typeface="Comic Sans MS" panose="030F0702030302020204" pitchFamily="66" charset="0"/>
              </a:rPr>
              <a:t>B)Volume</a:t>
            </a:r>
          </a:p>
          <a:p>
            <a:pPr>
              <a:lnSpc>
                <a:spcPct val="150000"/>
              </a:lnSpc>
            </a:pPr>
            <a:r>
              <a:rPr lang="en-US" sz="3600" dirty="0">
                <a:latin typeface="Comic Sans MS" panose="030F0702030302020204" pitchFamily="66" charset="0"/>
              </a:rPr>
              <a:t>C)Pitch</a:t>
            </a:r>
          </a:p>
          <a:p>
            <a:pPr>
              <a:lnSpc>
                <a:spcPct val="150000"/>
              </a:lnSpc>
            </a:pPr>
            <a:r>
              <a:rPr lang="en-US" sz="3600" dirty="0">
                <a:latin typeface="Comic Sans MS" panose="030F0702030302020204" pitchFamily="66" charset="0"/>
              </a:rPr>
              <a:t>D)Tone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7168C89-0320-4D06-BBCB-4E4B2E01B2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9975" y="2971800"/>
            <a:ext cx="497205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69473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B2905CE8-C966-4A55-B335-DE29F29CFD73}"/>
              </a:ext>
            </a:extLst>
          </p:cNvPr>
          <p:cNvSpPr txBox="1"/>
          <p:nvPr/>
        </p:nvSpPr>
        <p:spPr>
          <a:xfrm>
            <a:off x="11052699" y="5239893"/>
            <a:ext cx="847754" cy="1323439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sz="8000" b="1" dirty="0">
                <a:solidFill>
                  <a:srgbClr val="00B0F0"/>
                </a:solidFill>
              </a:rPr>
              <a:t>B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0A395A-5553-4827-8577-769555CE53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1121" y="294668"/>
            <a:ext cx="10515600" cy="1947255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rgbClr val="00B0F0"/>
                </a:solidFill>
              </a:rPr>
              <a:t>QUESTION 6</a:t>
            </a:r>
          </a:p>
          <a:p>
            <a:pPr marL="0" indent="0">
              <a:buNone/>
            </a:pPr>
            <a:r>
              <a:rPr lang="en-US" sz="3600" b="1" dirty="0">
                <a:solidFill>
                  <a:srgbClr val="00B0F0"/>
                </a:solidFill>
              </a:rPr>
              <a:t>You walk into a very dark room. What would happen if you turn on a flashlight?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E384E0C-5D9D-4CB5-9A9E-4B76CD5D582A}"/>
              </a:ext>
            </a:extLst>
          </p:cNvPr>
          <p:cNvSpPr txBox="1"/>
          <p:nvPr/>
        </p:nvSpPr>
        <p:spPr>
          <a:xfrm>
            <a:off x="213963" y="2357333"/>
            <a:ext cx="9063201" cy="32524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800" dirty="0">
                <a:latin typeface="Comic Sans MS" panose="030F0702030302020204" pitchFamily="66" charset="0"/>
              </a:rPr>
              <a:t>A)I would be able to see objects that are shiny.</a:t>
            </a:r>
          </a:p>
          <a:p>
            <a:pPr>
              <a:lnSpc>
                <a:spcPct val="150000"/>
              </a:lnSpc>
            </a:pPr>
            <a:r>
              <a:rPr lang="en-US" sz="2800" dirty="0">
                <a:latin typeface="Comic Sans MS" panose="030F0702030302020204" pitchFamily="66" charset="0"/>
              </a:rPr>
              <a:t>B)I would be able to see objects that are illuminated by the beam of light.</a:t>
            </a:r>
          </a:p>
          <a:p>
            <a:pPr>
              <a:lnSpc>
                <a:spcPct val="150000"/>
              </a:lnSpc>
            </a:pPr>
            <a:r>
              <a:rPr lang="en-US" sz="2800" dirty="0">
                <a:latin typeface="Comic Sans MS" panose="030F0702030302020204" pitchFamily="66" charset="0"/>
              </a:rPr>
              <a:t>C)I would be able to see objects that are opaque.</a:t>
            </a:r>
          </a:p>
          <a:p>
            <a:pPr>
              <a:lnSpc>
                <a:spcPct val="150000"/>
              </a:lnSpc>
            </a:pPr>
            <a:r>
              <a:rPr lang="en-US" sz="2800" dirty="0">
                <a:latin typeface="Comic Sans MS" panose="030F0702030302020204" pitchFamily="66" charset="0"/>
              </a:rPr>
              <a:t>D)I would be able to see bright colored objects.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DCF400E-344C-4CF7-9A56-3D52F287AD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05314" y="2579379"/>
            <a:ext cx="2143125" cy="2143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84947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B2905CE8-C966-4A55-B335-DE29F29CFD73}"/>
              </a:ext>
            </a:extLst>
          </p:cNvPr>
          <p:cNvSpPr txBox="1"/>
          <p:nvPr/>
        </p:nvSpPr>
        <p:spPr>
          <a:xfrm>
            <a:off x="11052699" y="5239893"/>
            <a:ext cx="847754" cy="1323439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sz="8000" b="1" dirty="0">
                <a:solidFill>
                  <a:srgbClr val="00B0F0"/>
                </a:solidFill>
              </a:rPr>
              <a:t>B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0A395A-5553-4827-8577-769555CE53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1121" y="294668"/>
            <a:ext cx="10515600" cy="1947255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rgbClr val="00B0F0"/>
                </a:solidFill>
              </a:rPr>
              <a:t>QUESTION 7</a:t>
            </a:r>
          </a:p>
          <a:p>
            <a:pPr marL="0" indent="0">
              <a:buNone/>
            </a:pPr>
            <a:r>
              <a:rPr lang="en-US" sz="3600" b="1" dirty="0">
                <a:solidFill>
                  <a:srgbClr val="00B0F0"/>
                </a:solidFill>
              </a:rPr>
              <a:t>Sound energy travels in _____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E384E0C-5D9D-4CB5-9A9E-4B76CD5D582A}"/>
              </a:ext>
            </a:extLst>
          </p:cNvPr>
          <p:cNvSpPr txBox="1"/>
          <p:nvPr/>
        </p:nvSpPr>
        <p:spPr>
          <a:xfrm>
            <a:off x="728869" y="2241923"/>
            <a:ext cx="6096000" cy="33244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600" dirty="0">
                <a:latin typeface="Comic Sans MS" panose="030F0702030302020204" pitchFamily="66" charset="0"/>
              </a:rPr>
              <a:t>A) microwaves</a:t>
            </a:r>
          </a:p>
          <a:p>
            <a:pPr>
              <a:lnSpc>
                <a:spcPct val="150000"/>
              </a:lnSpc>
            </a:pPr>
            <a:r>
              <a:rPr lang="en-US" sz="3600" dirty="0">
                <a:latin typeface="Comic Sans MS" panose="030F0702030302020204" pitchFamily="66" charset="0"/>
              </a:rPr>
              <a:t>B)Waves</a:t>
            </a:r>
          </a:p>
          <a:p>
            <a:pPr>
              <a:lnSpc>
                <a:spcPct val="150000"/>
              </a:lnSpc>
            </a:pPr>
            <a:r>
              <a:rPr lang="en-US" sz="3600" dirty="0">
                <a:latin typeface="Comic Sans MS" panose="030F0702030302020204" pitchFamily="66" charset="0"/>
              </a:rPr>
              <a:t>C)Beams</a:t>
            </a:r>
          </a:p>
          <a:p>
            <a:pPr>
              <a:lnSpc>
                <a:spcPct val="150000"/>
              </a:lnSpc>
            </a:pPr>
            <a:r>
              <a:rPr lang="en-US" sz="3600" dirty="0">
                <a:latin typeface="Comic Sans MS" panose="030F0702030302020204" pitchFamily="66" charset="0"/>
              </a:rPr>
              <a:t>D)Pulses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A9295A5-E97C-435E-A727-4B266D4B04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6312" y="2557462"/>
            <a:ext cx="4187957" cy="2786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32542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B2905CE8-C966-4A55-B335-DE29F29CFD73}"/>
              </a:ext>
            </a:extLst>
          </p:cNvPr>
          <p:cNvSpPr txBox="1"/>
          <p:nvPr/>
        </p:nvSpPr>
        <p:spPr>
          <a:xfrm>
            <a:off x="11052699" y="5239893"/>
            <a:ext cx="847754" cy="1323439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sz="8000" b="1" dirty="0">
                <a:solidFill>
                  <a:srgbClr val="00B0F0"/>
                </a:solidFill>
              </a:rPr>
              <a:t>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0A395A-5553-4827-8577-769555CE53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1121" y="294668"/>
            <a:ext cx="10515600" cy="1947255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rgbClr val="00B0F0"/>
                </a:solidFill>
              </a:rPr>
              <a:t>QUESTION 8</a:t>
            </a:r>
          </a:p>
          <a:p>
            <a:r>
              <a:rPr lang="en-US" sz="3600" b="1" dirty="0">
                <a:solidFill>
                  <a:srgbClr val="00B0F0"/>
                </a:solidFill>
              </a:rPr>
              <a:t>Animals use _____organs to gather information from outside the body.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E384E0C-5D9D-4CB5-9A9E-4B76CD5D582A}"/>
              </a:ext>
            </a:extLst>
          </p:cNvPr>
          <p:cNvSpPr txBox="1"/>
          <p:nvPr/>
        </p:nvSpPr>
        <p:spPr>
          <a:xfrm>
            <a:off x="728869" y="2241923"/>
            <a:ext cx="6096000" cy="2493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600" dirty="0">
                <a:latin typeface="Comic Sans MS" panose="030F0702030302020204" pitchFamily="66" charset="0"/>
              </a:rPr>
              <a:t>A) Sound</a:t>
            </a:r>
          </a:p>
          <a:p>
            <a:pPr>
              <a:lnSpc>
                <a:spcPct val="150000"/>
              </a:lnSpc>
            </a:pPr>
            <a:r>
              <a:rPr lang="en-US" sz="3600" dirty="0">
                <a:latin typeface="Comic Sans MS" panose="030F0702030302020204" pitchFamily="66" charset="0"/>
              </a:rPr>
              <a:t>B)Taste</a:t>
            </a:r>
          </a:p>
          <a:p>
            <a:pPr>
              <a:lnSpc>
                <a:spcPct val="150000"/>
              </a:lnSpc>
            </a:pPr>
            <a:r>
              <a:rPr lang="en-US" sz="3600" dirty="0">
                <a:latin typeface="Comic Sans MS" panose="030F0702030302020204" pitchFamily="66" charset="0"/>
              </a:rPr>
              <a:t>C)Sensory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DBD5DEB-B406-4D66-8CF5-5FF0DB4BEE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6312" y="2557462"/>
            <a:ext cx="4030976" cy="2682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37006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01A6FB-3BD6-438D-A0B3-8F85E6EBCF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9424" y="2025249"/>
            <a:ext cx="10515600" cy="1325563"/>
          </a:xfrm>
        </p:spPr>
        <p:txBody>
          <a:bodyPr>
            <a:noAutofit/>
          </a:bodyPr>
          <a:lstStyle/>
          <a:p>
            <a:r>
              <a:rPr lang="en-US" sz="8000" dirty="0"/>
              <a:t>Module Pretest: Structures and Functions of Living Things</a:t>
            </a:r>
          </a:p>
        </p:txBody>
      </p:sp>
    </p:spTree>
    <p:extLst>
      <p:ext uri="{BB962C8B-B14F-4D97-AF65-F5344CB8AC3E}">
        <p14:creationId xmlns:p14="http://schemas.microsoft.com/office/powerpoint/2010/main" val="22134572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0A395A-5553-4827-8577-769555CE53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1121" y="294668"/>
            <a:ext cx="10515600" cy="1347701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rgbClr val="00B0F0"/>
                </a:solidFill>
              </a:rPr>
              <a:t>QUESTION 1</a:t>
            </a:r>
          </a:p>
          <a:p>
            <a:pPr marL="0" indent="0">
              <a:buNone/>
            </a:pPr>
            <a:r>
              <a:rPr lang="en-US" sz="3600" b="1" dirty="0">
                <a:solidFill>
                  <a:srgbClr val="00B0F0"/>
                </a:solidFill>
              </a:rPr>
              <a:t>Which part helps a plant get water?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467B084-17E3-4C70-A2ED-562E087692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121" y="1965715"/>
            <a:ext cx="3421648" cy="226005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9758A56-62A1-49B0-80F7-9CE6BD3A37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1892" y="1965716"/>
            <a:ext cx="3068195" cy="226005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4686EF7-C8E9-43D1-BECA-ADF91D5FBAF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5108" y="1986628"/>
            <a:ext cx="2563824" cy="2260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800255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0A395A-5553-4827-8577-769555CE53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1121" y="294668"/>
            <a:ext cx="10515600" cy="1445355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rgbClr val="00B0F0"/>
                </a:solidFill>
              </a:rPr>
              <a:t>QUESTION 2</a:t>
            </a:r>
          </a:p>
          <a:p>
            <a:pPr marL="0" indent="0">
              <a:buNone/>
            </a:pPr>
            <a:r>
              <a:rPr lang="en-US" sz="3600" b="1" dirty="0">
                <a:solidFill>
                  <a:srgbClr val="00B0F0"/>
                </a:solidFill>
              </a:rPr>
              <a:t>What is the function of Part A?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E384E0C-5D9D-4CB5-9A9E-4B76CD5D582A}"/>
              </a:ext>
            </a:extLst>
          </p:cNvPr>
          <p:cNvSpPr txBox="1"/>
          <p:nvPr/>
        </p:nvSpPr>
        <p:spPr>
          <a:xfrm>
            <a:off x="98554" y="2043288"/>
            <a:ext cx="6096000" cy="2493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</a:pPr>
            <a:r>
              <a:rPr lang="en-US" sz="3600" dirty="0">
                <a:solidFill>
                  <a:prstClr val="black"/>
                </a:solidFill>
                <a:latin typeface="Comic Sans MS" panose="030F0702030302020204" pitchFamily="66" charset="0"/>
              </a:rPr>
              <a:t>A)taking in sunlight</a:t>
            </a:r>
          </a:p>
          <a:p>
            <a:pPr lvl="0">
              <a:lnSpc>
                <a:spcPct val="150000"/>
              </a:lnSpc>
            </a:pPr>
            <a:r>
              <a:rPr lang="en-US" sz="3600" dirty="0">
                <a:solidFill>
                  <a:prstClr val="black"/>
                </a:solidFill>
                <a:latin typeface="Comic Sans MS" panose="030F0702030302020204" pitchFamily="66" charset="0"/>
              </a:rPr>
              <a:t>B)taking in water</a:t>
            </a:r>
          </a:p>
          <a:p>
            <a:pPr lvl="0">
              <a:lnSpc>
                <a:spcPct val="150000"/>
              </a:lnSpc>
            </a:pPr>
            <a:r>
              <a:rPr lang="en-US" sz="3600" dirty="0">
                <a:solidFill>
                  <a:prstClr val="black"/>
                </a:solidFill>
                <a:latin typeface="Comic Sans MS" panose="030F0702030302020204" pitchFamily="66" charset="0"/>
              </a:rPr>
              <a:t>C)searching for nutrients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D4C8587-F6C5-4AD4-9EE3-2C9D4D286E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3494" y="1849047"/>
            <a:ext cx="4663844" cy="4793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51923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0A395A-5553-4827-8577-769555CE53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1121" y="294668"/>
            <a:ext cx="10515600" cy="1947255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rgbClr val="00B0F0"/>
                </a:solidFill>
              </a:rPr>
              <a:t>QUESTION 3</a:t>
            </a:r>
          </a:p>
          <a:p>
            <a:r>
              <a:rPr lang="en-US" sz="3600" b="1" dirty="0">
                <a:solidFill>
                  <a:srgbClr val="00B0F0"/>
                </a:solidFill>
              </a:rPr>
              <a:t>An fox can use its______to catch its prey.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E384E0C-5D9D-4CB5-9A9E-4B76CD5D582A}"/>
              </a:ext>
            </a:extLst>
          </p:cNvPr>
          <p:cNvSpPr txBox="1"/>
          <p:nvPr/>
        </p:nvSpPr>
        <p:spPr>
          <a:xfrm>
            <a:off x="586826" y="2490498"/>
            <a:ext cx="6096000" cy="166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A) Teeth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B)Ears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DA96416-B2E6-41FE-A7C5-84B7C074E3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7250" y="2628899"/>
            <a:ext cx="4579530" cy="2564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267907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0A395A-5553-4827-8577-769555CE53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3366" y="63755"/>
            <a:ext cx="10515600" cy="1269309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rgbClr val="00B0F0"/>
                </a:solidFill>
              </a:rPr>
              <a:t>QUESTION 5</a:t>
            </a:r>
          </a:p>
          <a:p>
            <a:pPr marL="0" indent="0">
              <a:buNone/>
            </a:pPr>
            <a:r>
              <a:rPr lang="en-US" sz="3600" b="1" dirty="0">
                <a:solidFill>
                  <a:srgbClr val="00B0F0"/>
                </a:solidFill>
              </a:rPr>
              <a:t>Which part of the plant is missing?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D2AF4ED-A2AA-4338-AA3C-B11E50EB4A2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16" t="9057" r="13792" b="8485"/>
          <a:stretch/>
        </p:blipFill>
        <p:spPr>
          <a:xfrm>
            <a:off x="125863" y="1500328"/>
            <a:ext cx="8265111" cy="96766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A988E97-7824-453F-9C87-A21D5DD8BCE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9530" y="2556141"/>
            <a:ext cx="3533314" cy="4099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0415213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B2905CE8-C966-4A55-B335-DE29F29CFD73}"/>
              </a:ext>
            </a:extLst>
          </p:cNvPr>
          <p:cNvSpPr txBox="1"/>
          <p:nvPr/>
        </p:nvSpPr>
        <p:spPr>
          <a:xfrm>
            <a:off x="11052699" y="5239893"/>
            <a:ext cx="847754" cy="1323439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0A395A-5553-4827-8577-769555CE53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1222" y="134870"/>
            <a:ext cx="10515600" cy="1303313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rgbClr val="00B0F0"/>
                </a:solidFill>
              </a:rPr>
              <a:t>QUESTION 6</a:t>
            </a:r>
          </a:p>
          <a:p>
            <a:pPr marL="0" indent="0">
              <a:buNone/>
            </a:pPr>
            <a:r>
              <a:rPr lang="en-US" sz="3600" b="1" dirty="0">
                <a:solidFill>
                  <a:srgbClr val="00B0F0"/>
                </a:solidFill>
              </a:rPr>
              <a:t>What does a turtle need to live?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E384E0C-5D9D-4CB5-9A9E-4B76CD5D582A}"/>
              </a:ext>
            </a:extLst>
          </p:cNvPr>
          <p:cNvSpPr txBox="1"/>
          <p:nvPr/>
        </p:nvSpPr>
        <p:spPr>
          <a:xfrm>
            <a:off x="107431" y="1700814"/>
            <a:ext cx="9063201" cy="2903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200000"/>
              </a:lnSpc>
            </a:pPr>
            <a:r>
              <a:rPr lang="en-US" sz="3200" dirty="0">
                <a:solidFill>
                  <a:prstClr val="black"/>
                </a:solidFill>
                <a:latin typeface="Comic Sans MS" panose="030F0702030302020204" pitchFamily="66" charset="0"/>
              </a:rPr>
              <a:t>A)food only</a:t>
            </a:r>
          </a:p>
          <a:p>
            <a:pPr lvl="0">
              <a:lnSpc>
                <a:spcPct val="200000"/>
              </a:lnSpc>
            </a:pPr>
            <a:r>
              <a:rPr lang="en-US" sz="3200" dirty="0">
                <a:solidFill>
                  <a:prstClr val="black"/>
                </a:solidFill>
                <a:latin typeface="Comic Sans MS" panose="030F0702030302020204" pitchFamily="66" charset="0"/>
              </a:rPr>
              <a:t>B)food, water, air, and shelter</a:t>
            </a:r>
          </a:p>
          <a:p>
            <a:pPr lvl="0">
              <a:lnSpc>
                <a:spcPct val="200000"/>
              </a:lnSpc>
            </a:pPr>
            <a:r>
              <a:rPr lang="en-US" sz="3200" dirty="0">
                <a:solidFill>
                  <a:prstClr val="black"/>
                </a:solidFill>
                <a:latin typeface="Comic Sans MS" panose="030F0702030302020204" pitchFamily="66" charset="0"/>
              </a:rPr>
              <a:t>C)food and air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486D6EF-45AD-477C-AB50-A103809A75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28024" y="2770943"/>
            <a:ext cx="4024675" cy="2253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7777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B2905CE8-C966-4A55-B335-DE29F29CFD73}"/>
              </a:ext>
            </a:extLst>
          </p:cNvPr>
          <p:cNvSpPr txBox="1"/>
          <p:nvPr/>
        </p:nvSpPr>
        <p:spPr>
          <a:xfrm>
            <a:off x="11052699" y="5239893"/>
            <a:ext cx="847754" cy="1323439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0A395A-5553-4827-8577-769555CE53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1121" y="294668"/>
            <a:ext cx="10515600" cy="1947255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rgbClr val="00B0F0"/>
                </a:solidFill>
              </a:rPr>
              <a:t>QUESTION 7</a:t>
            </a:r>
          </a:p>
          <a:p>
            <a:pPr marL="0" indent="0">
              <a:buNone/>
            </a:pPr>
            <a:r>
              <a:rPr lang="en-US" sz="3600" b="1" dirty="0">
                <a:solidFill>
                  <a:srgbClr val="00B0F0"/>
                </a:solidFill>
              </a:rPr>
              <a:t>________take in water and nutrients from the soil.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E384E0C-5D9D-4CB5-9A9E-4B76CD5D582A}"/>
              </a:ext>
            </a:extLst>
          </p:cNvPr>
          <p:cNvSpPr txBox="1"/>
          <p:nvPr/>
        </p:nvSpPr>
        <p:spPr>
          <a:xfrm>
            <a:off x="291547" y="2437232"/>
            <a:ext cx="6096000" cy="33244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A) </a:t>
            </a:r>
            <a:r>
              <a:rPr lang="en-US" sz="3600" dirty="0">
                <a:solidFill>
                  <a:prstClr val="black"/>
                </a:solidFill>
                <a:latin typeface="Comic Sans MS" panose="030F0702030302020204" pitchFamily="66" charset="0"/>
              </a:rPr>
              <a:t>Branches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B)Roots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C)Leaves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D)Flowers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864BBA1-9362-4556-B030-58E7389B8B0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3348" t="39015" r="9257" b="11718"/>
          <a:stretch/>
        </p:blipFill>
        <p:spPr>
          <a:xfrm>
            <a:off x="6387547" y="2725444"/>
            <a:ext cx="2738698" cy="3608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16283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B2905CE8-C966-4A55-B335-DE29F29CFD73}"/>
              </a:ext>
            </a:extLst>
          </p:cNvPr>
          <p:cNvSpPr txBox="1"/>
          <p:nvPr/>
        </p:nvSpPr>
        <p:spPr>
          <a:xfrm>
            <a:off x="11052699" y="5239893"/>
            <a:ext cx="847754" cy="1323439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0A395A-5553-4827-8577-769555CE53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1121" y="294668"/>
            <a:ext cx="10515600" cy="1947255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rgbClr val="00B0F0"/>
                </a:solidFill>
              </a:rPr>
              <a:t>QUESTION 8</a:t>
            </a:r>
          </a:p>
          <a:p>
            <a:r>
              <a:rPr lang="en-US" sz="3600" b="1" dirty="0">
                <a:solidFill>
                  <a:srgbClr val="00B0F0"/>
                </a:solidFill>
              </a:rPr>
              <a:t>What body part does a fish use to breathe?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E384E0C-5D9D-4CB5-9A9E-4B76CD5D582A}"/>
              </a:ext>
            </a:extLst>
          </p:cNvPr>
          <p:cNvSpPr txBox="1"/>
          <p:nvPr/>
        </p:nvSpPr>
        <p:spPr>
          <a:xfrm>
            <a:off x="728869" y="2241923"/>
            <a:ext cx="6096000" cy="2493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A) Eyes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B)Lungs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C)Gills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9C8655C-F9FB-4612-8952-BABE725D9F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84235" y="3131495"/>
            <a:ext cx="2969165" cy="2969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07969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B2905CE8-C966-4A55-B335-DE29F29CFD73}"/>
              </a:ext>
            </a:extLst>
          </p:cNvPr>
          <p:cNvSpPr txBox="1"/>
          <p:nvPr/>
        </p:nvSpPr>
        <p:spPr>
          <a:xfrm>
            <a:off x="11052699" y="5239893"/>
            <a:ext cx="847754" cy="1323439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0A395A-5553-4827-8577-769555CE53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1121" y="294668"/>
            <a:ext cx="10515600" cy="1947255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rgbClr val="00B0F0"/>
                </a:solidFill>
              </a:rPr>
              <a:t>QUESTION 9</a:t>
            </a:r>
          </a:p>
          <a:p>
            <a:r>
              <a:rPr lang="en-US" sz="3600" b="1" dirty="0">
                <a:solidFill>
                  <a:srgbClr val="00B0F0"/>
                </a:solidFill>
              </a:rPr>
              <a:t>Why do bears have sharp claws?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E384E0C-5D9D-4CB5-9A9E-4B76CD5D582A}"/>
              </a:ext>
            </a:extLst>
          </p:cNvPr>
          <p:cNvSpPr txBox="1"/>
          <p:nvPr/>
        </p:nvSpPr>
        <p:spPr>
          <a:xfrm>
            <a:off x="231719" y="2419476"/>
            <a:ext cx="7225523" cy="32551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200000"/>
              </a:lnSpc>
              <a:defRPr/>
            </a:pPr>
            <a:r>
              <a:rPr lang="en-US" sz="3600" dirty="0">
                <a:solidFill>
                  <a:prstClr val="black"/>
                </a:solidFill>
                <a:latin typeface="Comic Sans MS" panose="030F0702030302020204" pitchFamily="66" charset="0"/>
              </a:rPr>
              <a:t>A)to help them smell their food</a:t>
            </a:r>
          </a:p>
          <a:p>
            <a:pPr lvl="0">
              <a:lnSpc>
                <a:spcPct val="200000"/>
              </a:lnSpc>
              <a:defRPr/>
            </a:pPr>
            <a:r>
              <a:rPr lang="en-US" sz="3600" dirty="0">
                <a:solidFill>
                  <a:prstClr val="black"/>
                </a:solidFill>
                <a:latin typeface="Comic Sans MS" panose="030F0702030302020204" pitchFamily="66" charset="0"/>
              </a:rPr>
              <a:t>B)to help them catch their food</a:t>
            </a:r>
          </a:p>
          <a:p>
            <a:pPr lvl="0">
              <a:lnSpc>
                <a:spcPct val="200000"/>
              </a:lnSpc>
              <a:defRPr/>
            </a:pPr>
            <a:r>
              <a:rPr lang="en-US" sz="3600" dirty="0">
                <a:solidFill>
                  <a:prstClr val="black"/>
                </a:solidFill>
                <a:latin typeface="Comic Sans MS" panose="030F0702030302020204" pitchFamily="66" charset="0"/>
              </a:rPr>
              <a:t>C)to help them see their food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35299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371</TotalTime>
  <Words>2092</Words>
  <Application>Microsoft Office PowerPoint</Application>
  <PresentationFormat>Grand écran</PresentationFormat>
  <Paragraphs>370</Paragraphs>
  <Slides>60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60</vt:i4>
      </vt:variant>
    </vt:vector>
  </HeadingPairs>
  <TitlesOfParts>
    <vt:vector size="61" baseType="lpstr"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Lesson Check: Structures and Functions of Animals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Lesson Check: Information Processing in Animals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Lesson Check: Role of Animals’ Eyes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Lesson Check: Information Transfer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Module Pretest: Information Processing and Transfer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Module Pretest: Structures and Functions of Living Things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Information Processing and Living Things</dc:title>
  <dc:creator>Faheema Abdullah</dc:creator>
  <cp:lastModifiedBy>asifhammoud1978@gmail.com</cp:lastModifiedBy>
  <cp:revision>43</cp:revision>
  <cp:lastPrinted>2022-03-26T06:51:58Z</cp:lastPrinted>
  <dcterms:created xsi:type="dcterms:W3CDTF">2022-03-25T03:44:38Z</dcterms:created>
  <dcterms:modified xsi:type="dcterms:W3CDTF">2023-05-08T20:04:17Z</dcterms:modified>
</cp:coreProperties>
</file>