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0" r:id="rId5"/>
  </p:sldMasterIdLst>
  <p:notesMasterIdLst>
    <p:notesMasterId r:id="rId54"/>
  </p:notesMasterIdLst>
  <p:sldIdLst>
    <p:sldId id="257" r:id="rId6"/>
    <p:sldId id="262" r:id="rId7"/>
    <p:sldId id="259" r:id="rId8"/>
    <p:sldId id="317" r:id="rId9"/>
    <p:sldId id="421" r:id="rId10"/>
    <p:sldId id="439" r:id="rId11"/>
    <p:sldId id="422" r:id="rId12"/>
    <p:sldId id="435" r:id="rId13"/>
    <p:sldId id="436" r:id="rId14"/>
    <p:sldId id="437" r:id="rId15"/>
    <p:sldId id="441" r:id="rId16"/>
    <p:sldId id="423" r:id="rId17"/>
    <p:sldId id="424" r:id="rId18"/>
    <p:sldId id="425" r:id="rId19"/>
    <p:sldId id="427" r:id="rId20"/>
    <p:sldId id="426" r:id="rId21"/>
    <p:sldId id="440" r:id="rId22"/>
    <p:sldId id="430" r:id="rId23"/>
    <p:sldId id="431" r:id="rId24"/>
    <p:sldId id="432" r:id="rId25"/>
    <p:sldId id="433" r:id="rId26"/>
    <p:sldId id="434" r:id="rId27"/>
    <p:sldId id="442" r:id="rId28"/>
    <p:sldId id="443" r:id="rId29"/>
    <p:sldId id="444" r:id="rId30"/>
    <p:sldId id="445" r:id="rId31"/>
    <p:sldId id="446" r:id="rId32"/>
    <p:sldId id="447" r:id="rId33"/>
    <p:sldId id="448" r:id="rId34"/>
    <p:sldId id="449" r:id="rId35"/>
    <p:sldId id="450" r:id="rId36"/>
    <p:sldId id="451" r:id="rId37"/>
    <p:sldId id="452" r:id="rId38"/>
    <p:sldId id="453" r:id="rId39"/>
    <p:sldId id="454" r:id="rId40"/>
    <p:sldId id="455" r:id="rId41"/>
    <p:sldId id="456" r:id="rId42"/>
    <p:sldId id="457" r:id="rId43"/>
    <p:sldId id="399" r:id="rId44"/>
    <p:sldId id="400" r:id="rId45"/>
    <p:sldId id="402" r:id="rId46"/>
    <p:sldId id="419" r:id="rId47"/>
    <p:sldId id="438" r:id="rId48"/>
    <p:sldId id="428" r:id="rId49"/>
    <p:sldId id="420" r:id="rId50"/>
    <p:sldId id="429" r:id="rId51"/>
    <p:sldId id="264" r:id="rId52"/>
    <p:sldId id="268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4D077A-919E-0099-C3AC-95E8EA02B872}" name="روبيرت بوتشينز" initials="روبيرت" userId="S::robert.butchins@moe.gov.ae::0d13b953-c440-4489-9e5a-584909992856" providerId="AD"/>
  <p188:author id="{7CFE63FF-2327-FC24-F4EA-F74CE9618B69}" name="Florence Rose Sanders" initials="FRS" userId="S::florence.sanders@moe.gov.ae::a6a390c1-66ea-443d-9eae-92894b4ca80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ticia Collins" initials="LC" lastIdx="5" clrIdx="0">
    <p:extLst>
      <p:ext uri="{19B8F6BF-5375-455C-9EA6-DF929625EA0E}">
        <p15:presenceInfo xmlns:p15="http://schemas.microsoft.com/office/powerpoint/2012/main" userId="Leticia Collins" providerId="None"/>
      </p:ext>
    </p:extLst>
  </p:cmAuthor>
  <p:cmAuthor id="2" name="Diana Roman" initials="DR" lastIdx="7" clrIdx="1">
    <p:extLst>
      <p:ext uri="{19B8F6BF-5375-455C-9EA6-DF929625EA0E}">
        <p15:presenceInfo xmlns:p15="http://schemas.microsoft.com/office/powerpoint/2012/main" userId="S::diana.roman@ese.gov.ae::81311347-6c36-4ece-9be8-ff0b13bb1ec2" providerId="AD"/>
      </p:ext>
    </p:extLst>
  </p:cmAuthor>
  <p:cmAuthor id="3" name="روبيرت بوتشينز" initials="روبيرت" lastIdx="8" clrIdx="2">
    <p:extLst>
      <p:ext uri="{19B8F6BF-5375-455C-9EA6-DF929625EA0E}">
        <p15:presenceInfo xmlns:p15="http://schemas.microsoft.com/office/powerpoint/2012/main" userId="S::robert.butchins@moe.gov.ae::0d13b953-c440-4489-9e5a-5849099928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3FF"/>
    <a:srgbClr val="BCBDC0"/>
    <a:srgbClr val="F6E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78" autoAdjust="0"/>
    <p:restoredTop sz="91334"/>
  </p:normalViewPr>
  <p:slideViewPr>
    <p:cSldViewPr snapToGrid="0">
      <p:cViewPr varScale="1">
        <p:scale>
          <a:sx n="68" d="100"/>
          <a:sy n="68" d="100"/>
        </p:scale>
        <p:origin x="2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slide" Target="slides/slide21.xml" /><Relationship Id="rId39" Type="http://schemas.openxmlformats.org/officeDocument/2006/relationships/slide" Target="slides/slide34.xml" /><Relationship Id="rId21" Type="http://schemas.openxmlformats.org/officeDocument/2006/relationships/slide" Target="slides/slide16.xml" /><Relationship Id="rId34" Type="http://schemas.openxmlformats.org/officeDocument/2006/relationships/slide" Target="slides/slide29.xml" /><Relationship Id="rId42" Type="http://schemas.openxmlformats.org/officeDocument/2006/relationships/slide" Target="slides/slide37.xml" /><Relationship Id="rId47" Type="http://schemas.openxmlformats.org/officeDocument/2006/relationships/slide" Target="slides/slide42.xml" /><Relationship Id="rId50" Type="http://schemas.openxmlformats.org/officeDocument/2006/relationships/slide" Target="slides/slide45.xml" /><Relationship Id="rId55" Type="http://schemas.openxmlformats.org/officeDocument/2006/relationships/commentAuthors" Target="commentAuthors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slide" Target="slides/slide20.xml" /><Relationship Id="rId33" Type="http://schemas.openxmlformats.org/officeDocument/2006/relationships/slide" Target="slides/slide28.xml" /><Relationship Id="rId38" Type="http://schemas.openxmlformats.org/officeDocument/2006/relationships/slide" Target="slides/slide33.xml" /><Relationship Id="rId46" Type="http://schemas.openxmlformats.org/officeDocument/2006/relationships/slide" Target="slides/slide41.xml" /><Relationship Id="rId59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29" Type="http://schemas.openxmlformats.org/officeDocument/2006/relationships/slide" Target="slides/slide24.xml" /><Relationship Id="rId41" Type="http://schemas.openxmlformats.org/officeDocument/2006/relationships/slide" Target="slides/slide36.xml" /><Relationship Id="rId54" Type="http://schemas.openxmlformats.org/officeDocument/2006/relationships/notesMaster" Target="notesMasters/notesMaster1.xml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slide" Target="slides/slide19.xml" /><Relationship Id="rId32" Type="http://schemas.openxmlformats.org/officeDocument/2006/relationships/slide" Target="slides/slide27.xml" /><Relationship Id="rId37" Type="http://schemas.openxmlformats.org/officeDocument/2006/relationships/slide" Target="slides/slide32.xml" /><Relationship Id="rId40" Type="http://schemas.openxmlformats.org/officeDocument/2006/relationships/slide" Target="slides/slide35.xml" /><Relationship Id="rId45" Type="http://schemas.openxmlformats.org/officeDocument/2006/relationships/slide" Target="slides/slide40.xml" /><Relationship Id="rId53" Type="http://schemas.openxmlformats.org/officeDocument/2006/relationships/slide" Target="slides/slide48.xml" /><Relationship Id="rId58" Type="http://schemas.openxmlformats.org/officeDocument/2006/relationships/theme" Target="theme/theme1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slide" Target="slides/slide18.xml" /><Relationship Id="rId28" Type="http://schemas.openxmlformats.org/officeDocument/2006/relationships/slide" Target="slides/slide23.xml" /><Relationship Id="rId36" Type="http://schemas.openxmlformats.org/officeDocument/2006/relationships/slide" Target="slides/slide31.xml" /><Relationship Id="rId49" Type="http://schemas.openxmlformats.org/officeDocument/2006/relationships/slide" Target="slides/slide44.xml" /><Relationship Id="rId57" Type="http://schemas.openxmlformats.org/officeDocument/2006/relationships/viewProps" Target="viewProps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31" Type="http://schemas.openxmlformats.org/officeDocument/2006/relationships/slide" Target="slides/slide26.xml" /><Relationship Id="rId44" Type="http://schemas.openxmlformats.org/officeDocument/2006/relationships/slide" Target="slides/slide39.xml" /><Relationship Id="rId52" Type="http://schemas.openxmlformats.org/officeDocument/2006/relationships/slide" Target="slides/slide47.xml" /><Relationship Id="rId60" Type="http://schemas.microsoft.com/office/2018/10/relationships/authors" Target="author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slide" Target="slides/slide17.xml" /><Relationship Id="rId27" Type="http://schemas.openxmlformats.org/officeDocument/2006/relationships/slide" Target="slides/slide22.xml" /><Relationship Id="rId30" Type="http://schemas.openxmlformats.org/officeDocument/2006/relationships/slide" Target="slides/slide25.xml" /><Relationship Id="rId35" Type="http://schemas.openxmlformats.org/officeDocument/2006/relationships/slide" Target="slides/slide30.xml" /><Relationship Id="rId43" Type="http://schemas.openxmlformats.org/officeDocument/2006/relationships/slide" Target="slides/slide38.xml" /><Relationship Id="rId48" Type="http://schemas.openxmlformats.org/officeDocument/2006/relationships/slide" Target="slides/slide43.xml" /><Relationship Id="rId56" Type="http://schemas.openxmlformats.org/officeDocument/2006/relationships/presProps" Target="presProps.xml" /><Relationship Id="rId8" Type="http://schemas.openxmlformats.org/officeDocument/2006/relationships/slide" Target="slides/slide3.xml" /><Relationship Id="rId51" Type="http://schemas.openxmlformats.org/officeDocument/2006/relationships/slide" Target="slides/slide46.xml" /><Relationship Id="rId3" Type="http://schemas.openxmlformats.org/officeDocument/2006/relationships/customXml" Target="../customXml/item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5139-0FC0-404E-B63E-38D7E500FE61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C7F4C-25C7-4FAD-83AC-34FBD54CF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1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748212"/>
            <a:ext cx="5492748" cy="4498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67818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748212"/>
            <a:ext cx="5492748" cy="4498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84032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37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81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597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92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599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309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C7F4C-25C7-4FAD-83AC-34FBD54CF7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909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14398" y="2130427"/>
            <a:ext cx="103632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828798" y="3886201"/>
            <a:ext cx="8534400" cy="17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ctr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ctr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31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609602" y="1600203"/>
            <a:ext cx="53848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444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380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507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95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111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1055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12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1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36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197599" y="1600203"/>
            <a:ext cx="53848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444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380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507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95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111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1055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12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1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36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 rot="5400000">
            <a:off x="7285036" y="1828801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8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76185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87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82533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2856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3015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29597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3151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2073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2265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46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 rot="5400000">
            <a:off x="3832747" y="-1623239"/>
            <a:ext cx="4526501" cy="109726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76185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87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82533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2856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3015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29597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3151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2073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2265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467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389717" y="4800603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pic" idx="2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379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2389717" y="5367337"/>
            <a:ext cx="7315200" cy="8048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701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09599" y="273049"/>
            <a:ext cx="4011082" cy="11620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6" cy="5853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761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825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2856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3015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2959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315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2073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226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609599" y="1435101"/>
            <a:ext cx="4011082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860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763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09599" y="1535113"/>
            <a:ext cx="5386917" cy="6397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609599" y="2174878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190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31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-31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-15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-21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-2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-110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-9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3"/>
          </p:nvPr>
        </p:nvSpPr>
        <p:spPr>
          <a:xfrm>
            <a:off x="6193367" y="1535113"/>
            <a:ext cx="5389032" cy="6397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4"/>
          </p:nvPr>
        </p:nvSpPr>
        <p:spPr>
          <a:xfrm>
            <a:off x="6193367" y="2174878"/>
            <a:ext cx="5389032" cy="3951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190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31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-31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-15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-21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-2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-110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-9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279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963084" y="4406900"/>
            <a:ext cx="10363200" cy="13620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7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2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905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7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4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47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34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3/5/2022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3/5/2022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23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3/5/2022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4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49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76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02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 /><Relationship Id="rId3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6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1.xml" /><Relationship Id="rId1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5.xml" /><Relationship Id="rId11" Type="http://schemas.openxmlformats.org/officeDocument/2006/relationships/slideLayout" Target="../slideLayouts/slideLayout20.xml" /><Relationship Id="rId5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142" marR="0" lvl="5" indent="-12642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282" marR="0" lvl="6" indent="-12581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424" marR="0" lvl="7" indent="-12524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564" marR="0" lvl="8" indent="-12464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09680" y="1599830"/>
            <a:ext cx="10972639" cy="45265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400" marR="0" lvl="0" indent="762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650" marR="0" lvl="1" indent="63500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900" marR="0" lvl="2" indent="8255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825" marR="0" lvl="3" indent="2857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6338" marR="0" lvl="4" indent="30161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997" marR="0" lvl="5" indent="296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7178" marR="0" lvl="6" indent="3152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1360" marR="0" lvl="7" indent="207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5540" marR="0" lvl="8" indent="2265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6531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0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sv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1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ruler-png" TargetMode="Externa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ntelope-running-leaping-animal-48466/" TargetMode="External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79905&amp;picture=clipart-butterfly-3" TargetMode="External" /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41024" TargetMode="External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vector-images/ant-icon-vector-clipart.png.php" TargetMode="External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ee-graphic-spring-honey-677330/" TargetMode="External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ash-can-bin-garbage-trash-311411/" TargetMode="External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utterfly-fish-net-insect-fishing-46131/" TargetMode="External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ee-brown-branch-twig-twisty-304738/" TargetMode="External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reen-leaf-pattern-shades-simple-1300055/" TargetMode="External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82976&amp;picture=flowers-amp-watering-can-clipart" TargetMode="External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topwatch-dial-timer-minute-watch-34108/" TargetMode="External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topwatch-dial-timer-minute-watch-34108/" TargetMode="External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topwatch-dial-timer-minute-watch-34108/" TargetMode="External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leopard-png" TargetMode="External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nimal-crocodile-lizard-1295377/" TargetMode="External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7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11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image" Target="../media/image39.jpg" /><Relationship Id="rId1" Type="http://schemas.openxmlformats.org/officeDocument/2006/relationships/slideLayout" Target="../slideLayouts/slideLayout16.xml" /><Relationship Id="rId4" Type="http://schemas.openxmlformats.org/officeDocument/2006/relationships/image" Target="../media/image41.svg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se.ae/?hl=en" TargetMode="External" /><Relationship Id="rId2" Type="http://schemas.openxmlformats.org/officeDocument/2006/relationships/image" Target="../media/image42.jpg" /><Relationship Id="rId1" Type="http://schemas.openxmlformats.org/officeDocument/2006/relationships/slideLayout" Target="../slideLayouts/slideLayout16.xml" /><Relationship Id="rId6" Type="http://schemas.openxmlformats.org/officeDocument/2006/relationships/image" Target="../media/image44.jpeg" /><Relationship Id="rId5" Type="http://schemas.openxmlformats.org/officeDocument/2006/relationships/hyperlink" Target="https://twitter.com/ese_ae?s=09" TargetMode="External" /><Relationship Id="rId4" Type="http://schemas.openxmlformats.org/officeDocument/2006/relationships/image" Target="../media/image43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6691" y="1820726"/>
            <a:ext cx="9356650" cy="35932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217">
              <a:defRPr/>
            </a:pPr>
            <a:r>
              <a:rPr kumimoji="0" lang="en-GB" sz="3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Bridge to Success 3</a:t>
            </a:r>
          </a:p>
          <a:p>
            <a:pPr defTabSz="914217">
              <a:defRPr/>
            </a:pPr>
            <a:r>
              <a:rPr kumimoji="0" lang="en-GB" sz="3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English Listening End of Term Exam</a:t>
            </a:r>
          </a:p>
          <a:p>
            <a:pPr defTabSz="914217">
              <a:defRPr/>
            </a:pPr>
            <a:r>
              <a:rPr lang="en-GB" sz="3950" b="1" kern="0" dirty="0">
                <a:latin typeface="Arial"/>
                <a:cs typeface="Arial"/>
                <a:sym typeface="Arial"/>
              </a:rPr>
              <a:t>Term 2 2022</a:t>
            </a:r>
            <a:endParaRPr kumimoji="0" lang="en-GB" sz="39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defTabSz="914217">
              <a:defRPr/>
            </a:pPr>
            <a:b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68A3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</a:br>
            <a:endParaRPr lang="en-GB" sz="2500" b="0" i="1" u="none" strike="noStrike" kern="0" cap="none" spc="0" normalizeH="0" baseline="0" noProof="0" dirty="0">
              <a:ln>
                <a:noFill/>
              </a:ln>
              <a:solidFill>
                <a:srgbClr val="BCBDC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0" cap="none" spc="0" normalizeH="0" baseline="0" noProof="0" dirty="0">
              <a:ln>
                <a:noFill/>
              </a:ln>
              <a:solidFill>
                <a:srgbClr val="B68A35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2500" b="0" i="0" u="none" strike="noStrike" kern="0" cap="none" spc="0" normalizeH="0" baseline="0" noProof="0" dirty="0">
                <a:ln>
                  <a:noFill/>
                </a:ln>
                <a:solidFill>
                  <a:srgbClr val="B68A3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Term 2 Academic Year </a:t>
            </a:r>
            <a:r>
              <a:rPr lang="en-GB" sz="2000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2021-2022</a:t>
            </a:r>
            <a:endParaRPr lang="en-GB" sz="2000" b="0" i="0" u="none" strike="noStrike" kern="0" cap="none" spc="0" normalizeH="0" baseline="0" noProof="0" dirty="0">
              <a:ln>
                <a:noFill/>
              </a:ln>
              <a:solidFill>
                <a:srgbClr val="BCBDC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8406" y="409248"/>
            <a:ext cx="6853917" cy="246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 defTabSz="914217">
              <a:defRPr/>
            </a:pPr>
            <a:r>
              <a:rPr lang="en-GB" sz="1000" b="1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Emirates Schools Establishment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Assessment</a:t>
            </a:r>
            <a:r>
              <a:rPr lang="en-GB" sz="1000" b="1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 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Unit</a:t>
            </a:r>
          </a:p>
        </p:txBody>
      </p:sp>
      <p:pic>
        <p:nvPicPr>
          <p:cNvPr id="7" name="Shape 102">
            <a:extLst>
              <a:ext uri="{FF2B5EF4-FFF2-40B4-BE49-F238E27FC236}">
                <a16:creationId xmlns:a16="http://schemas.microsoft.com/office/drawing/2014/main" id="{92F2C225-7E76-4EE6-A890-05D4C4A175AC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17" y="104715"/>
            <a:ext cx="2207526" cy="11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/>
        </p:nvSpPr>
        <p:spPr>
          <a:xfrm>
            <a:off x="611663" y="6356466"/>
            <a:ext cx="2844142" cy="365040"/>
          </a:xfrm>
          <a:prstGeom prst="rect">
            <a:avLst/>
          </a:prstGeom>
          <a:noFill/>
          <a:ln>
            <a:noFill/>
          </a:ln>
        </p:spPr>
        <p:txBody>
          <a:bodyPr lIns="108775" tIns="54387" rIns="108775" bIns="54387" anchor="ctr" anchorCtr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8319" y="1900422"/>
            <a:ext cx="6853918" cy="25972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Contents: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693" marR="0" lvl="0" indent="-285693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Part 1: Preparation</a:t>
            </a:r>
            <a:r>
              <a:rPr lang="en-GB" sz="27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- </a:t>
            </a:r>
            <a:r>
              <a:rPr kumimoji="0" lang="en-GB" sz="2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Vocabulary </a:t>
            </a:r>
          </a:p>
          <a:p>
            <a:pPr marL="285693" marR="0" lvl="0" indent="-285693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7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Part 2: Preparation- Grammar and Functional language. </a:t>
            </a:r>
          </a:p>
        </p:txBody>
      </p:sp>
      <p:pic>
        <p:nvPicPr>
          <p:cNvPr id="8" name="Shape 10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17" y="104715"/>
            <a:ext cx="2207526" cy="11013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165278" y="365999"/>
            <a:ext cx="6853917" cy="246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Emirates Schools Establishment Assessment Unit</a:t>
            </a:r>
          </a:p>
        </p:txBody>
      </p:sp>
      <p:pic>
        <p:nvPicPr>
          <p:cNvPr id="5" name="Graphic 4" descr="Desk">
            <a:extLst>
              <a:ext uri="{FF2B5EF4-FFF2-40B4-BE49-F238E27FC236}">
                <a16:creationId xmlns:a16="http://schemas.microsoft.com/office/drawing/2014/main" id="{12B9A2B5-420F-4B88-93EC-4E01741F2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2704" y="1583494"/>
            <a:ext cx="3640308" cy="369101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73C3D6-E4E9-494F-BAA1-4754BA5BAAA0}"/>
              </a:ext>
            </a:extLst>
          </p:cNvPr>
          <p:cNvSpPr txBox="1"/>
          <p:nvPr/>
        </p:nvSpPr>
        <p:spPr>
          <a:xfrm>
            <a:off x="6284686" y="3806372"/>
            <a:ext cx="552887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Part 1: Preparation – 		Vocabulary.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Learn these words for 		the listening task.</a:t>
            </a:r>
          </a:p>
        </p:txBody>
      </p:sp>
    </p:spTree>
    <p:extLst>
      <p:ext uri="{BB962C8B-B14F-4D97-AF65-F5344CB8AC3E}">
        <p14:creationId xmlns:p14="http://schemas.microsoft.com/office/powerpoint/2010/main" val="128523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Centimeter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 measurement of length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 descr="A close-up of a pen&#10;&#10;Description automatically generated with low confidence">
            <a:extLst>
              <a:ext uri="{FF2B5EF4-FFF2-40B4-BE49-F238E27FC236}">
                <a16:creationId xmlns:a16="http://schemas.microsoft.com/office/drawing/2014/main" id="{137F17C2-F65A-4642-A42B-B9C32769E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1037319">
            <a:off x="3663427" y="688462"/>
            <a:ext cx="4865143" cy="39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1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Antelope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An animal with horns, a long neck and long legs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 descr="Antelope Running Leaping · Free vector graphic on Pixabay">
            <a:extLst>
              <a:ext uri="{FF2B5EF4-FFF2-40B4-BE49-F238E27FC236}">
                <a16:creationId xmlns:a16="http://schemas.microsoft.com/office/drawing/2014/main" id="{6B1EAA9E-F4F6-6740-90DF-90333C39C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57297" y="1048466"/>
            <a:ext cx="4477406" cy="326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19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Sheep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 farm animal with soft, curly hair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AE620F-5473-4C5D-B5D6-C3FA16E3DB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456" y="1202420"/>
            <a:ext cx="3135086" cy="2733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30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Butterfly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An insect with four large wings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 descr="A blue and black butterfly&#10;&#10;Description automatically generated with medium confidence">
            <a:extLst>
              <a:ext uri="{FF2B5EF4-FFF2-40B4-BE49-F238E27FC236}">
                <a16:creationId xmlns:a16="http://schemas.microsoft.com/office/drawing/2014/main" id="{8ED2CBE3-57AB-7D41-A37A-EDF60D7E1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01080" y="926528"/>
            <a:ext cx="3789839" cy="315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47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Spider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An arachnid with 8 legs.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 descr="Clipart - spider - coloured">
            <a:extLst>
              <a:ext uri="{FF2B5EF4-FFF2-40B4-BE49-F238E27FC236}">
                <a16:creationId xmlns:a16="http://schemas.microsoft.com/office/drawing/2014/main" id="{311C4005-2E09-4147-B6CE-BD107789C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51787" y="882631"/>
            <a:ext cx="3288424" cy="328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35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Ant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An insect with 6 legs.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 descr="Ant Icon Vector Clipart image - Free stock photo - Public ...">
            <a:extLst>
              <a:ext uri="{FF2B5EF4-FFF2-40B4-BE49-F238E27FC236}">
                <a16:creationId xmlns:a16="http://schemas.microsoft.com/office/drawing/2014/main" id="{AD5C6403-55D9-8140-8570-AE8B87C1B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312088">
            <a:off x="4610755" y="1049423"/>
            <a:ext cx="2970486" cy="297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7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488417" y="4180214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Bee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An insect with wings that makes honey.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 descr="Bee Graphic Spring · Free vector graphic on Pixabay">
            <a:extLst>
              <a:ext uri="{FF2B5EF4-FFF2-40B4-BE49-F238E27FC236}">
                <a16:creationId xmlns:a16="http://schemas.microsoft.com/office/drawing/2014/main" id="{A422844C-5248-2B48-BA80-BD60ABFACB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76135" y="1207845"/>
            <a:ext cx="3439729" cy="24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94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488417" y="4180214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Fly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An insect with wings 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A1A82-745A-41BC-AF7E-0B3EDFA8A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469" y="1378503"/>
            <a:ext cx="2119061" cy="280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7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1121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Litter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Things that go into a bin 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 descr="Trash Can Bin Garbage · Free vector graphic on Pixabay">
            <a:extLst>
              <a:ext uri="{FF2B5EF4-FFF2-40B4-BE49-F238E27FC236}">
                <a16:creationId xmlns:a16="http://schemas.microsoft.com/office/drawing/2014/main" id="{6594117B-0FED-5B47-A3D3-E7D2D356F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88512" y="964010"/>
            <a:ext cx="2192427" cy="286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99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177146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Catch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To get hold of something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DBED4959-3C8C-C844-9DA4-A0C671AA3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07951" y="1019875"/>
            <a:ext cx="3176095" cy="282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21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Branch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 part of a tree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 descr="Tree Brown Branch · Free vector graphic on Pixabay">
            <a:extLst>
              <a:ext uri="{FF2B5EF4-FFF2-40B4-BE49-F238E27FC236}">
                <a16:creationId xmlns:a16="http://schemas.microsoft.com/office/drawing/2014/main" id="{E46E6862-BCC3-0A49-8DF0-A5068D4788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00295" y="795911"/>
            <a:ext cx="3844160" cy="3566526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170153-483F-E442-AEA3-590256336D60}"/>
              </a:ext>
            </a:extLst>
          </p:cNvPr>
          <p:cNvCxnSpPr>
            <a:cxnSpLocks/>
          </p:cNvCxnSpPr>
          <p:nvPr/>
        </p:nvCxnSpPr>
        <p:spPr>
          <a:xfrm flipH="1" flipV="1">
            <a:off x="8135007" y="2349062"/>
            <a:ext cx="1261241" cy="567559"/>
          </a:xfrm>
          <a:prstGeom prst="straightConnector1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616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Leaves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A green part of a tree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4460E7E-9D5D-AA4B-AD66-4F552DA4B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41294" y="800100"/>
            <a:ext cx="3329548" cy="3329548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ED87F14A-BF81-574F-B6CA-F46024064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67754" y="893249"/>
            <a:ext cx="3329548" cy="332954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798CD83-2808-F040-B112-E05B27B8D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14834" y="893249"/>
            <a:ext cx="3329548" cy="33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6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Water plants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To pour water over plants to help them grow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 descr="Flowers &amp; Watering Can Clipart Free Stock Photo - Public ...">
            <a:extLst>
              <a:ext uri="{FF2B5EF4-FFF2-40B4-BE49-F238E27FC236}">
                <a16:creationId xmlns:a16="http://schemas.microsoft.com/office/drawing/2014/main" id="{70C61F27-A78B-8F4A-8957-E831589DFB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56369" y="856256"/>
            <a:ext cx="3479261" cy="347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5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Grass</a:t>
            </a:r>
            <a:endParaRPr lang="en-AE" sz="3600" dirty="0">
              <a:latin typeface="ITC Avant Garde Std Bk" panose="020B0502020202020204" pitchFamily="34" charset="77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ITC Avant Garde Std Bk" panose="020B0502020202020204" pitchFamily="34" charset="77"/>
              </a:rPr>
              <a:t>Tall green leaves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31468-5BCA-42AB-A560-857CDE3F6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649" y="1751012"/>
            <a:ext cx="48387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37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Seconds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 measurement of time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60 seconds in one minute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 descr="A white clock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0549278F-062D-C447-9787-7F6B03C8E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32382" y="802163"/>
            <a:ext cx="2927234" cy="365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02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Minutes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 measurement of time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60 minutes in one hour 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 descr="A white clock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0549278F-062D-C447-9787-7F6B03C8E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32382" y="802163"/>
            <a:ext cx="2927234" cy="365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95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472548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Hour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 measurement of time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24 hours in one day 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 descr="A white clock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0549278F-062D-C447-9787-7F6B03C8E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32382" y="802163"/>
            <a:ext cx="2927234" cy="365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9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Leopard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An animal that can run quickly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 descr="Leopard PNG Transparent Images | PNG All">
            <a:extLst>
              <a:ext uri="{FF2B5EF4-FFF2-40B4-BE49-F238E27FC236}">
                <a16:creationId xmlns:a16="http://schemas.microsoft.com/office/drawing/2014/main" id="{1A4C3EC9-384A-8E47-856D-55A055905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40638" y="1302721"/>
            <a:ext cx="3910724" cy="282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97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Alligator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An animal that has sharp teeth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 descr="Animal Crocodile · Free vector graphic on Pixabay">
            <a:extLst>
              <a:ext uri="{FF2B5EF4-FFF2-40B4-BE49-F238E27FC236}">
                <a16:creationId xmlns:a16="http://schemas.microsoft.com/office/drawing/2014/main" id="{EE1768E0-4611-B249-827F-5E36D6B481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80832" y="919751"/>
            <a:ext cx="3675348" cy="374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18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Fishing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To catch fish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5282DF-7DC7-49CD-93FF-6D5B96CD5F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032" y="1259160"/>
            <a:ext cx="2823935" cy="328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73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Cycling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To ride a bike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DB54FD-334C-47D8-97F4-CFFB5AD77D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663448" y="1340146"/>
            <a:ext cx="2865100" cy="285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0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Bin 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 place to put waste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30151-A6E7-4048-BAF7-8ED1556039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789712" y="1349156"/>
            <a:ext cx="2612571" cy="311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08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Paper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Something to write on</a:t>
            </a:r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39FE2-361D-4CA2-8376-37D0816F92A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283" y="1367609"/>
            <a:ext cx="3991430" cy="29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54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539708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Plant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Something that has a stem and leaves</a:t>
            </a: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E0A60C-A676-40C8-9DE3-C83FC2A3BF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187722" y="1522323"/>
            <a:ext cx="1816556" cy="258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51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539708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Fruit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Something that grows on a tree and you can eat </a:t>
            </a: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C3C3E-792F-4783-B6EA-611C989D1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11" y="1012554"/>
            <a:ext cx="53625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88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539708"/>
            <a:ext cx="76881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Wood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The hard part of a tree or branch</a:t>
            </a: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D30AEB-3F27-4272-8711-8F139A3E04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328" y="1888484"/>
            <a:ext cx="5069342" cy="2308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828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539708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Beetle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An insect with wings and sometimes spots</a:t>
            </a: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C7BABE-DA8F-48BB-8F2F-EAFAA668E2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84" y="1336088"/>
            <a:ext cx="3026230" cy="307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94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356225"/>
            <a:ext cx="7688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Mouse</a:t>
            </a:r>
          </a:p>
          <a:p>
            <a:pPr algn="ctr"/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small animal with big ears and a long tail</a:t>
            </a: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4E8628-82CD-4CCD-BD25-7319D91A6AC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28" y="1288682"/>
            <a:ext cx="3098801" cy="2862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080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356225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Worm</a:t>
            </a:r>
          </a:p>
          <a:p>
            <a:pPr algn="ctr"/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An animal with no arms or legs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TC Avant Garde Std Bk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DA0107-F280-43A7-B46C-80510D0AA26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36" y="1854450"/>
            <a:ext cx="3260725" cy="23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63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356225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Web</a:t>
            </a:r>
          </a:p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Something that a spider 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makes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TC Avant Garde Std Bk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A2A76-9305-4C0D-B3EF-A4E1CB85DC6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650" y="1331229"/>
            <a:ext cx="3230699" cy="2836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194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4" y="4356225"/>
            <a:ext cx="8168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Cocoon</a:t>
            </a:r>
          </a:p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Something that a caterpillar 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make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s</a:t>
            </a: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006FD1-C1D9-407B-9154-8B2FEF7422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603408" y="983680"/>
            <a:ext cx="2985182" cy="315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65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353534" y="4755092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Slow</a:t>
            </a:r>
          </a:p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Not fast</a:t>
            </a: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DB16C-60DF-4891-AA13-7B8C42619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099" y="1662240"/>
            <a:ext cx="4953000" cy="2962275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1491DC42-2CB6-44F5-86B0-39F89E11B83C}"/>
              </a:ext>
            </a:extLst>
          </p:cNvPr>
          <p:cNvSpPr/>
          <p:nvPr/>
        </p:nvSpPr>
        <p:spPr>
          <a:xfrm>
            <a:off x="6850743" y="948746"/>
            <a:ext cx="1184728" cy="15530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283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892576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Fast</a:t>
            </a:r>
          </a:p>
          <a:p>
            <a:pPr algn="ctr"/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To move quickly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TC Avant Garde Std Bk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BE7E48-DEA4-4212-AFD8-9121FE64E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532" y="1965424"/>
            <a:ext cx="4953000" cy="2962275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6F360A9D-2AEE-4EDA-B0CC-02976A1A9173}"/>
              </a:ext>
            </a:extLst>
          </p:cNvPr>
          <p:cNvSpPr/>
          <p:nvPr/>
        </p:nvSpPr>
        <p:spPr>
          <a:xfrm>
            <a:off x="4165600" y="720923"/>
            <a:ext cx="1184728" cy="15530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1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892576"/>
            <a:ext cx="7688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Heavy</a:t>
            </a:r>
          </a:p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To weigh a lot</a:t>
            </a:r>
          </a:p>
          <a:p>
            <a:pPr algn="ctr"/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TC Avant Garde Std Bk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1EA1E-69CE-48C8-8689-C2C230C3C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802" y="1732254"/>
            <a:ext cx="3820396" cy="272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965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43BFF-EDE1-1E46-86BC-8C87CD2031F6}"/>
              </a:ext>
            </a:extLst>
          </p:cNvPr>
          <p:cNvSpPr txBox="1"/>
          <p:nvPr/>
        </p:nvSpPr>
        <p:spPr>
          <a:xfrm>
            <a:off x="2251933" y="4892576"/>
            <a:ext cx="7688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ITC Avant Garde Std Bk" panose="020B0502020202020204" pitchFamily="34" charset="77"/>
              </a:rPr>
              <a:t>Light</a:t>
            </a:r>
          </a:p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TC Avant Garde Std Bk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To weigh a little</a:t>
            </a:r>
          </a:p>
          <a:p>
            <a:pPr algn="ctr"/>
            <a:endParaRPr lang="en-US" sz="3600" dirty="0">
              <a:latin typeface="ITC Avant Garde Std Bk" panose="020B0502020202020204" pitchFamily="34" charset="77"/>
            </a:endParaRPr>
          </a:p>
          <a:p>
            <a:pPr algn="ctr"/>
            <a:endParaRPr lang="en-AE" sz="3600" dirty="0">
              <a:latin typeface="ITC Avant Garde Std Bk" panose="020B0502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DEABCA-72EA-47F9-B6B4-9EE5DC2B9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523" y="1000125"/>
            <a:ext cx="37909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70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73C3D6-E4E9-494F-BAA1-4754BA5BAAA0}"/>
              </a:ext>
            </a:extLst>
          </p:cNvPr>
          <p:cNvSpPr txBox="1"/>
          <p:nvPr/>
        </p:nvSpPr>
        <p:spPr>
          <a:xfrm>
            <a:off x="6619579" y="3675743"/>
            <a:ext cx="55288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Part 2: Preparation – 		Grammar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		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767769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E1F403-C770-4249-A845-ABF82D5AC945}"/>
              </a:ext>
            </a:extLst>
          </p:cNvPr>
          <p:cNvSpPr txBox="1"/>
          <p:nvPr/>
        </p:nvSpPr>
        <p:spPr>
          <a:xfrm>
            <a:off x="4567376" y="1676400"/>
            <a:ext cx="3057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Grammar</a:t>
            </a:r>
          </a:p>
        </p:txBody>
      </p:sp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DD73C498-A846-4C3F-A0C0-4F4D553BD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820860"/>
              </p:ext>
            </p:extLst>
          </p:nvPr>
        </p:nvGraphicFramePr>
        <p:xfrm>
          <a:off x="932543" y="2813675"/>
          <a:ext cx="10326912" cy="21515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999196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5327716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433284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779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Arial"/>
                        </a:rPr>
                        <a:t>G.4.3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Clauses and Phrases: Imperatives </a:t>
                      </a:r>
                      <a:endParaRPr lang="en-US" sz="2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4332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Arial"/>
                        </a:rPr>
                        <a:t>G.7.5</a:t>
                      </a:r>
                      <a:endParaRPr kumimoji="0" lang="en-AE" sz="3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Determiners: Quantifiers 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  <a:tr h="4332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E" sz="2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G.17.2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Questions: Wh questions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494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204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A0C33A-FC6B-234E-8CBF-224497E7A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784670"/>
              </p:ext>
            </p:extLst>
          </p:nvPr>
        </p:nvGraphicFramePr>
        <p:xfrm>
          <a:off x="1019175" y="1428750"/>
          <a:ext cx="10153650" cy="400050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3780837208"/>
                    </a:ext>
                  </a:extLst>
                </a:gridCol>
                <a:gridCol w="8153400">
                  <a:extLst>
                    <a:ext uri="{9D8B030D-6E8A-4147-A177-3AD203B41FA5}">
                      <a16:colId xmlns:a16="http://schemas.microsoft.com/office/drawing/2014/main" val="799164106"/>
                    </a:ext>
                  </a:extLst>
                </a:gridCol>
              </a:tblGrid>
              <a:tr h="10001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en-US" sz="1800" b="1" i="0" u="none" strike="noStrike" dirty="0">
                          <a:solidFill>
                            <a:srgbClr val="0070C0"/>
                          </a:solidFill>
                          <a:effectLst/>
                          <a:latin typeface="Helvetica" pitchFamily="2" charset="0"/>
                        </a:rPr>
                        <a:t>Go and play outside.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US" sz="1800" b="1" i="0" u="none" strike="noStrike" dirty="0">
                          <a:solidFill>
                            <a:srgbClr val="0070C0"/>
                          </a:solidFill>
                          <a:effectLst/>
                          <a:latin typeface="Helvetica" pitchFamily="2" charset="0"/>
                        </a:rPr>
                        <a:t>Put that in the bin.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US" sz="1800" b="1" i="0" u="none" strike="noStrike" dirty="0">
                          <a:solidFill>
                            <a:srgbClr val="0070C0"/>
                          </a:solidFill>
                          <a:effectLst/>
                          <a:latin typeface="Helvetica" pitchFamily="2" charset="0"/>
                        </a:rPr>
                        <a:t>Sit down. 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699402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Grammatical structure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Clauses and Phrases: Imperatives 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228036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Usage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Words that give a command. </a:t>
                      </a: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490000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Other examples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Put that butterfly down.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 over there.</a:t>
                      </a:r>
                    </a:p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Get your fishing net. 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7207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BF0B473C-0E69-AC44-BEC2-9A88CBD8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175" y="14279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E" altLang="en-A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417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A0C33A-FC6B-234E-8CBF-224497E7A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463770"/>
              </p:ext>
            </p:extLst>
          </p:nvPr>
        </p:nvGraphicFramePr>
        <p:xfrm>
          <a:off x="1019175" y="1428750"/>
          <a:ext cx="10153650" cy="400050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3780837208"/>
                    </a:ext>
                  </a:extLst>
                </a:gridCol>
                <a:gridCol w="8153400">
                  <a:extLst>
                    <a:ext uri="{9D8B030D-6E8A-4147-A177-3AD203B41FA5}">
                      <a16:colId xmlns:a16="http://schemas.microsoft.com/office/drawing/2014/main" val="799164106"/>
                    </a:ext>
                  </a:extLst>
                </a:gridCol>
              </a:tblGrid>
              <a:tr h="10001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en-US" sz="1800" b="1" i="0" dirty="0">
                          <a:solidFill>
                            <a:srgbClr val="0070C0"/>
                          </a:solidFill>
                          <a:effectLst/>
                        </a:rPr>
                        <a:t>She ate some bread. </a:t>
                      </a:r>
                    </a:p>
                    <a:p>
                      <a:pPr algn="l" fontAlgn="base"/>
                      <a:r>
                        <a:rPr lang="en-US" sz="1800" b="1" i="0" dirty="0">
                          <a:solidFill>
                            <a:srgbClr val="0070C0"/>
                          </a:solidFill>
                          <a:effectLst/>
                        </a:rPr>
                        <a:t>There are many people here. </a:t>
                      </a:r>
                    </a:p>
                    <a:p>
                      <a:pPr algn="l" fontAlgn="base"/>
                      <a:r>
                        <a:rPr lang="en-US" sz="1800" b="1" i="0" dirty="0">
                          <a:solidFill>
                            <a:srgbClr val="0070C0"/>
                          </a:solidFill>
                          <a:effectLst/>
                        </a:rPr>
                        <a:t>There are a lot of butterflies. </a:t>
                      </a: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699402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Grammatical structure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Determiners: Quantifiers </a:t>
                      </a:r>
                      <a:endParaRPr lang="en-A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228036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Usage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Words that show the amount of something. 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490000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Other examples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 have some sweets.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 can see many dogs.</a:t>
                      </a:r>
                    </a:p>
                    <a:p>
                      <a:pPr algn="l" fontAlgn="base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There are a lot of leaves. 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14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7207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BF0B473C-0E69-AC44-BEC2-9A88CBD8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175" y="14279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E" altLang="en-A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316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0B473C-0E69-AC44-BEC2-9A88CBD8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175" y="14279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E" altLang="en-A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5833CC3-AF0C-444B-91EB-E63EA8726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195333"/>
              </p:ext>
            </p:extLst>
          </p:nvPr>
        </p:nvGraphicFramePr>
        <p:xfrm>
          <a:off x="1011620" y="1056495"/>
          <a:ext cx="10168759" cy="4931180"/>
        </p:xfrm>
        <a:graphic>
          <a:graphicData uri="http://schemas.openxmlformats.org/drawingml/2006/table">
            <a:tbl>
              <a:tblPr firstRow="1" bandRow="1"/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Where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is the book? The book is under the chair.</a:t>
                      </a:r>
                    </a:p>
                    <a:p>
                      <a:pPr algn="l"/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What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is your name? My name is Aisha</a:t>
                      </a:r>
                    </a:p>
                    <a:p>
                      <a:pPr algn="l"/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Who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is your teacher? My teacher is Mr. Jones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AE" sz="1800" dirty="0">
                          <a:latin typeface="Helvetica" pitchFamily="2" charset="0"/>
                        </a:rPr>
                        <a:t>wh - questions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AE" sz="1800" dirty="0">
                          <a:latin typeface="Helvetica" pitchFamily="2" charset="0"/>
                        </a:rPr>
                        <a:t>They are used to ask questions.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What – for things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Where – for places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Who – for people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Why – for reasons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When – for time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>
                          <a:latin typeface="Helvetica" pitchFamily="2" charset="0"/>
                        </a:rPr>
                        <a:t>What shape is it? It is round.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When is English class today? English class is at 10 o’clock</a:t>
                      </a:r>
                      <a:r>
                        <a:rPr lang="en-US" sz="1800" dirty="0">
                          <a:latin typeface="Helvetica" pitchFamily="2" charset="0"/>
                        </a:rPr>
                        <a:t>.</a:t>
                      </a:r>
                      <a:endParaRPr lang="en-AE" sz="1800" dirty="0">
                        <a:latin typeface="Helvetica" pitchFamily="2" charset="0"/>
                      </a:endParaRP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Why do you like reading books? </a:t>
                      </a:r>
                      <a:r>
                        <a:rPr lang="en-US" sz="1800" dirty="0">
                          <a:latin typeface="Helvetica" pitchFamily="2" charset="0"/>
                        </a:rPr>
                        <a:t>I</a:t>
                      </a:r>
                      <a:r>
                        <a:rPr lang="en-AE" sz="1800" dirty="0">
                          <a:latin typeface="Helvetica" pitchFamily="2" charset="0"/>
                        </a:rPr>
                        <a:t> like reading books because </a:t>
                      </a:r>
                      <a:r>
                        <a:rPr lang="en-US" sz="1800" dirty="0">
                          <a:latin typeface="Helvetica" pitchFamily="2" charset="0"/>
                        </a:rPr>
                        <a:t>I</a:t>
                      </a:r>
                      <a:r>
                        <a:rPr lang="en-AE" sz="1800" dirty="0">
                          <a:latin typeface="Helvetica" pitchFamily="2" charset="0"/>
                        </a:rPr>
                        <a:t> can learn many things.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4085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E1F403-C770-4249-A845-ABF82D5AC945}"/>
              </a:ext>
            </a:extLst>
          </p:cNvPr>
          <p:cNvSpPr txBox="1"/>
          <p:nvPr/>
        </p:nvSpPr>
        <p:spPr>
          <a:xfrm>
            <a:off x="3243072" y="1676400"/>
            <a:ext cx="5416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Functional Language</a:t>
            </a:r>
          </a:p>
        </p:txBody>
      </p:sp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DD73C498-A846-4C3F-A0C0-4F4D553BD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710767"/>
              </p:ext>
            </p:extLst>
          </p:nvPr>
        </p:nvGraphicFramePr>
        <p:xfrm>
          <a:off x="932543" y="2813675"/>
          <a:ext cx="10326912" cy="20600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999196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5327716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433284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 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779912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FL.7</a:t>
                      </a:r>
                      <a:endParaRPr lang="en-AE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Describing objects</a:t>
                      </a:r>
                      <a:r>
                        <a:rPr lang="en-AE" sz="2400" dirty="0">
                          <a:effectLst/>
                        </a:rPr>
                        <a:t> </a:t>
                      </a:r>
                      <a:endParaRPr lang="en-US" sz="2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433284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FL.4</a:t>
                      </a:r>
                      <a:endParaRPr lang="en-AE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Using numbers to express amount, quantity, number and time</a:t>
                      </a:r>
                      <a:r>
                        <a:rPr lang="en-AE" sz="2400" dirty="0">
                          <a:effectLst/>
                        </a:rPr>
                        <a:t> 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2535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0B473C-0E69-AC44-BEC2-9A88CBD8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175" y="14279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E" altLang="en-A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FBAA5D7-08D3-454D-9001-DBFE887DD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25184"/>
              </p:ext>
            </p:extLst>
          </p:nvPr>
        </p:nvGraphicFramePr>
        <p:xfrm>
          <a:off x="1019175" y="1427956"/>
          <a:ext cx="10168759" cy="4194790"/>
        </p:xfrm>
        <a:graphic>
          <a:graphicData uri="http://schemas.openxmlformats.org/drawingml/2006/table">
            <a:tbl>
              <a:tblPr firstRow="1" bandRow="1"/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91555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Describing objects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effectLst/>
                        </a:rPr>
                        <a:t>  (measurememt) </a:t>
                      </a:r>
                      <a:endParaRPr lang="en-US" sz="1800" b="0" i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9155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Lexis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Centimeters, meters, fruit, leaves, paper, wood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9155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Examples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>
                          <a:latin typeface="Helvetica" pitchFamily="2" charset="0"/>
                        </a:rPr>
                        <a:t>The snake is 3 meters long. 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The butterfly is 4 centimeters.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My finger is 3 centimeters long.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This tree has fruit.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The plane is made out of paper.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The leaves fell from the tree.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The man cut the wood. 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067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0B473C-0E69-AC44-BEC2-9A88CBD8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175" y="14279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E" altLang="en-A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E" altLang="en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260A90-745A-F547-ADAA-1BFF9D620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867202"/>
              </p:ext>
            </p:extLst>
          </p:nvPr>
        </p:nvGraphicFramePr>
        <p:xfrm>
          <a:off x="1115372" y="1427957"/>
          <a:ext cx="10168759" cy="3787421"/>
        </p:xfrm>
        <a:graphic>
          <a:graphicData uri="http://schemas.openxmlformats.org/drawingml/2006/table">
            <a:tbl>
              <a:tblPr firstRow="1" bandRow="1"/>
              <a:tblGrid>
                <a:gridCol w="2006549">
                  <a:extLst>
                    <a:ext uri="{9D8B030D-6E8A-4147-A177-3AD203B41FA5}">
                      <a16:colId xmlns:a16="http://schemas.microsoft.com/office/drawing/2014/main" val="3599744564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1455094289"/>
                    </a:ext>
                  </a:extLst>
                </a:gridCol>
              </a:tblGrid>
              <a:tr h="1507146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Using numbers to express amount, quantity, number and time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endParaRPr lang="en-AE" sz="18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61383"/>
                  </a:ext>
                </a:extLst>
              </a:tr>
              <a:tr h="1091555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/>
                        <a:t>Lexis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Five,ten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, twenty, thirty, forty, fifty, sixty, seventy, eighty, ninety, one hundred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45749"/>
                  </a:ext>
                </a:extLst>
              </a:tr>
              <a:tr h="1091555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/>
                        <a:t>Examples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sz="1800" dirty="0">
                          <a:latin typeface="Helvetica" pitchFamily="2" charset="0"/>
                        </a:rPr>
                        <a:t>The snake is two meters long. 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The butterfly is four centimeters.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The tree is 10 meters high. 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I can catch five flies.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89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101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819F31-30BE-964E-B611-03D432B593FF}"/>
              </a:ext>
            </a:extLst>
          </p:cNvPr>
          <p:cNvSpPr txBox="1"/>
          <p:nvPr/>
        </p:nvSpPr>
        <p:spPr>
          <a:xfrm>
            <a:off x="8247946" y="3429000"/>
            <a:ext cx="31030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AppleMyungjo" pitchFamily="2" charset="-127"/>
                <a:cs typeface="PF Din Text Universal Medium" panose="02000506020000020004" pitchFamily="2" charset="0"/>
              </a:rPr>
              <a:t>Well Done!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Medium" panose="02000506020000020004" pitchFamily="2" charset="0"/>
            </a:endParaRPr>
          </a:p>
        </p:txBody>
      </p:sp>
      <p:pic>
        <p:nvPicPr>
          <p:cNvPr id="3" name="Graphic 2" descr="Thumbs up sign">
            <a:extLst>
              <a:ext uri="{FF2B5EF4-FFF2-40B4-BE49-F238E27FC236}">
                <a16:creationId xmlns:a16="http://schemas.microsoft.com/office/drawing/2014/main" id="{48BE7619-1E1A-9942-A10F-51707CA07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5741" y="3672741"/>
            <a:ext cx="3185259" cy="318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00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55B804-A1F8-7348-9030-9EB33A8939AE}"/>
              </a:ext>
            </a:extLst>
          </p:cNvPr>
          <p:cNvSpPr txBox="1"/>
          <p:nvPr/>
        </p:nvSpPr>
        <p:spPr>
          <a:xfrm>
            <a:off x="5297213" y="2738483"/>
            <a:ext cx="15975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" pitchFamily="2" charset="0"/>
                <a:ea typeface="AppleMyungjo" pitchFamily="2" charset="-127"/>
                <a:cs typeface="PF Din Text Universal Light" panose="02000506000000020004" pitchFamily="2" charset="0"/>
              </a:rPr>
              <a:t>Follow us</a:t>
            </a:r>
          </a:p>
        </p:txBody>
      </p:sp>
      <p:pic>
        <p:nvPicPr>
          <p:cNvPr id="3" name="Picture 2" descr="Ic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27F16B9-7136-E740-8386-2974AACCDE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5966" y="3917713"/>
            <a:ext cx="827980" cy="829092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D400EE94-5AF4-2B41-B57D-EB34CF5E3CB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129" y="3917712"/>
            <a:ext cx="827980" cy="829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DF2641-0447-3447-8D95-0C1287FB95B7}"/>
              </a:ext>
            </a:extLst>
          </p:cNvPr>
          <p:cNvSpPr txBox="1"/>
          <p:nvPr/>
        </p:nvSpPr>
        <p:spPr>
          <a:xfrm>
            <a:off x="4811226" y="4742095"/>
            <a:ext cx="742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" pitchFamily="2" charset="0"/>
                <a:ea typeface="AppleMyungjo" pitchFamily="2" charset="-127"/>
                <a:cs typeface="PF Din Text Universal Light" panose="02000506000000020004" pitchFamily="2" charset="0"/>
              </a:rPr>
              <a:t>ese.ae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F9E1A-1AD9-2240-BCC7-0C8F9CF9F85D}"/>
              </a:ext>
            </a:extLst>
          </p:cNvPr>
          <p:cNvSpPr txBox="1"/>
          <p:nvPr/>
        </p:nvSpPr>
        <p:spPr>
          <a:xfrm>
            <a:off x="6436352" y="4742095"/>
            <a:ext cx="827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" pitchFamily="2" charset="0"/>
                <a:ea typeface="AppleMyungjo" pitchFamily="2" charset="-127"/>
                <a:cs typeface="PF Din Text Universal Light" panose="02000506000000020004" pitchFamily="2" charset="0"/>
              </a:rPr>
              <a:t>Ese_ae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4705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0D5AF4C96FC943BE69E732BE0FA005" ma:contentTypeVersion="12" ma:contentTypeDescription="Create a new document." ma:contentTypeScope="" ma:versionID="ffdfce82a691c6ee43fdc7dd0bcafde4">
  <xsd:schema xmlns:xsd="http://www.w3.org/2001/XMLSchema" xmlns:xs="http://www.w3.org/2001/XMLSchema" xmlns:p="http://schemas.microsoft.com/office/2006/metadata/properties" xmlns:ns2="455863f0-e14f-49a8-93b4-4b9a31439012" xmlns:ns3="2f846768-5a33-4038-a2a9-6275ea70022c" targetNamespace="http://schemas.microsoft.com/office/2006/metadata/properties" ma:root="true" ma:fieldsID="3221d6efa6a69befdb95bf4337ae2c9b" ns2:_="" ns3:_="">
    <xsd:import namespace="455863f0-e14f-49a8-93b4-4b9a31439012"/>
    <xsd:import namespace="2f846768-5a33-4038-a2a9-6275ea7002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863f0-e14f-49a8-93b4-4b9a314390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46768-5a33-4038-a2a9-6275ea7002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0F35DF-88AA-45C7-B566-395E522FA190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DE049649-6A8C-4FCC-98D1-73650C917F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9ED59F-CCF8-4641-A450-32751A9B518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55863f0-e14f-49a8-93b4-4b9a31439012"/>
    <ds:schemaRef ds:uri="2f846768-5a33-4038-a2a9-6275ea70022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20065</TotalTime>
  <Words>737</Words>
  <Application>Microsoft Office PowerPoint</Application>
  <PresentationFormat>Widescreen</PresentationFormat>
  <Paragraphs>181</Paragraphs>
  <Slides>48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 Bayram</dc:creator>
  <cp:lastModifiedBy>Mr Mohamed</cp:lastModifiedBy>
  <cp:revision>191</cp:revision>
  <dcterms:created xsi:type="dcterms:W3CDTF">2021-08-26T07:08:12Z</dcterms:created>
  <dcterms:modified xsi:type="dcterms:W3CDTF">2022-03-05T09:36:18Z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0x010100A60D5AF4C96FC943BE69E732BE0FA005</vt:lpwstr>
  </property>
</Properties>
</file>