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7" d="100"/>
          <a:sy n="47" d="100"/>
        </p:scale>
        <p:origin x="15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86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523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83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024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085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123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257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728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98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826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527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C522A-9043-402E-AA3D-4CD17A655FEE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566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B0732F-2DCC-4427-9958-50B085AF800A}"/>
              </a:ext>
            </a:extLst>
          </p:cNvPr>
          <p:cNvSpPr/>
          <p:nvPr/>
        </p:nvSpPr>
        <p:spPr>
          <a:xfrm>
            <a:off x="109728" y="164592"/>
            <a:ext cx="6601968" cy="88148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9055E2-D738-4FD4-838F-D5497EAA0C16}"/>
              </a:ext>
            </a:extLst>
          </p:cNvPr>
          <p:cNvSpPr txBox="1"/>
          <p:nvPr/>
        </p:nvSpPr>
        <p:spPr>
          <a:xfrm>
            <a:off x="80391" y="2036731"/>
            <a:ext cx="663130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000" b="1" i="0" u="sng" dirty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السؤال الأول :اختر المفردة الصحيحة التي تناسب الجمل التالية </a:t>
            </a:r>
            <a:r>
              <a:rPr lang="ar-SA" sz="2000" b="1" i="0" u="sng" dirty="0" smtClean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()</a:t>
            </a:r>
            <a:endParaRPr lang="ar-SA" sz="2000" b="1" i="0" u="sng" dirty="0">
              <a:solidFill>
                <a:srgbClr val="333333"/>
              </a:solidFill>
              <a:effectLst/>
              <a:latin typeface="Segoe UI" panose="020B0502040204020203" pitchFamily="34" charset="0"/>
            </a:endParaRPr>
          </a:p>
          <a:p>
            <a:pPr algn="r"/>
            <a:r>
              <a:rPr lang="ar-SA" b="0" i="0" dirty="0">
                <a:effectLst/>
                <a:latin typeface="Segoe UI" panose="020B0502040204020203" pitchFamily="34" charset="0"/>
              </a:rPr>
              <a:t>1_(</a:t>
            </a:r>
            <a:r>
              <a:rPr lang="ar-AE" b="0" i="0" dirty="0">
                <a:effectLst/>
                <a:latin typeface="Segoe UI" panose="020B0502040204020203" pitchFamily="34" charset="0"/>
              </a:rPr>
              <a:t>الترتيب المنظم للحدود التي تشكل نمطا معينا هو: )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C288B6-D0C3-4421-9973-9AEA793FE0DC}"/>
              </a:ext>
            </a:extLst>
          </p:cNvPr>
          <p:cNvSpPr txBox="1"/>
          <p:nvPr/>
        </p:nvSpPr>
        <p:spPr>
          <a:xfrm>
            <a:off x="3270885" y="2629120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1600" dirty="0"/>
              <a:t>المعادلة</a:t>
            </a:r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71C102-04E7-4F7A-9BBE-D27DA976088E}"/>
              </a:ext>
            </a:extLst>
          </p:cNvPr>
          <p:cNvSpPr txBox="1"/>
          <p:nvPr/>
        </p:nvSpPr>
        <p:spPr>
          <a:xfrm>
            <a:off x="3327969" y="2996115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1600" dirty="0"/>
              <a:t>الحدود</a:t>
            </a:r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30A285-2937-4472-9BDC-C4682CF7A217}"/>
              </a:ext>
            </a:extLst>
          </p:cNvPr>
          <p:cNvSpPr txBox="1"/>
          <p:nvPr/>
        </p:nvSpPr>
        <p:spPr>
          <a:xfrm>
            <a:off x="3280982" y="3392973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1600" dirty="0"/>
              <a:t>المتتالية</a:t>
            </a:r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D37FFE-9B58-4B22-9D6E-3E902455CE4E}"/>
              </a:ext>
            </a:extLst>
          </p:cNvPr>
          <p:cNvSpPr txBox="1"/>
          <p:nvPr/>
        </p:nvSpPr>
        <p:spPr>
          <a:xfrm>
            <a:off x="1927100" y="3861146"/>
            <a:ext cx="4813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b="0" i="0" dirty="0">
                <a:effectLst/>
                <a:latin typeface="Segoe UI" panose="020B0502040204020203" pitchFamily="34" charset="0"/>
              </a:rPr>
              <a:t>2_حدد القاعدة التى تمثل النمط التالي: </a:t>
            </a:r>
            <a:r>
              <a:rPr lang="ar-AE" b="0" i="0" dirty="0">
                <a:effectLst/>
                <a:latin typeface="Segoe UI" panose="020B0502040204020203" pitchFamily="34" charset="0"/>
              </a:rPr>
              <a:t>5</a:t>
            </a:r>
            <a:r>
              <a:rPr lang="ar-SA" b="0" i="0" dirty="0">
                <a:effectLst/>
                <a:latin typeface="Segoe UI" panose="020B0502040204020203" pitchFamily="34" charset="0"/>
              </a:rPr>
              <a:t>,</a:t>
            </a:r>
            <a:r>
              <a:rPr lang="ar-AE" b="0" i="0" dirty="0">
                <a:effectLst/>
                <a:latin typeface="Segoe UI" panose="020B0502040204020203" pitchFamily="34" charset="0"/>
              </a:rPr>
              <a:t>20</a:t>
            </a:r>
            <a:r>
              <a:rPr lang="ar-SA" b="0" i="0" dirty="0">
                <a:effectLst/>
                <a:latin typeface="Segoe UI" panose="020B0502040204020203" pitchFamily="34" charset="0"/>
              </a:rPr>
              <a:t>,</a:t>
            </a:r>
            <a:r>
              <a:rPr lang="ar-AE" b="0" i="0" dirty="0">
                <a:effectLst/>
                <a:latin typeface="Segoe UI" panose="020B0502040204020203" pitchFamily="34" charset="0"/>
              </a:rPr>
              <a:t>80</a:t>
            </a:r>
            <a:r>
              <a:rPr lang="ar-SA" b="0" i="0" dirty="0">
                <a:effectLst/>
                <a:latin typeface="Segoe UI" panose="020B0502040204020203" pitchFamily="34" charset="0"/>
              </a:rPr>
              <a:t>,</a:t>
            </a:r>
            <a:r>
              <a:rPr lang="ar-AE" b="0" i="0" dirty="0">
                <a:effectLst/>
                <a:latin typeface="Segoe UI" panose="020B0502040204020203" pitchFamily="34" charset="0"/>
              </a:rPr>
              <a:t>320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CC35F9-FE65-4FE9-95CF-A8E400558483}"/>
              </a:ext>
            </a:extLst>
          </p:cNvPr>
          <p:cNvSpPr txBox="1"/>
          <p:nvPr/>
        </p:nvSpPr>
        <p:spPr>
          <a:xfrm>
            <a:off x="3310319" y="4241574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1600" dirty="0"/>
              <a:t>اضرب في </a:t>
            </a:r>
            <a:r>
              <a:rPr lang="ar-AE" sz="1600" dirty="0"/>
              <a:t>4</a:t>
            </a:r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2C86DA-7380-43FD-B58D-AA95978204C0}"/>
              </a:ext>
            </a:extLst>
          </p:cNvPr>
          <p:cNvSpPr txBox="1"/>
          <p:nvPr/>
        </p:nvSpPr>
        <p:spPr>
          <a:xfrm>
            <a:off x="3300222" y="4626956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1600" dirty="0"/>
              <a:t>اطرح </a:t>
            </a:r>
            <a:r>
              <a:rPr lang="ar-AE" sz="1600" dirty="0"/>
              <a:t>4</a:t>
            </a:r>
            <a:endParaRPr lang="en-US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4EF7C7-6C13-4DBF-BAAF-BB5D09473669}"/>
              </a:ext>
            </a:extLst>
          </p:cNvPr>
          <p:cNvSpPr txBox="1"/>
          <p:nvPr/>
        </p:nvSpPr>
        <p:spPr>
          <a:xfrm>
            <a:off x="3305889" y="5037417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1600" dirty="0"/>
              <a:t>اقسم على 5</a:t>
            </a:r>
            <a:endParaRPr lang="en-US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3B911B-E92E-465A-84BB-2AF48F8648DB}"/>
              </a:ext>
            </a:extLst>
          </p:cNvPr>
          <p:cNvSpPr txBox="1"/>
          <p:nvPr/>
        </p:nvSpPr>
        <p:spPr>
          <a:xfrm>
            <a:off x="0" y="5468887"/>
            <a:ext cx="668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b="0" i="0" dirty="0">
                <a:effectLst/>
                <a:latin typeface="Segoe UI" panose="020B0502040204020203" pitchFamily="34" charset="0"/>
              </a:rPr>
              <a:t>استخدم المعادلة  لإيجاد قيمة المجهول؟ </a:t>
            </a:r>
            <a:r>
              <a:rPr lang="ar-AE" b="0" i="0" dirty="0">
                <a:effectLst/>
                <a:latin typeface="Segoe UI" panose="020B0502040204020203" pitchFamily="34" charset="0"/>
              </a:rPr>
              <a:t> </a:t>
            </a:r>
            <a:r>
              <a:rPr lang="en-US" b="0" i="0" dirty="0">
                <a:effectLst/>
                <a:latin typeface="Segoe UI" panose="020B0502040204020203" pitchFamily="34" charset="0"/>
              </a:rPr>
              <a:t>(</a:t>
            </a:r>
            <a:r>
              <a:rPr lang="en-US" dirty="0">
                <a:latin typeface="Segoe UI" panose="020B0502040204020203" pitchFamily="34" charset="0"/>
              </a:rPr>
              <a:t>a÷6)+25=b </a:t>
            </a:r>
            <a:r>
              <a:rPr lang="ar-SA" b="0" i="0" dirty="0">
                <a:effectLst/>
                <a:latin typeface="Segoe UI" panose="020B0502040204020203" pitchFamily="34" charset="0"/>
              </a:rPr>
              <a:t>إذا كان </a:t>
            </a:r>
            <a:r>
              <a:rPr lang="en-US" b="0" i="0" dirty="0">
                <a:effectLst/>
                <a:latin typeface="Segoe UI" panose="020B0502040204020203" pitchFamily="34" charset="0"/>
              </a:rPr>
              <a:t> a=18</a:t>
            </a:r>
            <a:r>
              <a:rPr lang="ar-SA" b="0" i="0" dirty="0">
                <a:effectLst/>
                <a:latin typeface="Segoe UI" panose="020B0502040204020203" pitchFamily="34" charset="0"/>
              </a:rPr>
              <a:t>فإن </a:t>
            </a:r>
            <a:r>
              <a:rPr lang="en-US" b="0" i="0" dirty="0">
                <a:effectLst/>
                <a:latin typeface="Segoe UI" panose="020B0502040204020203" pitchFamily="34" charset="0"/>
              </a:rPr>
              <a:t> b=? _3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F4FA5E0-37F5-4B09-8CDF-8BD6526E91DE}"/>
              </a:ext>
            </a:extLst>
          </p:cNvPr>
          <p:cNvSpPr txBox="1"/>
          <p:nvPr/>
        </p:nvSpPr>
        <p:spPr>
          <a:xfrm>
            <a:off x="3362807" y="5824516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36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549EA78-C965-44A8-AFC9-C11FB49F124C}"/>
              </a:ext>
            </a:extLst>
          </p:cNvPr>
          <p:cNvSpPr txBox="1"/>
          <p:nvPr/>
        </p:nvSpPr>
        <p:spPr>
          <a:xfrm>
            <a:off x="3420103" y="6193921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28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3F8496D-42BF-42E1-A0D6-924A52D6E94C}"/>
              </a:ext>
            </a:extLst>
          </p:cNvPr>
          <p:cNvSpPr txBox="1"/>
          <p:nvPr/>
        </p:nvSpPr>
        <p:spPr>
          <a:xfrm>
            <a:off x="3429000" y="6588983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45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35FB577-5AE7-4497-AC7C-21AA0ACA575F}"/>
              </a:ext>
            </a:extLst>
          </p:cNvPr>
          <p:cNvSpPr txBox="1"/>
          <p:nvPr/>
        </p:nvSpPr>
        <p:spPr>
          <a:xfrm>
            <a:off x="1647199" y="7079598"/>
            <a:ext cx="5035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dirty="0"/>
              <a:t>4_ما هي المعادلة التى تُعبر عن النمط في الجدول التالي؟؟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BD5EB6-DCD9-4FD3-86DA-660839EE7D2D}"/>
              </a:ext>
            </a:extLst>
          </p:cNvPr>
          <p:cNvSpPr txBox="1"/>
          <p:nvPr/>
        </p:nvSpPr>
        <p:spPr>
          <a:xfrm>
            <a:off x="3305889" y="7447431"/>
            <a:ext cx="3009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b</a:t>
            </a:r>
            <a:r>
              <a:rPr lang="ar-SA" sz="1800" dirty="0"/>
              <a:t> × </a:t>
            </a:r>
            <a:r>
              <a:rPr lang="en-US" dirty="0"/>
              <a:t>7 = 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9E82BB3-BF66-4C76-AE3C-0D12B9D3D632}"/>
              </a:ext>
            </a:extLst>
          </p:cNvPr>
          <p:cNvSpPr txBox="1"/>
          <p:nvPr/>
        </p:nvSpPr>
        <p:spPr>
          <a:xfrm>
            <a:off x="3227070" y="8211362"/>
            <a:ext cx="3009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b</a:t>
            </a:r>
            <a:r>
              <a:rPr lang="ar-SA" sz="1800" dirty="0"/>
              <a:t> ÷ </a:t>
            </a:r>
            <a:r>
              <a:rPr lang="en-US" dirty="0"/>
              <a:t>7= c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0819888-CE33-4403-854F-F4B32CB926AE}"/>
              </a:ext>
            </a:extLst>
          </p:cNvPr>
          <p:cNvSpPr/>
          <p:nvPr/>
        </p:nvSpPr>
        <p:spPr>
          <a:xfrm>
            <a:off x="6310122" y="2657475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67A5132-251D-4E4E-BFD8-3A05E743F285}"/>
              </a:ext>
            </a:extLst>
          </p:cNvPr>
          <p:cNvSpPr/>
          <p:nvPr/>
        </p:nvSpPr>
        <p:spPr>
          <a:xfrm>
            <a:off x="6310122" y="3037662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B4ACFA3-9D64-4899-B2C1-6E209B0C7B88}"/>
              </a:ext>
            </a:extLst>
          </p:cNvPr>
          <p:cNvSpPr/>
          <p:nvPr/>
        </p:nvSpPr>
        <p:spPr>
          <a:xfrm>
            <a:off x="6320219" y="3437906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7625653-AA72-4E20-BD1C-F16F6564F3FD}"/>
              </a:ext>
            </a:extLst>
          </p:cNvPr>
          <p:cNvSpPr/>
          <p:nvPr/>
        </p:nvSpPr>
        <p:spPr>
          <a:xfrm>
            <a:off x="6343107" y="4286547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6FCE36F-99A7-4274-8278-659D9C3DE6CC}"/>
              </a:ext>
            </a:extLst>
          </p:cNvPr>
          <p:cNvSpPr/>
          <p:nvPr/>
        </p:nvSpPr>
        <p:spPr>
          <a:xfrm>
            <a:off x="6343107" y="4666734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4F869B5-3241-4FAD-AC19-4F166BA04F2D}"/>
              </a:ext>
            </a:extLst>
          </p:cNvPr>
          <p:cNvSpPr/>
          <p:nvPr/>
        </p:nvSpPr>
        <p:spPr>
          <a:xfrm>
            <a:off x="6353204" y="5066978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442C312-9F35-4AC8-9EC5-4EFFAF2BE438}"/>
              </a:ext>
            </a:extLst>
          </p:cNvPr>
          <p:cNvSpPr/>
          <p:nvPr/>
        </p:nvSpPr>
        <p:spPr>
          <a:xfrm>
            <a:off x="6375940" y="5863486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9F27C2A-DDEB-495E-AD75-DA6247BC2DF0}"/>
              </a:ext>
            </a:extLst>
          </p:cNvPr>
          <p:cNvSpPr/>
          <p:nvPr/>
        </p:nvSpPr>
        <p:spPr>
          <a:xfrm>
            <a:off x="6375940" y="6243673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4C68543-3C8F-4D52-925C-E343C4DE459A}"/>
              </a:ext>
            </a:extLst>
          </p:cNvPr>
          <p:cNvSpPr/>
          <p:nvPr/>
        </p:nvSpPr>
        <p:spPr>
          <a:xfrm>
            <a:off x="6386037" y="6643917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0114DAA-4C22-4DD3-AF0B-BAC50236D0B7}"/>
              </a:ext>
            </a:extLst>
          </p:cNvPr>
          <p:cNvSpPr/>
          <p:nvPr/>
        </p:nvSpPr>
        <p:spPr>
          <a:xfrm>
            <a:off x="6337869" y="7447431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5D5C40A-4696-4435-84A1-9F839FB8B9EC}"/>
              </a:ext>
            </a:extLst>
          </p:cNvPr>
          <p:cNvSpPr/>
          <p:nvPr/>
        </p:nvSpPr>
        <p:spPr>
          <a:xfrm>
            <a:off x="6337869" y="7827618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0A5BF6C-44CE-4F81-9162-2CFE3F91307E}"/>
              </a:ext>
            </a:extLst>
          </p:cNvPr>
          <p:cNvSpPr/>
          <p:nvPr/>
        </p:nvSpPr>
        <p:spPr>
          <a:xfrm>
            <a:off x="6347966" y="8227862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F2E4C03-9BE3-49B4-AE6E-EFD9794B73C3}"/>
              </a:ext>
            </a:extLst>
          </p:cNvPr>
          <p:cNvSpPr txBox="1"/>
          <p:nvPr/>
        </p:nvSpPr>
        <p:spPr>
          <a:xfrm>
            <a:off x="1647199" y="642296"/>
            <a:ext cx="38508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مراجعة </a:t>
            </a:r>
            <a:r>
              <a:rPr lang="ar-SA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لمادة </a:t>
            </a:r>
            <a:r>
              <a:rPr lang="ar-SA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الرياضيات</a:t>
            </a:r>
          </a:p>
          <a:p>
            <a:pPr algn="ctr"/>
            <a:r>
              <a:rPr lang="ar-SA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للفصل الدراسي الثاني للعام 2022-2021</a:t>
            </a:r>
            <a:endParaRPr lang="en-US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9B6AD40-85A0-44C7-AE60-C98B41DAA343}"/>
              </a:ext>
            </a:extLst>
          </p:cNvPr>
          <p:cNvSpPr txBox="1"/>
          <p:nvPr/>
        </p:nvSpPr>
        <p:spPr>
          <a:xfrm>
            <a:off x="2414974" y="1628816"/>
            <a:ext cx="416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الاسم : .................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الص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 الرابع</a:t>
            </a:r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..........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C6FA9838-A7E3-4799-8937-FEEBDC75D137}"/>
              </a:ext>
            </a:extLst>
          </p:cNvPr>
          <p:cNvSpPr/>
          <p:nvPr/>
        </p:nvSpPr>
        <p:spPr>
          <a:xfrm>
            <a:off x="1777826" y="3850670"/>
            <a:ext cx="622472" cy="3582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E94760F-FE1E-40C4-B3D1-E0483BFFC48E}"/>
              </a:ext>
            </a:extLst>
          </p:cNvPr>
          <p:cNvSpPr txBox="1"/>
          <p:nvPr/>
        </p:nvSpPr>
        <p:spPr>
          <a:xfrm>
            <a:off x="5347468" y="7828467"/>
            <a:ext cx="3690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b</a:t>
            </a:r>
            <a:r>
              <a:rPr lang="ar-SA" sz="1800" dirty="0"/>
              <a:t>×</a:t>
            </a:r>
            <a:r>
              <a:rPr lang="en-US" sz="1800" dirty="0"/>
              <a:t> 6= c</a:t>
            </a:r>
            <a:endParaRPr lang="ar-SA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D2BA7F5-D3A7-46ED-8A3B-814010ABF75E}"/>
              </a:ext>
            </a:extLst>
          </p:cNvPr>
          <p:cNvSpPr txBox="1"/>
          <p:nvPr/>
        </p:nvSpPr>
        <p:spPr>
          <a:xfrm>
            <a:off x="829775" y="3766349"/>
            <a:ext cx="118728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/>
              <a:t>(2علامة)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6B5E4FE-14BC-4FFD-AE48-1C2967F4BE5E}"/>
              </a:ext>
            </a:extLst>
          </p:cNvPr>
          <p:cNvSpPr txBox="1"/>
          <p:nvPr/>
        </p:nvSpPr>
        <p:spPr>
          <a:xfrm>
            <a:off x="922266" y="1644205"/>
            <a:ext cx="4776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 </a:t>
            </a:r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..........</a:t>
            </a:r>
            <a:endParaRPr lang="ar-S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478097-086B-444B-9977-2DA796FB8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82" y="7782889"/>
            <a:ext cx="3228470" cy="116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273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B0732F-2DCC-4427-9958-50B085AF800A}"/>
              </a:ext>
            </a:extLst>
          </p:cNvPr>
          <p:cNvSpPr/>
          <p:nvPr/>
        </p:nvSpPr>
        <p:spPr>
          <a:xfrm>
            <a:off x="109728" y="164592"/>
            <a:ext cx="6601968" cy="88148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9055E2-D738-4FD4-838F-D5497EAA0C16}"/>
              </a:ext>
            </a:extLst>
          </p:cNvPr>
          <p:cNvSpPr txBox="1"/>
          <p:nvPr/>
        </p:nvSpPr>
        <p:spPr>
          <a:xfrm>
            <a:off x="3664676" y="-3876820"/>
            <a:ext cx="3426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dirty="0"/>
              <a:t>5 – 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D37FFE-9B58-4B22-9D6E-3E902455CE4E}"/>
              </a:ext>
            </a:extLst>
          </p:cNvPr>
          <p:cNvSpPr txBox="1"/>
          <p:nvPr/>
        </p:nvSpPr>
        <p:spPr>
          <a:xfrm>
            <a:off x="241732" y="1651346"/>
            <a:ext cx="6499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dirty="0"/>
              <a:t>6 – </a:t>
            </a:r>
            <a:r>
              <a:rPr lang="ar-SA" dirty="0"/>
              <a:t>ما هو الحدّ التالي في المتتالية:.....,</a:t>
            </a:r>
            <a:r>
              <a:rPr lang="ar-AE" dirty="0"/>
              <a:t>265</a:t>
            </a:r>
            <a:r>
              <a:rPr lang="ar-SA" dirty="0"/>
              <a:t>,</a:t>
            </a:r>
            <a:r>
              <a:rPr lang="ar-AE" dirty="0"/>
              <a:t>245</a:t>
            </a:r>
            <a:r>
              <a:rPr lang="ar-SA" dirty="0"/>
              <a:t>,</a:t>
            </a:r>
            <a:r>
              <a:rPr lang="ar-AE" dirty="0"/>
              <a:t>225</a:t>
            </a:r>
            <a:r>
              <a:rPr lang="ar-SA" dirty="0"/>
              <a:t>,</a:t>
            </a:r>
            <a:r>
              <a:rPr lang="ar-AE" dirty="0"/>
              <a:t>205</a:t>
            </a:r>
            <a:r>
              <a:rPr lang="ar-SA" dirty="0"/>
              <a:t> 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CC35F9-FE65-4FE9-95CF-A8E400558483}"/>
              </a:ext>
            </a:extLst>
          </p:cNvPr>
          <p:cNvSpPr txBox="1"/>
          <p:nvPr/>
        </p:nvSpPr>
        <p:spPr>
          <a:xfrm>
            <a:off x="3292130" y="2026059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1600" dirty="0"/>
              <a:t>185</a:t>
            </a:r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2C86DA-7380-43FD-B58D-AA95978204C0}"/>
              </a:ext>
            </a:extLst>
          </p:cNvPr>
          <p:cNvSpPr txBox="1"/>
          <p:nvPr/>
        </p:nvSpPr>
        <p:spPr>
          <a:xfrm>
            <a:off x="3317605" y="2378811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1600" dirty="0"/>
              <a:t>195</a:t>
            </a:r>
            <a:endParaRPr lang="en-US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4EF7C7-6C13-4DBF-BAAF-BB5D09473669}"/>
              </a:ext>
            </a:extLst>
          </p:cNvPr>
          <p:cNvSpPr txBox="1"/>
          <p:nvPr/>
        </p:nvSpPr>
        <p:spPr>
          <a:xfrm>
            <a:off x="3327969" y="2757178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1600" dirty="0"/>
              <a:t>200</a:t>
            </a:r>
            <a:endParaRPr lang="en-US" sz="16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0819888-CE33-4403-854F-F4B32CB926AE}"/>
              </a:ext>
            </a:extLst>
          </p:cNvPr>
          <p:cNvSpPr/>
          <p:nvPr/>
        </p:nvSpPr>
        <p:spPr>
          <a:xfrm>
            <a:off x="1036864" y="931737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67A5132-251D-4E4E-BFD8-3A05E743F285}"/>
              </a:ext>
            </a:extLst>
          </p:cNvPr>
          <p:cNvSpPr/>
          <p:nvPr/>
        </p:nvSpPr>
        <p:spPr>
          <a:xfrm>
            <a:off x="2849141" y="964000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B4ACFA3-9D64-4899-B2C1-6E209B0C7B88}"/>
              </a:ext>
            </a:extLst>
          </p:cNvPr>
          <p:cNvSpPr/>
          <p:nvPr/>
        </p:nvSpPr>
        <p:spPr>
          <a:xfrm>
            <a:off x="4733926" y="1018648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7625653-AA72-4E20-BD1C-F16F6564F3FD}"/>
              </a:ext>
            </a:extLst>
          </p:cNvPr>
          <p:cNvSpPr/>
          <p:nvPr/>
        </p:nvSpPr>
        <p:spPr>
          <a:xfrm>
            <a:off x="6343107" y="2038647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6FCE36F-99A7-4274-8278-659D9C3DE6CC}"/>
              </a:ext>
            </a:extLst>
          </p:cNvPr>
          <p:cNvSpPr/>
          <p:nvPr/>
        </p:nvSpPr>
        <p:spPr>
          <a:xfrm>
            <a:off x="6343107" y="2418834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4F869B5-3241-4FAD-AC19-4F166BA04F2D}"/>
              </a:ext>
            </a:extLst>
          </p:cNvPr>
          <p:cNvSpPr/>
          <p:nvPr/>
        </p:nvSpPr>
        <p:spPr>
          <a:xfrm>
            <a:off x="6353204" y="2819078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3E51430-E056-47DD-BDAB-A2A7A319BCD5}"/>
              </a:ext>
            </a:extLst>
          </p:cNvPr>
          <p:cNvCxnSpPr/>
          <p:nvPr/>
        </p:nvCxnSpPr>
        <p:spPr>
          <a:xfrm>
            <a:off x="6111469" y="536863"/>
            <a:ext cx="5053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6367BFE9-3F34-421F-A7C7-FE67327CB528}"/>
              </a:ext>
            </a:extLst>
          </p:cNvPr>
          <p:cNvSpPr txBox="1"/>
          <p:nvPr/>
        </p:nvSpPr>
        <p:spPr>
          <a:xfrm>
            <a:off x="241144" y="388938"/>
            <a:ext cx="236740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AE" dirty="0"/>
              <a:t>أكمل </a:t>
            </a:r>
            <a:r>
              <a:rPr lang="ar-AE" dirty="0" smtClean="0"/>
              <a:t>النمط)</a:t>
            </a:r>
            <a:endParaRPr lang="ar-SA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B5DB529-CAC6-49AB-80C5-9F56776FCF5A}"/>
              </a:ext>
            </a:extLst>
          </p:cNvPr>
          <p:cNvSpPr txBox="1"/>
          <p:nvPr/>
        </p:nvSpPr>
        <p:spPr>
          <a:xfrm>
            <a:off x="183953" y="3832232"/>
            <a:ext cx="649930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/>
              <a:t>تبلغ تكلفة </a:t>
            </a:r>
            <a:r>
              <a:rPr lang="ar-AE" dirty="0"/>
              <a:t>الشطيرة الواحدة 6 دراهم </a:t>
            </a:r>
            <a:r>
              <a:rPr lang="ar-SA" dirty="0"/>
              <a:t>وتبلغ تكلفة </a:t>
            </a:r>
            <a:r>
              <a:rPr lang="ar-AE" dirty="0"/>
              <a:t>المشروب الواحد</a:t>
            </a:r>
            <a:r>
              <a:rPr lang="ar-SA" dirty="0"/>
              <a:t> </a:t>
            </a:r>
            <a:r>
              <a:rPr lang="ar-AE" dirty="0"/>
              <a:t>3</a:t>
            </a:r>
            <a:r>
              <a:rPr lang="ar-SA" dirty="0"/>
              <a:t>دراهم ما تكلفة شراء </a:t>
            </a:r>
            <a:r>
              <a:rPr lang="ar-AE" dirty="0"/>
              <a:t>4 شطائر و5 مشروبات    </a:t>
            </a:r>
            <a:r>
              <a:rPr lang="ar-SA" dirty="0"/>
              <a:t>؟؟ اكتب المعادلة؟</a:t>
            </a:r>
            <a:r>
              <a:rPr lang="ar-AE" dirty="0"/>
              <a:t>                         </a:t>
            </a:r>
            <a:endParaRPr lang="ar-SA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7AF51DC-9AE3-4F24-9215-F45E05FEAB6C}"/>
              </a:ext>
            </a:extLst>
          </p:cNvPr>
          <p:cNvSpPr txBox="1"/>
          <p:nvPr/>
        </p:nvSpPr>
        <p:spPr>
          <a:xfrm>
            <a:off x="902410" y="4587018"/>
            <a:ext cx="595559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/>
              <a:t>المعادلة</a:t>
            </a:r>
            <a:r>
              <a:rPr lang="ar-SA" dirty="0" smtClean="0"/>
              <a:t>...................................................................()</a:t>
            </a:r>
            <a:endParaRPr lang="ar-SA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8F90549-6CEE-4A8D-B511-D8917BE36686}"/>
              </a:ext>
            </a:extLst>
          </p:cNvPr>
          <p:cNvSpPr txBox="1"/>
          <p:nvPr/>
        </p:nvSpPr>
        <p:spPr>
          <a:xfrm>
            <a:off x="924737" y="5276646"/>
            <a:ext cx="595559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/>
              <a:t>التكلفة </a:t>
            </a:r>
            <a:r>
              <a:rPr lang="ar-SA" dirty="0" smtClean="0"/>
              <a:t>...................................................................()</a:t>
            </a:r>
            <a:endParaRPr lang="ar-S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FC0DA0-EACA-4D0F-88BC-5DE989C5D9A2}"/>
              </a:ext>
            </a:extLst>
          </p:cNvPr>
          <p:cNvSpPr txBox="1"/>
          <p:nvPr/>
        </p:nvSpPr>
        <p:spPr>
          <a:xfrm>
            <a:off x="5485026" y="3327298"/>
            <a:ext cx="13893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u="sng" dirty="0"/>
              <a:t>السؤال الثاني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D89E981-A241-4CA1-A1CE-CADEAAD1061F}"/>
              </a:ext>
            </a:extLst>
          </p:cNvPr>
          <p:cNvSpPr txBox="1"/>
          <p:nvPr/>
        </p:nvSpPr>
        <p:spPr>
          <a:xfrm>
            <a:off x="3429000" y="5867316"/>
            <a:ext cx="326197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u="sng" dirty="0"/>
              <a:t>استخدم القاعدة في إيجاد الأربعة مخرجات التالية</a:t>
            </a:r>
            <a:r>
              <a:rPr lang="ar-SA" u="sng" dirty="0" smtClean="0"/>
              <a:t>:(</a:t>
            </a:r>
            <a:endParaRPr lang="ar-SA" u="sng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EB85146-6D1A-4744-A7D9-AF58B2C08251}"/>
              </a:ext>
            </a:extLst>
          </p:cNvPr>
          <p:cNvCxnSpPr/>
          <p:nvPr/>
        </p:nvCxnSpPr>
        <p:spPr>
          <a:xfrm>
            <a:off x="3391324" y="5807211"/>
            <a:ext cx="0" cy="31721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E83C8D3E-F7C8-46AD-9665-CC0A38A50270}"/>
              </a:ext>
            </a:extLst>
          </p:cNvPr>
          <p:cNvSpPr txBox="1"/>
          <p:nvPr/>
        </p:nvSpPr>
        <p:spPr>
          <a:xfrm>
            <a:off x="101710" y="5890035"/>
            <a:ext cx="326197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u="sng" dirty="0"/>
              <a:t>باستخدام ترتيب العمليات أوجد قيمة كل تعبير</a:t>
            </a:r>
            <a:r>
              <a:rPr lang="ar-SA" u="sng" dirty="0" smtClean="0"/>
              <a:t>()</a:t>
            </a:r>
            <a:endParaRPr lang="ar-SA" u="sng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FD55823-61C3-45C4-9AFB-833149E2740D}"/>
              </a:ext>
            </a:extLst>
          </p:cNvPr>
          <p:cNvSpPr txBox="1"/>
          <p:nvPr/>
        </p:nvSpPr>
        <p:spPr>
          <a:xfrm>
            <a:off x="562379" y="6819265"/>
            <a:ext cx="171197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/>
              <a:t>)</a:t>
            </a:r>
            <a:r>
              <a:rPr lang="en-US" sz="2000" dirty="0"/>
              <a:t>6+22)</a:t>
            </a:r>
            <a:r>
              <a:rPr lang="ar-SA" sz="2000" dirty="0"/>
              <a:t>=6+</a:t>
            </a:r>
            <a:r>
              <a:rPr lang="ar-AE" sz="2000" dirty="0"/>
              <a:t> 4</a:t>
            </a:r>
            <a:r>
              <a:rPr lang="ar-SA" sz="2000" dirty="0"/>
              <a:t>÷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E7F8CBB-33B4-425E-A075-D805DF38B274}"/>
              </a:ext>
            </a:extLst>
          </p:cNvPr>
          <p:cNvSpPr txBox="1"/>
          <p:nvPr/>
        </p:nvSpPr>
        <p:spPr>
          <a:xfrm>
            <a:off x="623895" y="7746121"/>
            <a:ext cx="171197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/>
              <a:t>=(6×5)</a:t>
            </a:r>
            <a:r>
              <a:rPr lang="ar-AE" sz="2000" dirty="0"/>
              <a:t> </a:t>
            </a:r>
            <a:r>
              <a:rPr lang="ar-SA" sz="2000" dirty="0"/>
              <a:t>-</a:t>
            </a:r>
            <a:r>
              <a:rPr lang="ar-AE" sz="2000" dirty="0"/>
              <a:t> 58</a:t>
            </a:r>
            <a:r>
              <a:rPr lang="en-US" sz="2000" dirty="0"/>
              <a:t> </a:t>
            </a:r>
            <a:endParaRPr lang="ar-SA" sz="20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BD0A0F2-096A-41F5-BB85-1D381045B583}"/>
              </a:ext>
            </a:extLst>
          </p:cNvPr>
          <p:cNvSpPr txBox="1"/>
          <p:nvPr/>
        </p:nvSpPr>
        <p:spPr>
          <a:xfrm>
            <a:off x="183953" y="7731420"/>
            <a:ext cx="37113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b="1" dirty="0"/>
              <a:t>2</a:t>
            </a:r>
            <a:endParaRPr lang="ar-SA" sz="16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3B1D0E6-E0DD-431B-8752-AEC8535E4A2D}"/>
              </a:ext>
            </a:extLst>
          </p:cNvPr>
          <p:cNvSpPr txBox="1"/>
          <p:nvPr/>
        </p:nvSpPr>
        <p:spPr>
          <a:xfrm>
            <a:off x="241731" y="6793727"/>
            <a:ext cx="31263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b="1" dirty="0"/>
              <a:t>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4C774F1-B51F-482F-B02E-E14560BCA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3387" y="193074"/>
            <a:ext cx="3378744" cy="6371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37D916E-629A-400C-947B-5B9E5EB5E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5478" y="804798"/>
            <a:ext cx="762174" cy="7367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17D1954-F388-466A-8864-80553D0762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202" y="775348"/>
            <a:ext cx="470007" cy="77487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F452ABC-0828-42AF-83CE-3FA08184C6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144" y="832829"/>
            <a:ext cx="978123" cy="73676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5AFE3C0-4755-49C5-B2B7-A10B1FD967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4455" y="6538841"/>
            <a:ext cx="1361814" cy="241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183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779</TotalTime>
  <Words>218</Words>
  <Application>Microsoft Office PowerPoint</Application>
  <PresentationFormat>On-screen Show (4:3)</PresentationFormat>
  <Paragraphs>56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Segoe UI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آمنة عبدالله بن لاحج</dc:creator>
  <cp:lastModifiedBy>Lenovo</cp:lastModifiedBy>
  <cp:revision>25</cp:revision>
  <dcterms:created xsi:type="dcterms:W3CDTF">2022-01-27T07:44:11Z</dcterms:created>
  <dcterms:modified xsi:type="dcterms:W3CDTF">2022-02-01T12:32:27Z</dcterms:modified>
</cp:coreProperties>
</file>