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266" r:id="rId3"/>
    <p:sldId id="267" r:id="rId4"/>
    <p:sldId id="268" r:id="rId5"/>
    <p:sldId id="26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91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91247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570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75719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47339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696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266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93362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7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08913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8771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136721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02378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61415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88516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02159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60478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291B17-9318-49DB-B28B-6E5994AE9581}" type="datetime1">
              <a:rPr lang="en-US" smtClean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79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6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9.jpg" /><Relationship Id="rId4" Type="http://schemas.openxmlformats.org/officeDocument/2006/relationships/image" Target="../media/image8.jp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3.jpg" /><Relationship Id="rId4" Type="http://schemas.openxmlformats.org/officeDocument/2006/relationships/image" Target="../media/image12.jp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251DB5-AE09-4C6A-A3C4-2542C4CBCA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69" b="41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E71CD2-8F50-4DCF-9014-0B4610CCBA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8345" y="1524001"/>
            <a:ext cx="3208866" cy="3478384"/>
          </a:xfrm>
        </p:spPr>
        <p:txBody>
          <a:bodyPr>
            <a:normAutofit/>
          </a:bodyPr>
          <a:lstStyle/>
          <a:p>
            <a:r>
              <a:rPr lang="ar-AE" dirty="0"/>
              <a:t>الدرس الأول : الميزانية الشخصية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3D1EB1-B2A1-4D54-A4C6-533AD6109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8345" y="5145513"/>
            <a:ext cx="3208866" cy="738820"/>
          </a:xfrm>
        </p:spPr>
        <p:txBody>
          <a:bodyPr>
            <a:normAutofit/>
          </a:bodyPr>
          <a:lstStyle/>
          <a:p>
            <a:r>
              <a:rPr lang="ar-AE" sz="2400" b="1" i="1" dirty="0">
                <a:solidFill>
                  <a:schemeClr val="tx1">
                    <a:alpha val="75000"/>
                  </a:schemeClr>
                </a:solidFill>
              </a:rPr>
              <a:t>ثانيا : الانفاق و الادخار </a:t>
            </a:r>
            <a:endParaRPr lang="en-US" b="1" i="1" dirty="0">
              <a:solidFill>
                <a:schemeClr val="tx1">
                  <a:alpha val="75000"/>
                </a:schemeClr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40FDCB3D-BFFB-3AD6-9207-5A5F8AA89226}"/>
              </a:ext>
            </a:extLst>
          </p:cNvPr>
          <p:cNvSpPr txBox="1"/>
          <p:nvPr/>
        </p:nvSpPr>
        <p:spPr>
          <a:xfrm>
            <a:off x="5184074" y="2512126"/>
            <a:ext cx="18288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4000" b="1" dirty="0"/>
              <a:t>Y5</a:t>
            </a:r>
            <a:r>
              <a:rPr lang="ar-SA" sz="4000" dirty="0"/>
              <a:t> </a:t>
            </a:r>
            <a:endParaRPr lang="ar-AE" sz="4000" dirty="0"/>
          </a:p>
        </p:txBody>
      </p:sp>
    </p:spTree>
    <p:extLst>
      <p:ext uri="{BB962C8B-B14F-4D97-AF65-F5344CB8AC3E}">
        <p14:creationId xmlns:p14="http://schemas.microsoft.com/office/powerpoint/2010/main" val="1068012279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A3D21-3D1C-4081-A633-B83C50342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7" y="1397000"/>
            <a:ext cx="7766936" cy="26538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ar-AE" sz="5400" b="0" cap="all" dirty="0"/>
              <a:t>الانفاق و الادخار </a:t>
            </a:r>
            <a:endParaRPr lang="en-US" sz="5400" b="0" cap="al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87B9D6-D1B9-40BD-8BD0-611A754DDCFB}"/>
              </a:ext>
            </a:extLst>
          </p:cNvPr>
          <p:cNvSpPr txBox="1"/>
          <p:nvPr/>
        </p:nvSpPr>
        <p:spPr>
          <a:xfrm>
            <a:off x="230819" y="4882716"/>
            <a:ext cx="3666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نواتج التعلم :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* يميز بين الانفاق و الادخار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dirty="0">
                <a:solidFill>
                  <a:prstClr val="black"/>
                </a:solidFill>
                <a:latin typeface="Tw Cen MT" panose="020B0602020104020603"/>
                <a:cs typeface="Arial" panose="020B0604020202020204" pitchFamily="34" charset="0"/>
              </a:rPr>
              <a:t>* يقارن بين الحاجات الأساسية و الثانوية </a:t>
            </a:r>
            <a:r>
              <a:rPr lang="ar-AE" dirty="0" err="1">
                <a:solidFill>
                  <a:prstClr val="black"/>
                </a:solidFill>
                <a:latin typeface="Tw Cen MT" panose="020B0602020104020603"/>
                <a:cs typeface="Arial" panose="020B0604020202020204" pitchFamily="34" charset="0"/>
              </a:rPr>
              <a:t>للانفاق</a:t>
            </a:r>
            <a:endParaRPr kumimoji="0" lang="ar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* يقدر أهمية الادخار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412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5D384A10-155C-4C52-A5B6-0EA018DDD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458" y="602503"/>
            <a:ext cx="2414542" cy="201675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E9DD3290-AF27-4D9E-8EF1-61EA2333F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917" y="1412243"/>
            <a:ext cx="2414541" cy="2016757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963EABA0-E954-4362-9516-1AACF72DBC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6044"/>
            <a:ext cx="2050741" cy="2778148"/>
          </a:xfrm>
          <a:prstGeom prst="rect">
            <a:avLst/>
          </a:prstGeom>
        </p:spPr>
      </p:pic>
      <p:sp>
        <p:nvSpPr>
          <p:cNvPr id="9" name="Arrow: Left 8">
            <a:extLst>
              <a:ext uri="{FF2B5EF4-FFF2-40B4-BE49-F238E27FC236}">
                <a16:creationId xmlns:a16="http://schemas.microsoft.com/office/drawing/2014/main" id="{6A6D4877-C3FF-4B44-98DD-748E29248DB8}"/>
              </a:ext>
            </a:extLst>
          </p:cNvPr>
          <p:cNvSpPr/>
          <p:nvPr/>
        </p:nvSpPr>
        <p:spPr>
          <a:xfrm>
            <a:off x="9880847" y="3286955"/>
            <a:ext cx="1953087" cy="80974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الانفاق</a:t>
            </a:r>
            <a:endParaRPr lang="en-US" dirty="0"/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345AA5CD-A522-4AAA-A7E2-2D6D64759119}"/>
              </a:ext>
            </a:extLst>
          </p:cNvPr>
          <p:cNvSpPr/>
          <p:nvPr/>
        </p:nvSpPr>
        <p:spPr>
          <a:xfrm flipH="1">
            <a:off x="223421" y="4423125"/>
            <a:ext cx="1953087" cy="80974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الادخار </a:t>
            </a:r>
            <a:endParaRPr lang="en-US" dirty="0"/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8C0F61-7385-48B6-92A1-9DD3D591EC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741" y="2665696"/>
            <a:ext cx="1668655" cy="1668655"/>
          </a:xfrm>
          <a:prstGeom prst="rect">
            <a:avLst/>
          </a:prstGeom>
        </p:spPr>
      </p:pic>
      <p:sp>
        <p:nvSpPr>
          <p:cNvPr id="13" name="Cloud 12">
            <a:extLst>
              <a:ext uri="{FF2B5EF4-FFF2-40B4-BE49-F238E27FC236}">
                <a16:creationId xmlns:a16="http://schemas.microsoft.com/office/drawing/2014/main" id="{3CDE40A3-4F2D-41B4-9275-279F2D889B28}"/>
              </a:ext>
            </a:extLst>
          </p:cNvPr>
          <p:cNvSpPr/>
          <p:nvPr/>
        </p:nvSpPr>
        <p:spPr>
          <a:xfrm rot="504712">
            <a:off x="8708993" y="4170919"/>
            <a:ext cx="3222594" cy="1917577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مبلغ من النقود يقوم الفرد بإنفاقه للحصول على السلع و الخدمات </a:t>
            </a:r>
            <a:endParaRPr lang="en-US" dirty="0"/>
          </a:p>
        </p:txBody>
      </p:sp>
      <p:sp>
        <p:nvSpPr>
          <p:cNvPr id="14" name="Cloud 13">
            <a:extLst>
              <a:ext uri="{FF2B5EF4-FFF2-40B4-BE49-F238E27FC236}">
                <a16:creationId xmlns:a16="http://schemas.microsoft.com/office/drawing/2014/main" id="{3B08D6EA-C6C6-4E61-AF1E-F7FC7166F607}"/>
              </a:ext>
            </a:extLst>
          </p:cNvPr>
          <p:cNvSpPr/>
          <p:nvPr/>
        </p:nvSpPr>
        <p:spPr>
          <a:xfrm rot="21293943">
            <a:off x="1830279" y="4697270"/>
            <a:ext cx="3222594" cy="1917577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توفير جزء من الدخل و عدم انفاقه إلا عند الحاجة الضرورية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15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619B19-549A-4CB8-B75F-9791CBE21A3B}"/>
              </a:ext>
            </a:extLst>
          </p:cNvPr>
          <p:cNvSpPr/>
          <p:nvPr/>
        </p:nvSpPr>
        <p:spPr>
          <a:xfrm>
            <a:off x="3072341" y="0"/>
            <a:ext cx="57454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ينقسم الانفاق إلى قسمين :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B57C77D-0C61-4869-BEC1-12FC9872A547}"/>
              </a:ext>
            </a:extLst>
          </p:cNvPr>
          <p:cNvCxnSpPr>
            <a:cxnSpLocks/>
          </p:cNvCxnSpPr>
          <p:nvPr/>
        </p:nvCxnSpPr>
        <p:spPr>
          <a:xfrm>
            <a:off x="5945083" y="798990"/>
            <a:ext cx="855212" cy="13849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4EE88B2-D5BC-47CE-8664-A56E3C0906B7}"/>
              </a:ext>
            </a:extLst>
          </p:cNvPr>
          <p:cNvCxnSpPr>
            <a:cxnSpLocks/>
          </p:cNvCxnSpPr>
          <p:nvPr/>
        </p:nvCxnSpPr>
        <p:spPr>
          <a:xfrm flipH="1">
            <a:off x="4944862" y="798989"/>
            <a:ext cx="1000221" cy="1384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8E4E81CF-5B55-402D-8F0E-7B7F71CAA1CD}"/>
              </a:ext>
            </a:extLst>
          </p:cNvPr>
          <p:cNvSpPr/>
          <p:nvPr/>
        </p:nvSpPr>
        <p:spPr>
          <a:xfrm>
            <a:off x="6246919" y="2183907"/>
            <a:ext cx="1059403" cy="1020932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ar-AE" dirty="0"/>
              <a:t>حاجات أساسية</a:t>
            </a:r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8292548-B428-420B-B77E-84D3252CF4F7}"/>
              </a:ext>
            </a:extLst>
          </p:cNvPr>
          <p:cNvSpPr/>
          <p:nvPr/>
        </p:nvSpPr>
        <p:spPr>
          <a:xfrm>
            <a:off x="4432179" y="2183907"/>
            <a:ext cx="1059403" cy="1020932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ar-AE" dirty="0"/>
              <a:t>حاجات ثانوية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D8B5570-7F53-414A-9977-39C0D300A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3581" y="1217720"/>
            <a:ext cx="2383743" cy="41029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2484F5-923C-468E-ADB7-94B4E4F5A8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9" r="10140" b="5458"/>
          <a:stretch/>
        </p:blipFill>
        <p:spPr>
          <a:xfrm>
            <a:off x="74676" y="2785750"/>
            <a:ext cx="2396970" cy="13778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94EC234-C965-4D0A-8971-F8CDCF54C1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3" y="4255005"/>
            <a:ext cx="2383743" cy="159090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456B568-76C5-485A-AD99-99BBB2893D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" y="1246573"/>
            <a:ext cx="2328740" cy="14478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21C8C82-677B-4FE9-8FC6-625EDC899EFC}"/>
              </a:ext>
            </a:extLst>
          </p:cNvPr>
          <p:cNvSpPr txBox="1"/>
          <p:nvPr/>
        </p:nvSpPr>
        <p:spPr>
          <a:xfrm>
            <a:off x="6743197" y="2982897"/>
            <a:ext cx="2139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أشياء يجب الحصول عليها 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2FEC5C-9F2D-46E5-8081-2906FEDE2CA7}"/>
              </a:ext>
            </a:extLst>
          </p:cNvPr>
          <p:cNvSpPr txBox="1"/>
          <p:nvPr/>
        </p:nvSpPr>
        <p:spPr>
          <a:xfrm>
            <a:off x="3073643" y="3036555"/>
            <a:ext cx="2139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أشياء يمكن الاستغناء عنها 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460FA7-B06F-4A12-910A-5E5E6D198C27}"/>
              </a:ext>
            </a:extLst>
          </p:cNvPr>
          <p:cNvSpPr/>
          <p:nvPr/>
        </p:nvSpPr>
        <p:spPr>
          <a:xfrm>
            <a:off x="5444972" y="5451796"/>
            <a:ext cx="3048000" cy="611653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/>
              <a:t>يحفظ معظم الناس نقودهم في المصارف و البنوك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95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2" grpId="0"/>
      <p:bldP spid="23" grpId="0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8CC155-4399-4390-BFB4-491CEB21F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954" y="0"/>
            <a:ext cx="2277492" cy="22774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49B218-5046-4E4E-98A2-C50451426629}"/>
              </a:ext>
            </a:extLst>
          </p:cNvPr>
          <p:cNvSpPr txBox="1"/>
          <p:nvPr/>
        </p:nvSpPr>
        <p:spPr>
          <a:xfrm>
            <a:off x="8247355" y="568171"/>
            <a:ext cx="2396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dirty="0"/>
              <a:t> ما أهمية الادخار ؟</a:t>
            </a:r>
            <a:endParaRPr lang="en-US" sz="28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EA331CD-A197-45A5-9DC5-84454738ABB8}"/>
              </a:ext>
            </a:extLst>
          </p:cNvPr>
          <p:cNvSpPr/>
          <p:nvPr/>
        </p:nvSpPr>
        <p:spPr>
          <a:xfrm>
            <a:off x="8102909" y="1397110"/>
            <a:ext cx="2277491" cy="13233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i="1" dirty="0"/>
              <a:t>تحسين مستوى المعيشة </a:t>
            </a:r>
            <a:endParaRPr lang="en-US" sz="2400" i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9DCDE2F-9FE2-4F52-810B-8954B7A25855}"/>
              </a:ext>
            </a:extLst>
          </p:cNvPr>
          <p:cNvSpPr/>
          <p:nvPr/>
        </p:nvSpPr>
        <p:spPr>
          <a:xfrm>
            <a:off x="6658252" y="2536514"/>
            <a:ext cx="2583402" cy="121874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i="1" dirty="0"/>
              <a:t>مواجهة المصروفات الطارئة</a:t>
            </a:r>
            <a:endParaRPr lang="en-US" sz="2000" b="1" i="1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832286F-BDF8-4625-9A22-4C707BB79BA6}"/>
              </a:ext>
            </a:extLst>
          </p:cNvPr>
          <p:cNvSpPr/>
          <p:nvPr/>
        </p:nvSpPr>
        <p:spPr>
          <a:xfrm>
            <a:off x="5096894" y="3411244"/>
            <a:ext cx="2277491" cy="13233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i="1" dirty="0"/>
              <a:t>يساعد على زيادة الدخل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214048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2777</TotalTime>
  <Words>98</Words>
  <Application>Microsoft Office PowerPoint</Application>
  <PresentationFormat>شاشة عريضة</PresentationFormat>
  <Paragraphs>21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Droplet</vt:lpstr>
      <vt:lpstr>الدرس الأول : الميزانية الشخصية </vt:lpstr>
      <vt:lpstr>الانفاق و الادخار 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الدرس الأول : الميزانية الشخصية</dc:title>
  <dc:creator>Adnan Almzayek</dc:creator>
  <cp:lastModifiedBy>Jana Mohamed Refaat Fathelbab Gomaa</cp:lastModifiedBy>
  <cp:revision>27</cp:revision>
  <dcterms:created xsi:type="dcterms:W3CDTF">2020-04-01T19:38:29Z</dcterms:created>
  <dcterms:modified xsi:type="dcterms:W3CDTF">2024-03-12T05:26:31Z</dcterms:modified>
</cp:coreProperties>
</file>