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1"/>
  </p:handoutMasterIdLst>
  <p:sldIdLst>
    <p:sldId id="461" r:id="rId5"/>
    <p:sldId id="2683" r:id="rId6"/>
    <p:sldId id="2678" r:id="rId7"/>
    <p:sldId id="296" r:id="rId8"/>
    <p:sldId id="299" r:id="rId9"/>
    <p:sldId id="2679" r:id="rId10"/>
    <p:sldId id="2705" r:id="rId11"/>
    <p:sldId id="298" r:id="rId12"/>
    <p:sldId id="2728" r:id="rId13"/>
    <p:sldId id="2719" r:id="rId14"/>
    <p:sldId id="2727" r:id="rId15"/>
    <p:sldId id="2713" r:id="rId16"/>
    <p:sldId id="2725" r:id="rId17"/>
    <p:sldId id="2729" r:id="rId18"/>
    <p:sldId id="2726" r:id="rId19"/>
    <p:sldId id="4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28"/>
            <p14:sldId id="2719"/>
            <p14:sldId id="2727"/>
          </p14:sldIdLst>
        </p14:section>
        <p14:section name="Functional Language" id="{5C547082-5C0B-48FA-A990-511A9CA86C49}">
          <p14:sldIdLst>
            <p14:sldId id="2713"/>
            <p14:sldId id="2725"/>
            <p14:sldId id="2729"/>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28BD4-4F76-15A3-5FBF-E82B9B214477}" name="Thomasin Hazelden" initials="TH" userId="S::Thomasin.Hazelden@ese.gov.ae::46423e11-06f7-4b93-895a-79bbea1956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C833B"/>
    <a:srgbClr val="BA8C41"/>
    <a:srgbClr val="2A5CAA"/>
    <a:srgbClr val="C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135" autoAdjust="0"/>
    <p:restoredTop sz="96327"/>
  </p:normalViewPr>
  <p:slideViewPr>
    <p:cSldViewPr showGuides="1">
      <p:cViewPr varScale="1">
        <p:scale>
          <a:sx n="106" d="100"/>
          <a:sy n="106" d="100"/>
        </p:scale>
        <p:origin x="184" y="560"/>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1/23/25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6.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339308520341504"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76434962068275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08802393453363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227768815681536"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125975205085184"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4</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2.2</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2</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2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EAF65F8-8642-5459-3BEE-A4189BA071E1}"/>
              </a:ext>
            </a:extLst>
          </p:cNvPr>
          <p:cNvGraphicFramePr>
            <a:graphicFrameLocks noGrp="1"/>
          </p:cNvGraphicFramePr>
          <p:nvPr>
            <p:extLst>
              <p:ext uri="{D42A27DB-BD31-4B8C-83A1-F6EECF244321}">
                <p14:modId xmlns:p14="http://schemas.microsoft.com/office/powerpoint/2010/main" val="229171404"/>
              </p:ext>
            </p:extLst>
          </p:nvPr>
        </p:nvGraphicFramePr>
        <p:xfrm>
          <a:off x="0" y="1"/>
          <a:ext cx="12192000" cy="6858000"/>
        </p:xfrm>
        <a:graphic>
          <a:graphicData uri="http://schemas.openxmlformats.org/drawingml/2006/table">
            <a:tbl>
              <a:tblPr firstRow="1" firstCol="1" bandRow="1"/>
              <a:tblGrid>
                <a:gridCol w="4064000">
                  <a:extLst>
                    <a:ext uri="{9D8B030D-6E8A-4147-A177-3AD203B41FA5}">
                      <a16:colId xmlns:a16="http://schemas.microsoft.com/office/drawing/2014/main" val="3872832988"/>
                    </a:ext>
                  </a:extLst>
                </a:gridCol>
                <a:gridCol w="4064000">
                  <a:extLst>
                    <a:ext uri="{9D8B030D-6E8A-4147-A177-3AD203B41FA5}">
                      <a16:colId xmlns:a16="http://schemas.microsoft.com/office/drawing/2014/main" val="3998595365"/>
                    </a:ext>
                  </a:extLst>
                </a:gridCol>
                <a:gridCol w="4064000">
                  <a:extLst>
                    <a:ext uri="{9D8B030D-6E8A-4147-A177-3AD203B41FA5}">
                      <a16:colId xmlns:a16="http://schemas.microsoft.com/office/drawing/2014/main" val="2580488396"/>
                    </a:ext>
                  </a:extLst>
                </a:gridCol>
              </a:tblGrid>
              <a:tr h="472021">
                <a:tc gridSpan="3">
                  <a:txBody>
                    <a:bodyPr/>
                    <a:lstStyle/>
                    <a:p>
                      <a:pPr algn="ctr">
                        <a:lnSpc>
                          <a:spcPct val="107000"/>
                        </a:lnSpc>
                        <a:spcAft>
                          <a:spcPts val="800"/>
                        </a:spcAft>
                      </a:pP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8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Free time, the body, looking back.</a:t>
                      </a:r>
                      <a:endParaRPr lang="en-GB"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22999929"/>
                  </a:ext>
                </a:extLst>
              </a:tr>
              <a:tr h="472021">
                <a:tc>
                  <a:txBody>
                    <a:bodyPr/>
                    <a:lstStyle/>
                    <a:p>
                      <a:pPr algn="ctr">
                        <a:lnSpc>
                          <a:spcPct val="107000"/>
                        </a:lnSpc>
                        <a:spcAft>
                          <a:spcPts val="800"/>
                        </a:spcAft>
                      </a:pPr>
                      <a:r>
                        <a:rPr lang="en-US" sz="18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8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marL="15240" algn="ctr">
                        <a:lnSpc>
                          <a:spcPct val="107000"/>
                        </a:lnSpc>
                        <a:spcAft>
                          <a:spcPts val="800"/>
                        </a:spcAft>
                      </a:pPr>
                      <a:r>
                        <a:rPr lang="en-US" sz="18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36841897"/>
                  </a:ext>
                </a:extLst>
              </a:tr>
              <a:tr h="1492006">
                <a:tc>
                  <a:txBody>
                    <a:bodyPr/>
                    <a:lstStyle/>
                    <a:p>
                      <a:pPr marL="19685"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Modals: present modals</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4765"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Can make basic polite requests with 'could'. (33)</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rowSpan="3">
                  <a:txBody>
                    <a:bodyPr/>
                    <a:lstStyle/>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Making offers and requests</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106680" algn="ctr">
                        <a:lnSpc>
                          <a:spcPct val="107000"/>
                        </a:lnSpc>
                        <a:spcAft>
                          <a:spcPts val="800"/>
                        </a:spcAft>
                      </a:pPr>
                      <a:r>
                        <a:rPr lang="en-US" sz="1800" dirty="0">
                          <a:effectLst/>
                          <a:latin typeface="Arial" panose="020B0604020202020204" pitchFamily="34" charset="0"/>
                          <a:ea typeface="Arial" panose="020B0604020202020204" pitchFamily="34" charset="0"/>
                          <a:cs typeface="Arial" panose="020B0604020202020204" pitchFamily="34" charset="0"/>
                        </a:rPr>
                        <a:t> </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objects</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106680" algn="ctr">
                        <a:lnSpc>
                          <a:spcPct val="107000"/>
                        </a:lnSpc>
                        <a:spcAft>
                          <a:spcPts val="800"/>
                        </a:spcAft>
                      </a:pPr>
                      <a:r>
                        <a:rPr lang="en-US" sz="1800" dirty="0">
                          <a:effectLst/>
                          <a:latin typeface="Arial" panose="020B0604020202020204" pitchFamily="34" charset="0"/>
                          <a:ea typeface="Arial" panose="020B0604020202020204" pitchFamily="34" charset="0"/>
                          <a:cs typeface="Arial" panose="020B0604020202020204" pitchFamily="34" charset="0"/>
                        </a:rPr>
                        <a:t> </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Talking about time periods</a:t>
                      </a:r>
                      <a:endParaRPr lang="en-GB"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542921193"/>
                  </a:ext>
                </a:extLst>
              </a:tr>
              <a:tr h="1492006">
                <a:tc>
                  <a:txBody>
                    <a:bodyPr/>
                    <a:lstStyle/>
                    <a:p>
                      <a:pPr marL="19685"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Adjectives: position</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4765"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verb 'be' in the simple present with adjectives. (25)</a:t>
                      </a:r>
                      <a:endParaRPr lang="en-GB"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vMerge="1">
                  <a:txBody>
                    <a:bodyPr/>
                    <a:lstStyle/>
                    <a:p>
                      <a:endParaRPr lang="en-GB"/>
                    </a:p>
                  </a:txBody>
                  <a:tcPr/>
                </a:tc>
                <a:extLst>
                  <a:ext uri="{0D108BD9-81ED-4DB2-BD59-A6C34878D82A}">
                    <a16:rowId xmlns:a16="http://schemas.microsoft.com/office/drawing/2014/main" val="1797699955"/>
                  </a:ext>
                </a:extLst>
              </a:tr>
              <a:tr h="2929946">
                <a:tc>
                  <a:txBody>
                    <a:bodyPr/>
                    <a:lstStyle/>
                    <a:p>
                      <a:pPr marL="19685"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Past time: past simple</a:t>
                      </a:r>
                      <a:endParaRPr lang="en-GB" sz="18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0795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107950" algn="ctr">
                        <a:lnSpc>
                          <a:spcPct val="107000"/>
                        </a:lnSpc>
                        <a:spcAft>
                          <a:spcPts val="800"/>
                        </a:spcAft>
                      </a:pPr>
                      <a:r>
                        <a:rPr lang="en-US" sz="1800" dirty="0">
                          <a:effectLst/>
                          <a:latin typeface="Arial" panose="020B0604020202020204" pitchFamily="34" charset="0"/>
                          <a:ea typeface="Aptos" panose="020B0004020202020204" pitchFamily="34" charset="0"/>
                          <a:cs typeface="Arial" panose="020B0604020202020204" pitchFamily="34" charset="0"/>
                        </a:rPr>
                        <a:t> </a:t>
                      </a: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24765" algn="ctr">
                        <a:lnSpc>
                          <a:spcPct val="107000"/>
                        </a:lnSpc>
                        <a:spcAft>
                          <a:spcPts val="800"/>
                        </a:spcAft>
                      </a:pPr>
                      <a:r>
                        <a:rPr lang="en-US" sz="1800" dirty="0">
                          <a:solidFill>
                            <a:srgbClr val="000000"/>
                          </a:solidFill>
                          <a:effectLst/>
                          <a:latin typeface="Arial" panose="020B0604020202020204" pitchFamily="34" charset="0"/>
                          <a:ea typeface="Aptos" panose="020B0004020202020204" pitchFamily="34" charset="0"/>
                          <a:cs typeface="Arial" panose="020B0604020202020204" pitchFamily="34" charset="0"/>
                        </a:rPr>
                        <a:t>Can use negative forms of the simple past. (29)</a:t>
                      </a:r>
                      <a:endParaRPr lang="en-GB"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vMerge="1">
                  <a:txBody>
                    <a:bodyPr/>
                    <a:lstStyle/>
                    <a:p>
                      <a:endParaRPr lang="en-GB"/>
                    </a:p>
                  </a:txBody>
                  <a:tcPr/>
                </a:tc>
                <a:extLst>
                  <a:ext uri="{0D108BD9-81ED-4DB2-BD59-A6C34878D82A}">
                    <a16:rowId xmlns:a16="http://schemas.microsoft.com/office/drawing/2014/main" val="242107545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2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327164232"/>
              </p:ext>
            </p:extLst>
          </p:nvPr>
        </p:nvGraphicFramePr>
        <p:xfrm>
          <a:off x="0" y="0"/>
          <a:ext cx="12192000" cy="6857998"/>
        </p:xfrm>
        <a:graphic>
          <a:graphicData uri="http://schemas.openxmlformats.org/drawingml/2006/table">
            <a:tbl>
              <a:tblPr firstRow="1" firstCol="1" bandRow="1"/>
              <a:tblGrid>
                <a:gridCol w="2125339">
                  <a:extLst>
                    <a:ext uri="{9D8B030D-6E8A-4147-A177-3AD203B41FA5}">
                      <a16:colId xmlns:a16="http://schemas.microsoft.com/office/drawing/2014/main" val="3979107295"/>
                    </a:ext>
                  </a:extLst>
                </a:gridCol>
                <a:gridCol w="10066661">
                  <a:extLst>
                    <a:ext uri="{9D8B030D-6E8A-4147-A177-3AD203B41FA5}">
                      <a16:colId xmlns:a16="http://schemas.microsoft.com/office/drawing/2014/main" val="2834414452"/>
                    </a:ext>
                  </a:extLst>
                </a:gridCol>
              </a:tblGrid>
              <a:tr h="1463854">
                <a:tc gridSpan="2">
                  <a:txBody>
                    <a:bodyPr/>
                    <a:lstStyle/>
                    <a:p>
                      <a:pPr algn="l">
                        <a:lnSpc>
                          <a:spcPct val="150000"/>
                        </a:lnSpc>
                      </a:pPr>
                      <a:r>
                        <a:rPr lang="en-US" sz="1800" b="1" u="sng" dirty="0">
                          <a:solidFill>
                            <a:schemeClr val="accent1"/>
                          </a:solidFill>
                          <a:latin typeface="Arial"/>
                          <a:cs typeface="Arial"/>
                        </a:rPr>
                        <a:t>Could I read your book?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Is Ali asking politely or is he rude?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Modals: present modals</a:t>
                      </a:r>
                      <a:endParaRPr lang="en-US" b="1" dirty="0">
                        <a:solidFill>
                          <a:srgbClr val="000000"/>
                        </a:solidFill>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‘could’ + subject + infinitive verb + object/complement</a:t>
                      </a:r>
                      <a:endParaRPr lang="en-US" b="1"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We use ‘could’ in questions to politely ask questions and make requests.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u="sng" kern="1200" dirty="0">
                          <a:solidFill>
                            <a:srgbClr val="000000"/>
                          </a:solidFill>
                          <a:effectLst/>
                          <a:latin typeface="Arial" panose="020B0604020202020204" pitchFamily="34" charset="0"/>
                          <a:ea typeface="+mn-ea"/>
                          <a:cs typeface="Arial" panose="020B0604020202020204" pitchFamily="34" charset="0"/>
                        </a:rPr>
                        <a:t>Could</a:t>
                      </a:r>
                      <a:r>
                        <a:rPr lang="en-US" sz="1800" b="0" i="0" kern="1200" dirty="0">
                          <a:solidFill>
                            <a:srgbClr val="000000"/>
                          </a:solidFill>
                          <a:effectLst/>
                          <a:latin typeface="Arial" panose="020B0604020202020204" pitchFamily="34" charset="0"/>
                          <a:ea typeface="+mn-ea"/>
                          <a:cs typeface="Arial" panose="020B0604020202020204" pitchFamily="34" charset="0"/>
                        </a:rPr>
                        <a:t> I ask you a question?</a:t>
                      </a:r>
                    </a:p>
                    <a:p>
                      <a:pPr algn="l"/>
                      <a:r>
                        <a:rPr lang="en-US" sz="1800" b="0" i="0" u="sng" kern="1200" dirty="0">
                          <a:solidFill>
                            <a:srgbClr val="000000"/>
                          </a:solidFill>
                          <a:effectLst/>
                          <a:latin typeface="Arial" panose="020B0604020202020204" pitchFamily="34" charset="0"/>
                          <a:ea typeface="+mn-ea"/>
                          <a:cs typeface="Arial" panose="020B0604020202020204" pitchFamily="34" charset="0"/>
                        </a:rPr>
                        <a:t>Could</a:t>
                      </a:r>
                      <a:r>
                        <a:rPr lang="en-US" sz="1800" b="0" i="0" kern="1200" dirty="0">
                          <a:solidFill>
                            <a:srgbClr val="000000"/>
                          </a:solidFill>
                          <a:effectLst/>
                          <a:latin typeface="Arial" panose="020B0604020202020204" pitchFamily="34" charset="0"/>
                          <a:ea typeface="+mn-ea"/>
                          <a:cs typeface="Arial" panose="020B0604020202020204" pitchFamily="34" charset="0"/>
                        </a:rPr>
                        <a:t> he join us later?</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Could you pass the ball, please?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3793945108"/>
              </p:ext>
            </p:extLst>
          </p:nvPr>
        </p:nvGraphicFramePr>
        <p:xfrm>
          <a:off x="0" y="0"/>
          <a:ext cx="12192000" cy="68580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53791">
                <a:tc gridSpan="2">
                  <a:txBody>
                    <a:bodyPr/>
                    <a:lstStyle/>
                    <a:p>
                      <a:pPr algn="l">
                        <a:lnSpc>
                          <a:spcPct val="150000"/>
                        </a:lnSpc>
                      </a:pPr>
                      <a:r>
                        <a:rPr lang="en-US" sz="1800" b="1" u="none" dirty="0">
                          <a:solidFill>
                            <a:schemeClr val="accent1"/>
                          </a:solidFill>
                          <a:latin typeface="Arial"/>
                          <a:cs typeface="Arial"/>
                        </a:rPr>
                        <a:t>Her hair is </a:t>
                      </a:r>
                      <a:r>
                        <a:rPr lang="en-US" sz="1800" b="1" u="sng" dirty="0">
                          <a:solidFill>
                            <a:schemeClr val="accent1"/>
                          </a:solidFill>
                          <a:latin typeface="Arial"/>
                          <a:cs typeface="Arial"/>
                        </a:rPr>
                        <a:t>beautiful</a:t>
                      </a:r>
                      <a:r>
                        <a:rPr lang="en-US" sz="1800" b="1" u="none" dirty="0">
                          <a:solidFill>
                            <a:schemeClr val="accent1"/>
                          </a:solidFill>
                          <a:latin typeface="Arial"/>
                          <a:cs typeface="Arial"/>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71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What is the sentence describing?</a:t>
                      </a:r>
                    </a:p>
                    <a:p>
                      <a:pPr algn="l"/>
                      <a:r>
                        <a:rPr lang="en-US" sz="1800" dirty="0">
                          <a:solidFill>
                            <a:srgbClr val="000000"/>
                          </a:solidFill>
                          <a:latin typeface="Arial" panose="020B0604020202020204" pitchFamily="34" charset="0"/>
                          <a:cs typeface="Arial" panose="020B0604020202020204" pitchFamily="34" charset="0"/>
                        </a:rPr>
                        <a:t>What word describes her hair?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Adjectives (position)</a:t>
                      </a:r>
                      <a:endParaRPr lang="en-US" b="1" dirty="0">
                        <a:solidFill>
                          <a:srgbClr val="AC833B"/>
                        </a:solidFill>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subject + ‘to be’ + adjective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6278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We use adjectives with present simple to describe a person, place or thing. </a:t>
                      </a:r>
                      <a:r>
                        <a:rPr lang="en-US" dirty="0">
                          <a:solidFill>
                            <a:srgbClr val="000000"/>
                          </a:solidFill>
                          <a:latin typeface="Arial" panose="020B0604020202020204" pitchFamily="34" charset="0"/>
                          <a:cs typeface="Arial" panose="020B0604020202020204" pitchFamily="34" charset="0"/>
                        </a:rPr>
                        <a:t>They provide more information about qualities such as size, </a:t>
                      </a:r>
                      <a:r>
                        <a:rPr lang="en-US" dirty="0" err="1">
                          <a:solidFill>
                            <a:srgbClr val="000000"/>
                          </a:solidFill>
                          <a:latin typeface="Arial" panose="020B0604020202020204" pitchFamily="34" charset="0"/>
                          <a:cs typeface="Arial" panose="020B0604020202020204" pitchFamily="34" charset="0"/>
                        </a:rPr>
                        <a:t>colour</a:t>
                      </a:r>
                      <a:r>
                        <a:rPr lang="en-US" dirty="0">
                          <a:solidFill>
                            <a:srgbClr val="000000"/>
                          </a:solidFill>
                          <a:latin typeface="Arial" panose="020B0604020202020204" pitchFamily="34" charset="0"/>
                          <a:cs typeface="Arial" panose="020B0604020202020204" pitchFamily="34" charset="0"/>
                        </a:rPr>
                        <a:t>, age, shape, emotion, etc. In a present simple sentence, adjectives come after the main verb, ‘to be’.</a:t>
                      </a:r>
                      <a:endParaRPr lang="x-none" sz="180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rgbClr val="000000"/>
                          </a:solidFill>
                          <a:effectLst/>
                          <a:latin typeface="Arial" panose="020B0604020202020204" pitchFamily="34" charset="0"/>
                          <a:ea typeface="+mn-ea"/>
                          <a:cs typeface="Arial" panose="020B0604020202020204" pitchFamily="34" charset="0"/>
                        </a:rPr>
                        <a:t>His bike is </a:t>
                      </a:r>
                      <a:r>
                        <a:rPr lang="en-US" sz="1800" b="0" i="0" u="sng" kern="1200" dirty="0">
                          <a:solidFill>
                            <a:srgbClr val="000000"/>
                          </a:solidFill>
                          <a:effectLst/>
                          <a:latin typeface="Arial" panose="020B0604020202020204" pitchFamily="34" charset="0"/>
                          <a:ea typeface="+mn-ea"/>
                          <a:cs typeface="Arial" panose="020B0604020202020204" pitchFamily="34" charset="0"/>
                        </a:rPr>
                        <a:t>red</a:t>
                      </a:r>
                      <a:r>
                        <a:rPr lang="en-US" sz="1800" b="0" i="0" kern="1200" dirty="0">
                          <a:solidFill>
                            <a:srgbClr val="000000"/>
                          </a:solidFill>
                          <a:effectLst/>
                          <a:latin typeface="Arial" panose="020B0604020202020204" pitchFamily="34" charset="0"/>
                          <a:ea typeface="+mn-ea"/>
                          <a:cs typeface="Arial" panose="020B0604020202020204" pitchFamily="34" charset="0"/>
                        </a:rPr>
                        <a:t>.</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My feet are </a:t>
                      </a:r>
                      <a:r>
                        <a:rPr lang="en-US" sz="1800" b="0" i="0" u="sng" kern="1200" dirty="0">
                          <a:solidFill>
                            <a:srgbClr val="000000"/>
                          </a:solidFill>
                          <a:effectLst/>
                          <a:latin typeface="Arial" panose="020B0604020202020204" pitchFamily="34" charset="0"/>
                          <a:ea typeface="+mn-ea"/>
                          <a:cs typeface="Arial" panose="020B0604020202020204" pitchFamily="34" charset="0"/>
                        </a:rPr>
                        <a:t>small</a:t>
                      </a:r>
                      <a:r>
                        <a:rPr lang="en-US" sz="1800" b="0" i="0" u="none" kern="1200" dirty="0">
                          <a:solidFill>
                            <a:srgbClr val="000000"/>
                          </a:solidFill>
                          <a:effectLst/>
                          <a:latin typeface="Arial" panose="020B0604020202020204" pitchFamily="34" charset="0"/>
                          <a:ea typeface="+mn-ea"/>
                          <a:cs typeface="Arial" panose="020B0604020202020204" pitchFamily="34" charset="0"/>
                        </a:rPr>
                        <a:t>.</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The building is </a:t>
                      </a:r>
                      <a:r>
                        <a:rPr lang="en-US" sz="1800" b="0" i="0" u="sng" kern="1200" dirty="0">
                          <a:solidFill>
                            <a:srgbClr val="000000"/>
                          </a:solidFill>
                          <a:effectLst/>
                          <a:latin typeface="Arial" panose="020B0604020202020204" pitchFamily="34" charset="0"/>
                          <a:ea typeface="+mn-ea"/>
                          <a:cs typeface="Arial" panose="020B0604020202020204" pitchFamily="34" charset="0"/>
                        </a:rPr>
                        <a:t>tall</a:t>
                      </a:r>
                      <a:r>
                        <a:rPr lang="en-US" sz="1800" b="0" i="0" u="none" kern="1200" dirty="0">
                          <a:solidFill>
                            <a:srgbClr val="000000"/>
                          </a:solidFill>
                          <a:effectLst/>
                          <a:latin typeface="Arial" panose="020B0604020202020204" pitchFamily="34" charset="0"/>
                          <a:ea typeface="+mn-ea"/>
                          <a:cs typeface="Arial" panose="020B0604020202020204" pitchFamily="34" charset="0"/>
                        </a:rPr>
                        <a:t>.</a:t>
                      </a:r>
                      <a:endParaRPr lang="en-US" sz="1800" b="0" i="0" u="sng" kern="1200" dirty="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2526916660"/>
              </p:ext>
            </p:extLst>
          </p:nvPr>
        </p:nvGraphicFramePr>
        <p:xfrm>
          <a:off x="0" y="0"/>
          <a:ext cx="12192000" cy="6857999"/>
        </p:xfrm>
        <a:graphic>
          <a:graphicData uri="http://schemas.openxmlformats.org/drawingml/2006/table">
            <a:tbl>
              <a:tblPr firstRow="1" firstCol="1" bandRow="1"/>
              <a:tblGrid>
                <a:gridCol w="2129537">
                  <a:extLst>
                    <a:ext uri="{9D8B030D-6E8A-4147-A177-3AD203B41FA5}">
                      <a16:colId xmlns:a16="http://schemas.microsoft.com/office/drawing/2014/main" val="3979107295"/>
                    </a:ext>
                  </a:extLst>
                </a:gridCol>
                <a:gridCol w="10062463">
                  <a:extLst>
                    <a:ext uri="{9D8B030D-6E8A-4147-A177-3AD203B41FA5}">
                      <a16:colId xmlns:a16="http://schemas.microsoft.com/office/drawing/2014/main" val="2834414452"/>
                    </a:ext>
                  </a:extLst>
                </a:gridCol>
              </a:tblGrid>
              <a:tr h="1275083">
                <a:tc gridSpan="2">
                  <a:txBody>
                    <a:bodyPr/>
                    <a:lstStyle/>
                    <a:p>
                      <a:pPr algn="l">
                        <a:lnSpc>
                          <a:spcPct val="150000"/>
                        </a:lnSpc>
                      </a:pPr>
                      <a:r>
                        <a:rPr lang="en-US" sz="1800" b="1" u="none" dirty="0">
                          <a:solidFill>
                            <a:schemeClr val="accent1"/>
                          </a:solidFill>
                          <a:latin typeface="Arial"/>
                          <a:cs typeface="Arial"/>
                        </a:rPr>
                        <a:t>Sabeel </a:t>
                      </a:r>
                      <a:r>
                        <a:rPr lang="en-US" sz="1800" b="1" u="sng" dirty="0">
                          <a:solidFill>
                            <a:schemeClr val="accent1"/>
                          </a:solidFill>
                          <a:latin typeface="Arial"/>
                          <a:cs typeface="Arial"/>
                        </a:rPr>
                        <a:t>walked</a:t>
                      </a:r>
                      <a:r>
                        <a:rPr lang="en-US" sz="1800" b="1" u="none" dirty="0">
                          <a:solidFill>
                            <a:schemeClr val="accent1"/>
                          </a:solidFill>
                          <a:latin typeface="Arial"/>
                          <a:cs typeface="Arial"/>
                        </a:rPr>
                        <a:t> to school.</a:t>
                      </a:r>
                    </a:p>
                    <a:p>
                      <a:pPr algn="l">
                        <a:lnSpc>
                          <a:spcPct val="150000"/>
                        </a:lnSpc>
                      </a:pPr>
                      <a:r>
                        <a:rPr lang="en-US" sz="1800" b="1" u="none" dirty="0">
                          <a:solidFill>
                            <a:schemeClr val="accent1"/>
                          </a:solidFill>
                          <a:latin typeface="Arial"/>
                          <a:cs typeface="Arial"/>
                        </a:rPr>
                        <a:t>Amna </a:t>
                      </a:r>
                      <a:r>
                        <a:rPr lang="en-US" sz="1800" b="1" u="sng" dirty="0">
                          <a:solidFill>
                            <a:schemeClr val="accent1"/>
                          </a:solidFill>
                          <a:latin typeface="Arial"/>
                          <a:cs typeface="Arial"/>
                        </a:rPr>
                        <a:t>did not play</a:t>
                      </a:r>
                      <a:r>
                        <a:rPr lang="en-US" sz="1800" b="1" u="none" dirty="0">
                          <a:solidFill>
                            <a:schemeClr val="accent1"/>
                          </a:solidFill>
                          <a:latin typeface="Arial"/>
                          <a:cs typeface="Arial"/>
                        </a:rPr>
                        <a:t> tennis after school.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74634">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Is Sabeel walking to school now? </a:t>
                      </a:r>
                    </a:p>
                    <a:p>
                      <a:pPr algn="l"/>
                      <a:r>
                        <a:rPr lang="en-US" sz="1800" dirty="0">
                          <a:solidFill>
                            <a:srgbClr val="000000"/>
                          </a:solidFill>
                          <a:latin typeface="Arial" panose="020B0604020202020204" pitchFamily="34" charset="0"/>
                          <a:cs typeface="Arial" panose="020B0604020202020204" pitchFamily="34" charset="0"/>
                        </a:rPr>
                        <a:t>Has he finished walking to school?</a:t>
                      </a:r>
                      <a:endParaRPr lang="x-none" sz="180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73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AC833B"/>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time: past simple</a:t>
                      </a:r>
                      <a:endParaRPr lang="en-US" sz="1800" b="1" i="0" dirty="0">
                        <a:solidFill>
                          <a:srgbClr val="AC833B"/>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Arial" panose="020B0604020202020204" pitchFamily="34" charset="0"/>
                          <a:cs typeface="Arial" panose="020B0604020202020204" pitchFamily="34" charset="0"/>
                        </a:rPr>
                        <a:t>Affirmative: Subject + verb -ed + object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Arial" panose="020B0604020202020204" pitchFamily="34" charset="0"/>
                          <a:cs typeface="Arial" panose="020B0604020202020204" pitchFamily="34" charset="0"/>
                        </a:rPr>
                        <a:t>Negative: Subject + ‘did not’ + infinitive verb + object</a:t>
                      </a:r>
                      <a:endParaRPr lang="en-US" sz="1800" b="0" i="0"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1046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0000"/>
                          </a:solidFill>
                          <a:effectLst/>
                          <a:latin typeface="Arial" panose="020B0604020202020204" pitchFamily="34" charset="0"/>
                          <a:ea typeface="+mn-ea"/>
                          <a:cs typeface="Arial" panose="020B0604020202020204" pitchFamily="34" charset="0"/>
                        </a:rPr>
                        <a:t>We use past simple to describe actions that started and finished in the past.</a:t>
                      </a:r>
                      <a:r>
                        <a:rPr lang="en-US" dirty="0">
                          <a:solidFill>
                            <a:srgbClr val="000000"/>
                          </a:solidFill>
                          <a:latin typeface="Arial" panose="020B0604020202020204" pitchFamily="34" charset="0"/>
                          <a:cs typeface="Arial" panose="020B0604020202020204" pitchFamily="34" charset="0"/>
                        </a:rPr>
                        <a:t> We can make past simple sentences with regular past verbs by adding –ed to the infinitive (base form of the verb). When we want to talk about an action that did not happen in the past, we use using ‘did not’ with the infinitive (base form of the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6374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dirty="0">
                          <a:solidFill>
                            <a:srgbClr val="000000"/>
                          </a:solidFill>
                          <a:effectLst/>
                          <a:latin typeface="Arial" panose="020B0604020202020204" pitchFamily="34" charset="0"/>
                          <a:cs typeface="Arial" panose="020B0604020202020204" pitchFamily="34" charset="0"/>
                        </a:rPr>
                        <a:t>We </a:t>
                      </a:r>
                      <a:r>
                        <a:rPr lang="en-US" sz="1800" b="0" i="0" u="sng" dirty="0">
                          <a:solidFill>
                            <a:srgbClr val="000000"/>
                          </a:solidFill>
                          <a:effectLst/>
                          <a:latin typeface="Arial" panose="020B0604020202020204" pitchFamily="34" charset="0"/>
                          <a:cs typeface="Arial" panose="020B0604020202020204" pitchFamily="34" charset="0"/>
                        </a:rPr>
                        <a:t>looked</a:t>
                      </a:r>
                      <a:r>
                        <a:rPr lang="en-US" sz="1800" b="0" i="0" u="none" dirty="0">
                          <a:solidFill>
                            <a:srgbClr val="000000"/>
                          </a:solidFill>
                          <a:effectLst/>
                          <a:latin typeface="Arial" panose="020B0604020202020204" pitchFamily="34" charset="0"/>
                          <a:cs typeface="Arial" panose="020B0604020202020204" pitchFamily="34" charset="0"/>
                        </a:rPr>
                        <a:t> for his shoes</a:t>
                      </a:r>
                      <a:r>
                        <a:rPr lang="en-US" sz="1800" b="0" i="0" dirty="0">
                          <a:solidFill>
                            <a:srgbClr val="000000"/>
                          </a:solidFill>
                          <a:effectLst/>
                          <a:latin typeface="Arial" panose="020B0604020202020204" pitchFamily="34" charset="0"/>
                          <a:cs typeface="Arial" panose="020B0604020202020204" pitchFamily="34" charset="0"/>
                        </a:rPr>
                        <a:t>.</a:t>
                      </a:r>
                    </a:p>
                    <a:p>
                      <a:pPr algn="l"/>
                      <a:r>
                        <a:rPr lang="en-US" sz="1800" b="0" i="0" dirty="0">
                          <a:solidFill>
                            <a:srgbClr val="000000"/>
                          </a:solidFill>
                          <a:effectLst/>
                          <a:latin typeface="Arial" panose="020B0604020202020204" pitchFamily="34" charset="0"/>
                          <a:cs typeface="Arial" panose="020B0604020202020204" pitchFamily="34" charset="0"/>
                        </a:rPr>
                        <a:t>He </a:t>
                      </a:r>
                      <a:r>
                        <a:rPr lang="en-US" sz="1800" b="0" i="0" u="sng" dirty="0">
                          <a:solidFill>
                            <a:srgbClr val="000000"/>
                          </a:solidFill>
                          <a:effectLst/>
                          <a:latin typeface="Arial" panose="020B0604020202020204" pitchFamily="34" charset="0"/>
                          <a:cs typeface="Arial" panose="020B0604020202020204" pitchFamily="34" charset="0"/>
                        </a:rPr>
                        <a:t>did not go</a:t>
                      </a:r>
                      <a:r>
                        <a:rPr lang="en-US" sz="1800" b="0" i="0" u="none" dirty="0">
                          <a:solidFill>
                            <a:srgbClr val="000000"/>
                          </a:solidFill>
                          <a:effectLst/>
                          <a:latin typeface="Arial" panose="020B0604020202020204" pitchFamily="34" charset="0"/>
                          <a:cs typeface="Arial" panose="020B0604020202020204" pitchFamily="34" charset="0"/>
                        </a:rPr>
                        <a:t> </a:t>
                      </a:r>
                      <a:r>
                        <a:rPr lang="en-US" sz="1800" b="0" i="0" dirty="0">
                          <a:solidFill>
                            <a:srgbClr val="000000"/>
                          </a:solidFill>
                          <a:effectLst/>
                          <a:latin typeface="Arial" panose="020B0604020202020204" pitchFamily="34" charset="0"/>
                          <a:cs typeface="Arial" panose="020B0604020202020204" pitchFamily="34" charset="0"/>
                        </a:rPr>
                        <a:t>to school on Monday.</a:t>
                      </a:r>
                    </a:p>
                    <a:p>
                      <a:pPr algn="l"/>
                      <a:r>
                        <a:rPr lang="en-US" sz="1800" b="0" i="0" dirty="0">
                          <a:solidFill>
                            <a:srgbClr val="000000"/>
                          </a:solidFill>
                          <a:effectLst/>
                          <a:latin typeface="Arial" panose="020B0604020202020204" pitchFamily="34" charset="0"/>
                          <a:cs typeface="Arial" panose="020B0604020202020204" pitchFamily="34" charset="0"/>
                        </a:rPr>
                        <a:t>They </a:t>
                      </a:r>
                      <a:r>
                        <a:rPr lang="en-US" sz="1800" b="0" i="0" u="sng" dirty="0">
                          <a:solidFill>
                            <a:srgbClr val="000000"/>
                          </a:solidFill>
                          <a:effectLst/>
                          <a:latin typeface="Arial" panose="020B0604020202020204" pitchFamily="34" charset="0"/>
                          <a:cs typeface="Arial" panose="020B0604020202020204" pitchFamily="34" charset="0"/>
                        </a:rPr>
                        <a:t>played</a:t>
                      </a:r>
                      <a:r>
                        <a:rPr lang="en-US" sz="1800" b="0" i="0" dirty="0">
                          <a:solidFill>
                            <a:srgbClr val="000000"/>
                          </a:solidFill>
                          <a:effectLst/>
                          <a:latin typeface="Arial" panose="020B0604020202020204" pitchFamily="34" charset="0"/>
                          <a:cs typeface="Arial" panose="020B0604020202020204" pitchFamily="34" charset="0"/>
                        </a:rPr>
                        <a:t> in the park.</a:t>
                      </a:r>
                    </a:p>
                    <a:p>
                      <a:pPr algn="l"/>
                      <a:r>
                        <a:rPr lang="en-US" sz="1800" b="0" i="0" dirty="0">
                          <a:solidFill>
                            <a:srgbClr val="000000"/>
                          </a:solidFill>
                          <a:effectLst/>
                          <a:latin typeface="Arial" panose="020B0604020202020204" pitchFamily="34" charset="0"/>
                          <a:cs typeface="Arial" panose="020B0604020202020204" pitchFamily="34" charset="0"/>
                        </a:rPr>
                        <a:t>I </a:t>
                      </a:r>
                      <a:r>
                        <a:rPr lang="en-US" sz="1800" b="0" i="0" u="sng" dirty="0">
                          <a:solidFill>
                            <a:srgbClr val="000000"/>
                          </a:solidFill>
                          <a:effectLst/>
                          <a:latin typeface="Arial" panose="020B0604020202020204" pitchFamily="34" charset="0"/>
                          <a:cs typeface="Arial" panose="020B0604020202020204" pitchFamily="34" charset="0"/>
                        </a:rPr>
                        <a:t>studied</a:t>
                      </a:r>
                      <a:r>
                        <a:rPr lang="en-US" sz="1800" b="0" i="0" dirty="0">
                          <a:solidFill>
                            <a:srgbClr val="000000"/>
                          </a:solidFill>
                          <a:effectLst/>
                          <a:latin typeface="Arial" panose="020B0604020202020204" pitchFamily="34" charset="0"/>
                          <a:cs typeface="Arial" panose="020B0604020202020204" pitchFamily="34" charset="0"/>
                        </a:rPr>
                        <a:t> for my test.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2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707925647"/>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Do you want to sit here?</a:t>
                      </a:r>
                    </a:p>
                    <a:p>
                      <a:pPr algn="l" rtl="0">
                        <a:lnSpc>
                          <a:spcPct val="114000"/>
                        </a:lnSpc>
                        <a:spcAft>
                          <a:spcPts val="0"/>
                        </a:spcAft>
                      </a:pPr>
                      <a:endParaRPr lang="en-US" sz="1800" b="1" u="none" dirty="0">
                        <a:solidFill>
                          <a:schemeClr val="accent6"/>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Can you help me?</a:t>
                      </a:r>
                    </a:p>
                    <a:p>
                      <a:pPr algn="l" rtl="0">
                        <a:lnSpc>
                          <a:spcPct val="114000"/>
                        </a:lnSpc>
                        <a:spcAft>
                          <a:spcPts val="0"/>
                        </a:spcAft>
                      </a:pPr>
                      <a:endParaRPr lang="en-US" sz="1800" b="1" u="none" dirty="0">
                        <a:solidFill>
                          <a:schemeClr val="accent6"/>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Can I use your pencil?</a:t>
                      </a:r>
                    </a:p>
                    <a:p>
                      <a:pPr algn="l" rtl="0">
                        <a:lnSpc>
                          <a:spcPct val="114000"/>
                        </a:lnSpc>
                        <a:spcAft>
                          <a:spcPts val="0"/>
                        </a:spcAft>
                      </a:pPr>
                      <a:endParaRPr lang="en-US" sz="1800" b="1" u="none" dirty="0">
                        <a:solidFill>
                          <a:schemeClr val="accent6"/>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Could you pass the paint?</a:t>
                      </a:r>
                    </a:p>
                    <a:p>
                      <a:pPr algn="l" rtl="0">
                        <a:lnSpc>
                          <a:spcPct val="114000"/>
                        </a:lnSpc>
                        <a:spcAft>
                          <a:spcPts val="0"/>
                        </a:spcAft>
                      </a:pPr>
                      <a:endParaRPr lang="en-US" sz="1800" b="0" u="none" dirty="0">
                        <a:solidFill>
                          <a:srgbClr val="000000"/>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1" i="0" kern="1200" dirty="0">
                          <a:solidFill>
                            <a:srgbClr val="AC833B"/>
                          </a:solidFill>
                          <a:effectLst/>
                          <a:latin typeface="Arial"/>
                          <a:ea typeface="+mn-ea"/>
                          <a:cs typeface="+mn-cs"/>
                          <a:hlinkClick r:id="rId2">
                            <a:extLst>
                              <a:ext uri="{A12FA001-AC4F-418D-AE19-62706E023703}">
                                <ahyp:hlinkClr xmlns:ahyp="http://schemas.microsoft.com/office/drawing/2018/hyperlinkcolor" val="tx"/>
                              </a:ext>
                            </a:extLst>
                          </a:hlinkClick>
                        </a:rPr>
                        <a:t>Making offers and request</a:t>
                      </a:r>
                      <a:r>
                        <a:rPr lang="en-US" sz="1800" b="1" i="0" u="sng" kern="1200" dirty="0">
                          <a:solidFill>
                            <a:srgbClr val="AC833B"/>
                          </a:solidFill>
                          <a:effectLst/>
                          <a:latin typeface="Arial"/>
                          <a:ea typeface="+mn-ea"/>
                          <a:cs typeface="+mn-cs"/>
                        </a:rPr>
                        <a:t>s</a:t>
                      </a: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 question forms,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FD3F8-CD67-4C9E-676C-BA865743E687}"/>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6FE52ADA-6E65-DFEC-EB82-612AE5F49CCD}"/>
              </a:ext>
            </a:extLst>
          </p:cNvPr>
          <p:cNvGraphicFramePr>
            <a:graphicFrameLocks noGrp="1"/>
          </p:cNvGraphicFramePr>
          <p:nvPr>
            <p:extLst>
              <p:ext uri="{D42A27DB-BD31-4B8C-83A1-F6EECF244321}">
                <p14:modId xmlns:p14="http://schemas.microsoft.com/office/powerpoint/2010/main" val="150260620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none" strike="noStrike" noProof="0" dirty="0">
                          <a:solidFill>
                            <a:schemeClr val="accent6"/>
                          </a:solidFill>
                          <a:latin typeface="Arial" panose="020B0604020202020204" pitchFamily="34" charset="0"/>
                          <a:cs typeface="Arial" panose="020B0604020202020204" pitchFamily="34" charset="0"/>
                        </a:rPr>
                        <a:t>It is small.</a:t>
                      </a:r>
                    </a:p>
                    <a:p>
                      <a:pPr lvl="0" algn="l">
                        <a:lnSpc>
                          <a:spcPct val="100000"/>
                        </a:lnSpc>
                        <a:spcBef>
                          <a:spcPts val="0"/>
                        </a:spcBef>
                        <a:spcAft>
                          <a:spcPts val="0"/>
                        </a:spcAft>
                        <a:buNone/>
                      </a:pPr>
                      <a:endParaRPr lang="en-US" b="1" i="0" u="none" strike="noStrike" noProof="0" dirty="0">
                        <a:solidFill>
                          <a:schemeClr val="accent6"/>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b="1" i="0" u="none" strike="noStrike" noProof="0" dirty="0">
                          <a:solidFill>
                            <a:schemeClr val="accent6"/>
                          </a:solidFill>
                          <a:latin typeface="Arial" panose="020B0604020202020204" pitchFamily="34" charset="0"/>
                          <a:cs typeface="Arial" panose="020B0604020202020204" pitchFamily="34" charset="0"/>
                        </a:rPr>
                        <a:t>It is round.</a:t>
                      </a:r>
                    </a:p>
                    <a:p>
                      <a:pPr lvl="0" algn="l">
                        <a:lnSpc>
                          <a:spcPct val="100000"/>
                        </a:lnSpc>
                        <a:spcBef>
                          <a:spcPts val="0"/>
                        </a:spcBef>
                        <a:spcAft>
                          <a:spcPts val="0"/>
                        </a:spcAft>
                        <a:buNone/>
                      </a:pPr>
                      <a:endParaRPr lang="en-US" b="1" i="0" u="none" strike="noStrike" noProof="0" dirty="0">
                        <a:solidFill>
                          <a:schemeClr val="accent6"/>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b="1" i="0" u="none" strike="noStrike" noProof="0" dirty="0">
                          <a:solidFill>
                            <a:schemeClr val="accent6"/>
                          </a:solidFill>
                          <a:latin typeface="Arial" panose="020B0604020202020204" pitchFamily="34" charset="0"/>
                          <a:cs typeface="Arial" panose="020B0604020202020204" pitchFamily="34" charset="0"/>
                        </a:rPr>
                        <a:t>It has two eyes.</a:t>
                      </a:r>
                    </a:p>
                    <a:p>
                      <a:pPr lvl="0" algn="l">
                        <a:lnSpc>
                          <a:spcPct val="100000"/>
                        </a:lnSpc>
                        <a:spcBef>
                          <a:spcPts val="0"/>
                        </a:spcBef>
                        <a:spcAft>
                          <a:spcPts val="0"/>
                        </a:spcAft>
                        <a:buNone/>
                      </a:pPr>
                      <a:endParaRPr lang="en-US" i="0" u="none" strike="noStrike" noProof="0" dirty="0">
                        <a:solidFill>
                          <a:srgbClr val="000000"/>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objects</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4325449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946202968"/>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none" strike="noStrike" noProof="0" dirty="0">
                          <a:solidFill>
                            <a:schemeClr val="accent6"/>
                          </a:solidFill>
                          <a:latin typeface="Arial"/>
                        </a:rPr>
                        <a:t>I read that book last year.</a:t>
                      </a:r>
                    </a:p>
                    <a:p>
                      <a:pPr lvl="0" algn="l">
                        <a:lnSpc>
                          <a:spcPct val="100000"/>
                        </a:lnSpc>
                        <a:spcBef>
                          <a:spcPts val="0"/>
                        </a:spcBef>
                        <a:spcAft>
                          <a:spcPts val="0"/>
                        </a:spcAft>
                        <a:buNone/>
                      </a:pPr>
                      <a:endParaRPr lang="en-US" b="1" i="0" u="none" strike="noStrike" noProof="0" dirty="0">
                        <a:solidFill>
                          <a:schemeClr val="accent6"/>
                        </a:solidFill>
                        <a:latin typeface="Arial"/>
                      </a:endParaRPr>
                    </a:p>
                    <a:p>
                      <a:pPr lvl="0" algn="l">
                        <a:lnSpc>
                          <a:spcPct val="100000"/>
                        </a:lnSpc>
                        <a:spcBef>
                          <a:spcPts val="0"/>
                        </a:spcBef>
                        <a:spcAft>
                          <a:spcPts val="0"/>
                        </a:spcAft>
                        <a:buNone/>
                      </a:pPr>
                      <a:r>
                        <a:rPr lang="en-US" b="1" i="0" u="none" strike="noStrike" noProof="0" dirty="0">
                          <a:solidFill>
                            <a:schemeClr val="accent6"/>
                          </a:solidFill>
                          <a:latin typeface="Arial"/>
                        </a:rPr>
                        <a:t>I went to the cinema yesterday.</a:t>
                      </a:r>
                    </a:p>
                    <a:p>
                      <a:pPr lvl="0" algn="l">
                        <a:lnSpc>
                          <a:spcPct val="100000"/>
                        </a:lnSpc>
                        <a:spcBef>
                          <a:spcPts val="0"/>
                        </a:spcBef>
                        <a:spcAft>
                          <a:spcPts val="0"/>
                        </a:spcAft>
                        <a:buNone/>
                      </a:pPr>
                      <a:endParaRPr lang="en-US" b="1" i="0" u="none" strike="noStrike" noProof="0" dirty="0">
                        <a:solidFill>
                          <a:schemeClr val="accent6"/>
                        </a:solidFill>
                        <a:latin typeface="Arial"/>
                      </a:endParaRPr>
                    </a:p>
                    <a:p>
                      <a:pPr lvl="0" algn="l">
                        <a:lnSpc>
                          <a:spcPct val="100000"/>
                        </a:lnSpc>
                        <a:spcBef>
                          <a:spcPts val="0"/>
                        </a:spcBef>
                        <a:spcAft>
                          <a:spcPts val="0"/>
                        </a:spcAft>
                        <a:buNone/>
                      </a:pPr>
                      <a:r>
                        <a:rPr lang="en-US" b="1" i="0" u="none" strike="noStrike" noProof="0" dirty="0">
                          <a:solidFill>
                            <a:schemeClr val="accent6"/>
                          </a:solidFill>
                          <a:latin typeface="Arial"/>
                        </a:rPr>
                        <a:t>I brushed my teeth this morning.</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Talking about time periods</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EBC7E2-D588-440F-B02F-E76172000E83}"/>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12870</TotalTime>
  <Words>834</Words>
  <Application>Microsoft Macintosh PowerPoint</Application>
  <PresentationFormat>Widescreen</PresentationFormat>
  <Paragraphs>134</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103</cp:revision>
  <dcterms:created xsi:type="dcterms:W3CDTF">2024-07-05T04:49:36Z</dcterms:created>
  <dcterms:modified xsi:type="dcterms:W3CDTF">2025-01-23T10:02:26Z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