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1"/>
  </p:handoutMasterIdLst>
  <p:sldIdLst>
    <p:sldId id="461" r:id="rId5"/>
    <p:sldId id="2683" r:id="rId6"/>
    <p:sldId id="2678" r:id="rId7"/>
    <p:sldId id="296" r:id="rId8"/>
    <p:sldId id="299" r:id="rId9"/>
    <p:sldId id="2679" r:id="rId10"/>
    <p:sldId id="2705" r:id="rId11"/>
    <p:sldId id="298" r:id="rId12"/>
    <p:sldId id="2728" r:id="rId13"/>
    <p:sldId id="2730" r:id="rId14"/>
    <p:sldId id="2727" r:id="rId15"/>
    <p:sldId id="2713" r:id="rId16"/>
    <p:sldId id="2729" r:id="rId17"/>
    <p:sldId id="2725" r:id="rId18"/>
    <p:sldId id="2731" r:id="rId19"/>
    <p:sldId id="46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3B64E-357E-433F-B6B0-51CA2AB0F73B}">
          <p14:sldIdLst>
            <p14:sldId id="461"/>
            <p14:sldId id="2683"/>
            <p14:sldId id="2678"/>
            <p14:sldId id="296"/>
            <p14:sldId id="299"/>
            <p14:sldId id="2679"/>
            <p14:sldId id="2705"/>
          </p14:sldIdLst>
        </p14:section>
        <p14:section name="Grammar" id="{DC29BE3B-EFBC-4E24-B3E2-47963FA686AB}">
          <p14:sldIdLst>
            <p14:sldId id="298"/>
            <p14:sldId id="2728"/>
            <p14:sldId id="2730"/>
            <p14:sldId id="2727"/>
          </p14:sldIdLst>
        </p14:section>
        <p14:section name="Functional Language" id="{5C547082-5C0B-48FA-A990-511A9CA86C49}">
          <p14:sldIdLst>
            <p14:sldId id="2713"/>
            <p14:sldId id="2729"/>
            <p14:sldId id="2725"/>
            <p14:sldId id="2731"/>
            <p14:sldId id="4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80A2D09-CF93-605B-DEB4-AA2CD87968FB}" name="Terra Royal" initials="TR" userId="S::Terra.Royal@ese.gov.ae::75448b6d-a9ba-4e34-b133-f4c956327c5d" providerId="AD"/>
  <p188:author id="{6A628BD4-4F76-15A3-5FBF-E82B9B214477}" name="Thomasin Hazelden" initials="TH" userId="S::Thomasin.Hazelden@ese.gov.ae::46423e11-06f7-4b93-895a-79bbea1956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C833B"/>
    <a:srgbClr val="BA8C41"/>
    <a:srgbClr val="2A5CAA"/>
    <a:srgbClr val="C00000"/>
    <a:srgbClr val="5F5F5F"/>
    <a:srgbClr val="9A9C9B"/>
    <a:srgbClr val="3E8CFF"/>
    <a:srgbClr val="7F7F7F"/>
    <a:srgbClr val="CAD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05BF7E-8D34-4BD4-8785-BCDD6F6121B1}" v="2" dt="2025-05-06T09:43:06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56" autoAdjust="0"/>
    <p:restoredTop sz="93469" autoAdjust="0"/>
  </p:normalViewPr>
  <p:slideViewPr>
    <p:cSldViewPr showGuides="1">
      <p:cViewPr varScale="1">
        <p:scale>
          <a:sx n="93" d="100"/>
          <a:sy n="93" d="100"/>
        </p:scale>
        <p:origin x="240" y="6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5/19/25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88579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4033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8" r:id="rId14"/>
    <p:sldLayoutId id="2147483719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16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929550974320640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917928440496128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784213626322944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227768815681536" TargetMode="Externa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795605200371712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737614564950016" TargetMode="Externa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487CA-65E7-84ED-8D22-37966C97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1988840"/>
            <a:ext cx="9791700" cy="39604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English Language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Coverage, Grammar and Functional Language Teaching Resource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Grade 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Level 2.1</a:t>
            </a:r>
            <a:endParaRPr lang="en-GB" sz="1800" b="1" dirty="0">
              <a:solidFill>
                <a:srgbClr val="5F5F5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Term 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9A9C9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262375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-15776" y="0"/>
            <a:ext cx="12207776" cy="6879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1495174"/>
            <a:ext cx="9351818" cy="0"/>
          </a:xfrm>
          <a:prstGeom prst="line">
            <a:avLst/>
          </a:prstGeom>
          <a:ln>
            <a:solidFill>
              <a:srgbClr val="E3D1B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008E426-17FC-91F7-427A-190ED49E816F}"/>
              </a:ext>
            </a:extLst>
          </p:cNvPr>
          <p:cNvSpPr txBox="1">
            <a:spLocks/>
          </p:cNvSpPr>
          <p:nvPr/>
        </p:nvSpPr>
        <p:spPr>
          <a:xfrm>
            <a:off x="320022" y="1832106"/>
            <a:ext cx="5115578" cy="4512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08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AC833B"/>
                </a:solidFill>
                <a:latin typeface="Helvetica" pitchFamily="2" charset="0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6BE51F-9F50-53CF-CFBC-2F24AC2EF669}"/>
              </a:ext>
            </a:extLst>
          </p:cNvPr>
          <p:cNvSpPr txBox="1"/>
          <p:nvPr/>
        </p:nvSpPr>
        <p:spPr>
          <a:xfrm>
            <a:off x="1057384" y="1928628"/>
            <a:ext cx="511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u="sng" dirty="0">
                <a:solidFill>
                  <a:srgbClr val="AC833B"/>
                </a:solidFill>
                <a:latin typeface="Helvetica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resource</a:t>
            </a:r>
            <a:endParaRPr lang="en-US" altLang="ru-RU" sz="2400" u="sng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CAB7932-4E59-3F32-BBB5-1E43865CDD50}"/>
              </a:ext>
            </a:extLst>
          </p:cNvPr>
          <p:cNvSpPr txBox="1"/>
          <p:nvPr/>
        </p:nvSpPr>
        <p:spPr>
          <a:xfrm>
            <a:off x="1086057" y="2586282"/>
            <a:ext cx="528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Coverage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877E01-C1E9-C468-5ABC-DCB3D8031BE0}"/>
              </a:ext>
            </a:extLst>
          </p:cNvPr>
          <p:cNvSpPr txBox="1"/>
          <p:nvPr/>
        </p:nvSpPr>
        <p:spPr>
          <a:xfrm>
            <a:off x="1057384" y="3304523"/>
            <a:ext cx="498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- Grammar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A2E8846-59E3-E656-9993-ACBE46D7B3E4}"/>
              </a:ext>
            </a:extLst>
          </p:cNvPr>
          <p:cNvSpPr txBox="1"/>
          <p:nvPr/>
        </p:nvSpPr>
        <p:spPr>
          <a:xfrm>
            <a:off x="1057384" y="3956388"/>
            <a:ext cx="52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dirty="0">
                <a:solidFill>
                  <a:srgbClr val="AC833B"/>
                </a:solidFill>
                <a:latin typeface="Helvetica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– Functional language</a:t>
            </a:r>
            <a:endParaRPr lang="en-US" altLang="ru-RU" sz="240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885574A-6A85-0DC1-674E-544AA6151B69}"/>
              </a:ext>
            </a:extLst>
          </p:cNvPr>
          <p:cNvSpPr txBox="1">
            <a:spLocks/>
          </p:cNvSpPr>
          <p:nvPr/>
        </p:nvSpPr>
        <p:spPr>
          <a:xfrm>
            <a:off x="618624" y="369034"/>
            <a:ext cx="4493587" cy="8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chemeClr val="bg1"/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00056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use this resource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"/>
          <a:stretch/>
        </p:blipFill>
        <p:spPr>
          <a:xfrm>
            <a:off x="0" y="0"/>
            <a:ext cx="4935682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494116" y="1903943"/>
            <a:ext cx="59358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>
                <a:latin typeface="Helvetica" pitchFamily="2" charset="0"/>
              </a:rPr>
              <a:t>The slides within this resource, although detailed, are designed as a starting point for teachers. You can:</a:t>
            </a:r>
          </a:p>
          <a:p>
            <a:endParaRPr lang="en-US" altLang="ru-RU" dirty="0">
              <a:latin typeface="Helvetica" pitchFamily="2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construct lessons around the language points explored in them.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use the slides individually as a resource within a lesson.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incorporate them gradually in lessons throughout the term (rather than the whole PowerPoint at once).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US" altLang="ru-RU" dirty="0">
                <a:latin typeface="Helvetica" pitchFamily="2" charset="0"/>
              </a:rPr>
              <a:t>combine functional language and grammar slides which overlap.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ru-RU" dirty="0">
              <a:latin typeface="Helvetica" pitchFamily="2" charset="0"/>
            </a:endParaRPr>
          </a:p>
          <a:p>
            <a:pPr algn="just"/>
            <a:r>
              <a:rPr lang="en-US" altLang="ru-RU" dirty="0">
                <a:latin typeface="Helvetica" pitchFamily="2" charset="0"/>
              </a:rPr>
              <a:t>Ensure that students have been exposed to all the language points in the coverage ahead of their end of term exam.</a:t>
            </a:r>
          </a:p>
          <a:p>
            <a:endParaRPr lang="en-AE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1960B302-AD3F-F9EB-CEC3-62D89A8E6E11}"/>
              </a:ext>
            </a:extLst>
          </p:cNvPr>
          <p:cNvSpPr txBox="1"/>
          <p:nvPr/>
        </p:nvSpPr>
        <p:spPr>
          <a:xfrm>
            <a:off x="5494116" y="889427"/>
            <a:ext cx="6266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Helvetica" pitchFamily="2" charset="0"/>
              </a:rPr>
              <a:t>The Coverage, Grammar and Functional Language Teaching Resource</a:t>
            </a:r>
          </a:p>
        </p:txBody>
      </p:sp>
    </p:spTree>
    <p:extLst>
      <p:ext uri="{BB962C8B-B14F-4D97-AF65-F5344CB8AC3E}">
        <p14:creationId xmlns:p14="http://schemas.microsoft.com/office/powerpoint/2010/main" val="217367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079" y="0"/>
            <a:ext cx="4935682" cy="686127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37940" y="119331"/>
            <a:ext cx="6299200" cy="64633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Within this document, you will find information about: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coverage for this term.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lexis families that assessments will contain.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particular grammatical and functional language points that will be tested in the exams.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preparation sections, you will find examples and explanations for the grammatical and functional language points that will be assessed this term.</a:t>
            </a:r>
          </a:p>
          <a:p>
            <a:pPr algn="just"/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grammar preparation sections contain: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s</a:t>
            </a:r>
            <a:r>
              <a:rPr lang="en-GB">
                <a:latin typeface="Helvetica" pitchFamily="2" charset="0"/>
                <a:cs typeface="Arial" panose="020B0604020202020204" pitchFamily="34" charset="0"/>
              </a:rPr>
              <a:t>ample </a:t>
            </a: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concept </a:t>
            </a:r>
            <a:r>
              <a:rPr lang="en-GB">
                <a:latin typeface="Helvetica" pitchFamily="2" charset="0"/>
                <a:cs typeface="Arial" panose="020B0604020202020204" pitchFamily="34" charset="0"/>
              </a:rPr>
              <a:t>checking questions.</a:t>
            </a: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the specific grammatical structure used within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links to further resources.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an explanation of the circumstances under which the structure is used.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more example sentences.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dirty="0">
                <a:latin typeface="Helvetica" pitchFamily="2" charset="0"/>
                <a:cs typeface="Arial" panose="020B0604020202020204" pitchFamily="34" charset="0"/>
              </a:rPr>
              <a:t>In the functional language preparation section, there are examples and explanation of how the functional language is used, as well as relevant associated grammar points.  </a:t>
            </a:r>
          </a:p>
        </p:txBody>
      </p:sp>
    </p:spTree>
    <p:extLst>
      <p:ext uri="{BB962C8B-B14F-4D97-AF65-F5344CB8AC3E}">
        <p14:creationId xmlns:p14="http://schemas.microsoft.com/office/powerpoint/2010/main" val="4140590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1244601" y="3145921"/>
            <a:ext cx="7248672" cy="460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Helvetica" pitchFamily="2" charset="0"/>
              </a:rPr>
              <a:t>Term 3 Assessment Coverage</a:t>
            </a:r>
          </a:p>
        </p:txBody>
      </p:sp>
    </p:spTree>
    <p:extLst>
      <p:ext uri="{BB962C8B-B14F-4D97-AF65-F5344CB8AC3E}">
        <p14:creationId xmlns:p14="http://schemas.microsoft.com/office/powerpoint/2010/main" val="237865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0C714C-A5CB-E31D-C98B-F3B637672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78547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45846">
                  <a:extLst>
                    <a:ext uri="{9D8B030D-6E8A-4147-A177-3AD203B41FA5}">
                      <a16:colId xmlns:a16="http://schemas.microsoft.com/office/drawing/2014/main" val="1108490023"/>
                    </a:ext>
                  </a:extLst>
                </a:gridCol>
                <a:gridCol w="4951179">
                  <a:extLst>
                    <a:ext uri="{9D8B030D-6E8A-4147-A177-3AD203B41FA5}">
                      <a16:colId xmlns:a16="http://schemas.microsoft.com/office/drawing/2014/main" val="2350489613"/>
                    </a:ext>
                  </a:extLst>
                </a:gridCol>
                <a:gridCol w="3894975">
                  <a:extLst>
                    <a:ext uri="{9D8B030D-6E8A-4147-A177-3AD203B41FA5}">
                      <a16:colId xmlns:a16="http://schemas.microsoft.com/office/drawing/2014/main" val="381832186"/>
                    </a:ext>
                  </a:extLst>
                </a:gridCol>
              </a:tblGrid>
              <a:tr h="891572">
                <a:tc gridSpan="3"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Topic(s): </a:t>
                      </a:r>
                      <a:r>
                        <a:rPr lang="en-US" sz="18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Daily routine, places, animals.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8C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658872"/>
                  </a:ext>
                </a:extLst>
              </a:tr>
              <a:tr h="891572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ECFE Grammar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234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GSE Grammar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A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859087"/>
                  </a:ext>
                </a:extLst>
              </a:tr>
              <a:tr h="1826991">
                <a:tc>
                  <a:txBody>
                    <a:bodyPr/>
                    <a:lstStyle/>
                    <a:p>
                      <a:pPr marL="19685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Modals: present modals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‘can’ to refer to ability in the present (29)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Describing objects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Expressing likes and dislikes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Describing habits, routines, tasks and jobs.</a:t>
                      </a: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464362"/>
                  </a:ext>
                </a:extLst>
              </a:tr>
              <a:tr h="1432881">
                <a:tc>
                  <a:txBody>
                    <a:bodyPr/>
                    <a:lstStyle/>
                    <a:p>
                      <a:pPr marL="19685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Prepositions: time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prepositions ('on' or 'at') with various common time expressions (33)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859800"/>
                  </a:ext>
                </a:extLst>
              </a:tr>
              <a:tr h="1814984">
                <a:tc>
                  <a:txBody>
                    <a:bodyPr/>
                    <a:lstStyle/>
                    <a:p>
                      <a:pPr marL="19685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Prepositions: place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prepositions of place with nouns and noun phrases (26)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87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78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B8325CAE-AE48-2FC1-A66A-0642C70EB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3486" y="17158"/>
            <a:ext cx="6688514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17" name="TextBox 35">
            <a:extLst>
              <a:ext uri="{FF2B5EF4-FFF2-40B4-BE49-F238E27FC236}">
                <a16:creationId xmlns:a16="http://schemas.microsoft.com/office/drawing/2014/main" id="{E4A89B44-3D4C-30DF-043F-AA96F228FAE5}"/>
              </a:ext>
            </a:extLst>
          </p:cNvPr>
          <p:cNvSpPr txBox="1"/>
          <p:nvPr/>
        </p:nvSpPr>
        <p:spPr>
          <a:xfrm>
            <a:off x="689481" y="3274462"/>
            <a:ext cx="45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Helvetica" pitchFamily="2" charset="0"/>
              </a:rPr>
              <a:t>Term 3 preparation: Grammar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667C3293-6C02-BB42-858B-5AC74FF49B92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261CBF84-02FA-BA41-B05E-60A20AA1F4ED}"/>
              </a:ext>
            </a:extLst>
          </p:cNvPr>
          <p:cNvCxnSpPr>
            <a:cxnSpLocks/>
          </p:cNvCxnSpPr>
          <p:nvPr/>
        </p:nvCxnSpPr>
        <p:spPr>
          <a:xfrm>
            <a:off x="3119667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CC451-7A34-B7DB-2500-ABE39F2B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80411A-890D-74A9-54A6-3E8F24CF7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42449"/>
              </p:ext>
            </p:extLst>
          </p:nvPr>
        </p:nvGraphicFramePr>
        <p:xfrm>
          <a:off x="0" y="0"/>
          <a:ext cx="12192000" cy="6857998"/>
        </p:xfrm>
        <a:graphic>
          <a:graphicData uri="http://schemas.openxmlformats.org/drawingml/2006/table">
            <a:tbl>
              <a:tblPr firstRow="1" firstCol="1" bandRow="1"/>
              <a:tblGrid>
                <a:gridCol w="2125338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6662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348151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Alia </a:t>
                      </a: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can</a:t>
                      </a: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 swim. Alia’s sister </a:t>
                      </a: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can’t</a:t>
                      </a: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 swim.</a:t>
                      </a:r>
                      <a:endParaRPr lang="x-none" sz="1800" b="1" u="none" dirty="0">
                        <a:solidFill>
                          <a:schemeClr val="accent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14912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Alia know how to swim? Does Alia’s sister know how to swim?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14912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'can' to refer to ability in the present</a:t>
                      </a:r>
                      <a:endParaRPr lang="en-US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 + can 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n’t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+ base verb (bare infinitive)</a:t>
                      </a:r>
                      <a:endParaRPr lang="en-US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14912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use “can” to say someone knows how to do something or is able to do it. We use ‘can’t’ to say someone is not able to do something.</a:t>
                      </a:r>
                      <a:endParaRPr lang="x-none" sz="1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565111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cat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jump.</a:t>
                      </a:r>
                    </a:p>
                    <a:p>
                      <a:pPr algn="l"/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run fast.</a:t>
                      </a:r>
                    </a:p>
                    <a:p>
                      <a:pPr algn="l"/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She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speak Arabic.</a:t>
                      </a:r>
                    </a:p>
                    <a:p>
                      <a:pPr algn="l"/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can’t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ride a horse.</a:t>
                      </a:r>
                    </a:p>
                    <a:p>
                      <a:pPr algn="l"/>
                      <a:r>
                        <a:rPr lang="en-US" sz="1800" b="0" i="0" u="sng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 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swim?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6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CC451-7A34-B7DB-2500-ABE39F2B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2F36C02-54BF-18FB-E44F-71F060EE1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165910"/>
              </p:ext>
            </p:extLst>
          </p:nvPr>
        </p:nvGraphicFramePr>
        <p:xfrm>
          <a:off x="0" y="0"/>
          <a:ext cx="12192000" cy="6857998"/>
        </p:xfrm>
        <a:graphic>
          <a:graphicData uri="http://schemas.openxmlformats.org/drawingml/2006/table">
            <a:tbl>
              <a:tblPr firstRow="1" firstCol="1" bandRow="1"/>
              <a:tblGrid>
                <a:gridCol w="2125340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6660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4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Miriam goes to the park </a:t>
                      </a: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 1 p.m.</a:t>
                      </a:r>
                      <a:endParaRPr lang="x-none" sz="1800" b="1" u="none" dirty="0">
                        <a:solidFill>
                          <a:schemeClr val="accent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Mariam go the the park at 1:10 pm? Does she go at a specific time? What word tells us the time is exact and not near that time?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Prepositions: time</a:t>
                      </a:r>
                      <a:endParaRPr lang="en-US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preposition of time + time expression</a:t>
                      </a:r>
                      <a:endParaRPr lang="en-US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 use prepositions of time to talk about when an action or event happens.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at: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clock times and specific times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in: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months, years and even longer times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on: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dates and days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have dinner </a:t>
                      </a: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8:00 pm.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My birthday is </a:t>
                      </a: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July.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 go to the park </a:t>
                      </a: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Friday.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87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EF6B5-22E5-765C-5605-8F4CB0253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EF22051-5B7B-09C5-DADE-CEEC30193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646358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firstCol="1" bandRow="1"/>
              <a:tblGrid>
                <a:gridCol w="2736015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9455985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367485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The book is </a:t>
                      </a:r>
                      <a:r>
                        <a:rPr lang="en-US" sz="1800" b="1" u="sng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lang="en-US" sz="1800" b="1" u="none" dirty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 the table.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2597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  <a:endParaRPr lang="en-AE" sz="1800" b="1" dirty="0">
                        <a:solidFill>
                          <a:srgbClr val="5F5F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is the book?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the book touching the table?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the book under the table?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word tells us where the book is? </a:t>
                      </a:r>
                      <a:endParaRPr lang="x-none" sz="1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259759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rgbClr val="AC833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Prepositions: place</a:t>
                      </a:r>
                      <a:endParaRPr lang="en-US" sz="1800" b="1" i="0" dirty="0">
                        <a:solidFill>
                          <a:srgbClr val="AC833B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 + verb + preposition of place + noun/noun phrase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31917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Prepositions of place are used to say where someone or something is.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Helvetica Neue"/>
                          <a:cs typeface="Arial" panose="020B0604020202020204" pitchFamily="34" charset="0"/>
                          <a:sym typeface="Helvetica Neue"/>
                        </a:rPr>
                        <a:t>at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Helvetica Neue"/>
                          <a:cs typeface="Arial" panose="020B0604020202020204" pitchFamily="34" charset="0"/>
                          <a:sym typeface="Helvetica Neue"/>
                        </a:rPr>
                        <a:t>: a point or place (school, the bus stop)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Helvetica Neue"/>
                          <a:cs typeface="Arial" panose="020B0604020202020204" pitchFamily="34" charset="0"/>
                          <a:sym typeface="Helvetica Neue"/>
                        </a:rPr>
                        <a:t>in: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Helvetica Neue"/>
                          <a:cs typeface="Arial" panose="020B0604020202020204" pitchFamily="34" charset="0"/>
                          <a:sym typeface="Helvetica Neue"/>
                        </a:rPr>
                        <a:t> inside something (a box, a room)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Helvetica Neue"/>
                          <a:cs typeface="Arial" panose="020B0604020202020204" pitchFamily="34" charset="0"/>
                          <a:sym typeface="Helvetica Neue"/>
                        </a:rPr>
                        <a:t>on: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Helvetica Neue"/>
                          <a:cs typeface="Arial" panose="020B0604020202020204" pitchFamily="34" charset="0"/>
                          <a:sym typeface="Helvetica Neue"/>
                        </a:rPr>
                        <a:t> on the surface (a table, the wall)</a:t>
                      </a:r>
                      <a:endParaRPr lang="en-US" sz="1800" u="none" strike="noStrike" cap="non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639081">
                <a:tc>
                  <a:txBody>
                    <a:bodyPr/>
                    <a:lstStyle/>
                    <a:p>
                      <a:pPr algn="ctr"/>
                      <a:r>
                        <a:rPr lang="en-AE" sz="1800" b="1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children are </a:t>
                      </a:r>
                      <a:r>
                        <a:rPr lang="en-US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park.</a:t>
                      </a:r>
                    </a:p>
                    <a:p>
                      <a:pPr algn="l"/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fish are </a:t>
                      </a:r>
                      <a:r>
                        <a:rPr lang="en-US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river.</a:t>
                      </a:r>
                    </a:p>
                    <a:p>
                      <a:pPr algn="l"/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breakfast is </a:t>
                      </a:r>
                      <a:r>
                        <a:rPr lang="en-US" sz="1800" b="0" i="0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table.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58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Term 3 preparation: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1"/>
                </a:solidFill>
                <a:latin typeface="Helvetica" pitchFamily="2" charset="0"/>
              </a:rPr>
              <a:t>Functional language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FD3F8-CD67-4C9E-676C-BA865743E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6FE52ADA-6E65-DFEC-EB82-612AE5F49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50895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earth is </a:t>
                      </a:r>
                      <a:r>
                        <a:rPr lang="en-US" i="0" u="sng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big</a:t>
                      </a: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i="0" u="none" strike="noStrike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cat is </a:t>
                      </a:r>
                      <a:r>
                        <a:rPr lang="en-US" i="0" u="sng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</a:t>
                      </a: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i="0" u="none" strike="noStrike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picture is </a:t>
                      </a:r>
                      <a:r>
                        <a:rPr lang="en-US" i="0" u="sng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beautiful</a:t>
                      </a: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objects</a:t>
                      </a:r>
                      <a:endParaRPr lang="en-US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adjectives, noun phrases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54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DFD28-BC3A-A393-BA3B-7CF576392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3924D70-69AB-16FF-0DEF-A74C1190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03109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1831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8920169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</a:t>
                      </a:r>
                      <a:r>
                        <a:rPr lang="en-US" sz="1800" b="0" u="sng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like</a:t>
                      </a:r>
                      <a:r>
                        <a:rPr lang="en-US" sz="1800" b="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animals.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</a:t>
                      </a:r>
                      <a:r>
                        <a:rPr lang="en-US" sz="1800" b="0" u="sng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enjoy</a:t>
                      </a:r>
                      <a:r>
                        <a:rPr lang="en-US" sz="1800" b="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sports.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We </a:t>
                      </a:r>
                      <a:r>
                        <a:rPr lang="en-US" sz="1800" b="0" u="sng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love</a:t>
                      </a:r>
                      <a:r>
                        <a:rPr lang="en-US" sz="1800" b="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travelling.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I </a:t>
                      </a:r>
                      <a:r>
                        <a:rPr lang="en-US" sz="1800" b="0" u="sng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don’t like</a:t>
                      </a:r>
                      <a:r>
                        <a:rPr lang="en-US" sz="1800" b="0" u="non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homework.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Expressing likes and dislikes</a:t>
                      </a:r>
                      <a:endParaRPr lang="en-AE" sz="1800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verbs, noun phrases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435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A4D-BA14-5015-1F9B-72BB6250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D37FE2EB-4AF9-57F2-46B0-61F42CBE3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3775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533886">
                <a:tc gridSpan="2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They go to the park.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I go to the beach.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We eat breakfast at 7 a.m.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We feed the birds.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6205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</a:t>
                      </a:r>
                      <a:r>
                        <a:rPr lang="en-A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AC83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habits, routines, tasks and jobs</a:t>
                      </a:r>
                      <a:endParaRPr lang="en-US" b="1" dirty="0">
                        <a:solidFill>
                          <a:srgbClr val="AC83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62057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  <a:endParaRPr lang="en-AE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verbs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, noun phrases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138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6D79B-812E-5294-42EB-39AB4356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8134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10" ma:contentTypeDescription="Create a new document." ma:contentTypeScope="" ma:versionID="9d3933e53dcabb94610d316ca27d63b4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e69ff950d7f9c46a637cca37ee33dfbe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1099B7-B8BF-41D5-82E9-06FB6C4AF2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19CDEE-AFC6-4EE2-B4F7-8CA37066090B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customXml/itemProps3.xml><?xml version="1.0" encoding="utf-8"?>
<ds:datastoreItem xmlns:ds="http://schemas.openxmlformats.org/officeDocument/2006/customXml" ds:itemID="{3EE6C35E-69CE-4C28-BBC1-DC4389FFFA9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11410</TotalTime>
  <Words>835</Words>
  <Application>Microsoft Macintosh PowerPoint</Application>
  <PresentationFormat>Widescreen</PresentationFormat>
  <Paragraphs>137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Univers Next Arabic </vt:lpstr>
      <vt:lpstr>Univers Next Arabic Bold</vt:lpstr>
      <vt:lpstr>Univers Next Arabic Light</vt:lpstr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Haya Abu Ruka</dc:creator>
  <cp:lastModifiedBy>Thomasin Hazelden</cp:lastModifiedBy>
  <cp:revision>104</cp:revision>
  <dcterms:created xsi:type="dcterms:W3CDTF">2024-07-05T04:49:36Z</dcterms:created>
  <dcterms:modified xsi:type="dcterms:W3CDTF">2025-05-19T10:42:28Z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