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slideMaster+xml" PartName="/ppt/slideMasters/slideMaster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presentation.main+xml" PartName="/ppt/presentation.xml"/>
  <Override ContentType="application/vnd.openxmlformats-officedocument.presentationml.presProps+xml" PartName="/ppt/presProps1.xml"/>
  <Override ContentType="application/vnd.openxmlformats-officedocument.theme+xml" PartName="/ppt/theme/theme1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3"/>
  </p:sldMasterIdLst>
  <p:sldIdLst>
    <p:sldId id="256" r:id="rId4"/>
    <p:sldId id="257" r:id="rId5"/>
  </p:sldIdLst>
  <p:sldSz cy="9144000" cx="6858000"/>
  <p:notesSz cx="6858000" cy="9144000"/>
  <p:defaultTextStyle>
    <a:defPPr lvl="0">
      <a:defRPr lang="en-US"/>
    </a:defPPr>
    <a:lvl1pPr defTabSz="457200" eaLnBrk="1" hangingPunct="1" latinLnBrk="0" lvl="0" marL="0" rtl="0" algn="l">
      <a:defRPr kern="1200" sz="1800">
        <a:solidFill>
          <a:schemeClr val="tx1"/>
        </a:solidFill>
        <a:latin typeface="+mn-lt"/>
        <a:ea typeface="+mn-ea"/>
        <a:cs typeface="+mn-cs"/>
      </a:defRPr>
    </a:lvl1pPr>
    <a:lvl2pPr defTabSz="457200" eaLnBrk="1" hangingPunct="1" latinLnBrk="0" lvl="1" marL="457200" rtl="0" algn="l">
      <a:defRPr kern="1200" sz="1800">
        <a:solidFill>
          <a:schemeClr val="tx1"/>
        </a:solidFill>
        <a:latin typeface="+mn-lt"/>
        <a:ea typeface="+mn-ea"/>
        <a:cs typeface="+mn-cs"/>
      </a:defRPr>
    </a:lvl2pPr>
    <a:lvl3pPr defTabSz="457200" eaLnBrk="1" hangingPunct="1" latinLnBrk="0" lvl="2" marL="914400" rtl="0" algn="l">
      <a:defRPr kern="1200" sz="1800">
        <a:solidFill>
          <a:schemeClr val="tx1"/>
        </a:solidFill>
        <a:latin typeface="+mn-lt"/>
        <a:ea typeface="+mn-ea"/>
        <a:cs typeface="+mn-cs"/>
      </a:defRPr>
    </a:lvl3pPr>
    <a:lvl4pPr defTabSz="457200" eaLnBrk="1" hangingPunct="1" latinLnBrk="0" lvl="3" marL="1371600" rtl="0" algn="l">
      <a:defRPr kern="1200" sz="1800">
        <a:solidFill>
          <a:schemeClr val="tx1"/>
        </a:solidFill>
        <a:latin typeface="+mn-lt"/>
        <a:ea typeface="+mn-ea"/>
        <a:cs typeface="+mn-cs"/>
      </a:defRPr>
    </a:lvl4pPr>
    <a:lvl5pPr defTabSz="457200" eaLnBrk="1" hangingPunct="1" latinLnBrk="0" lvl="4" marL="1828800" rtl="0" algn="l">
      <a:defRPr kern="1200" sz="1800">
        <a:solidFill>
          <a:schemeClr val="tx1"/>
        </a:solidFill>
        <a:latin typeface="+mn-lt"/>
        <a:ea typeface="+mn-ea"/>
        <a:cs typeface="+mn-cs"/>
      </a:defRPr>
    </a:lvl5pPr>
    <a:lvl6pPr defTabSz="457200" eaLnBrk="1" hangingPunct="1" latinLnBrk="0" lvl="5" marL="2286000" rtl="0" algn="l">
      <a:defRPr kern="1200" sz="1800">
        <a:solidFill>
          <a:schemeClr val="tx1"/>
        </a:solidFill>
        <a:latin typeface="+mn-lt"/>
        <a:ea typeface="+mn-ea"/>
        <a:cs typeface="+mn-cs"/>
      </a:defRPr>
    </a:lvl6pPr>
    <a:lvl7pPr defTabSz="457200" eaLnBrk="1" hangingPunct="1" latinLnBrk="0" lvl="6" marL="2743200" rtl="0" algn="l">
      <a:defRPr kern="1200" sz="1800">
        <a:solidFill>
          <a:schemeClr val="tx1"/>
        </a:solidFill>
        <a:latin typeface="+mn-lt"/>
        <a:ea typeface="+mn-ea"/>
        <a:cs typeface="+mn-cs"/>
      </a:defRPr>
    </a:lvl7pPr>
    <a:lvl8pPr defTabSz="457200" eaLnBrk="1" hangingPunct="1" latinLnBrk="0" lvl="7" marL="3200400" rtl="0" algn="l">
      <a:defRPr kern="1200" sz="1800">
        <a:solidFill>
          <a:schemeClr val="tx1"/>
        </a:solidFill>
        <a:latin typeface="+mn-lt"/>
        <a:ea typeface="+mn-ea"/>
        <a:cs typeface="+mn-cs"/>
      </a:defRPr>
    </a:lvl8pPr>
    <a:lvl9pPr defTabSz="457200" eaLnBrk="1" hangingPunct="1" latinLnBrk="0" lvl="8" marL="3657600" rtl="0" algn="l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1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presProps" Target="presProps1.xml"/><Relationship Id="rId3" Type="http://schemas.openxmlformats.org/officeDocument/2006/relationships/slideMaster" Target="slideMasters/slide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0C522A-9043-402E-AA3D-4CD17A655FEE}" type="datetimeFigureOut">
              <a:rPr lang="en-US" smtClean="0"/>
              <a:t>1/29/2022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F2565A-36C0-4209-BBC9-61B687A821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58674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0C522A-9043-402E-AA3D-4CD17A655FEE}" type="datetimeFigureOut">
              <a:rPr lang="en-US" smtClean="0"/>
              <a:t>1/29/2022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F2565A-36C0-4209-BBC9-61B687A821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75239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0C522A-9043-402E-AA3D-4CD17A655FEE}" type="datetimeFigureOut">
              <a:rPr lang="en-US" smtClean="0"/>
              <a:t>1/29/2022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F2565A-36C0-4209-BBC9-61B687A821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1839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0C522A-9043-402E-AA3D-4CD17A655FEE}" type="datetimeFigureOut">
              <a:rPr lang="en-US" smtClean="0"/>
              <a:t>1/29/2022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F2565A-36C0-4209-BBC9-61B687A821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30249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0C522A-9043-402E-AA3D-4CD17A655FEE}" type="datetimeFigureOut">
              <a:rPr lang="en-US" smtClean="0"/>
              <a:t>1/29/2022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F2565A-36C0-4209-BBC9-61B687A821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30857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0C522A-9043-402E-AA3D-4CD17A655FEE}" type="datetimeFigureOut">
              <a:rPr lang="en-US" smtClean="0"/>
              <a:t>1/29/2022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F2565A-36C0-4209-BBC9-61B687A821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01231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0C522A-9043-402E-AA3D-4CD17A655FEE}" type="datetimeFigureOut">
              <a:rPr lang="en-US" smtClean="0"/>
              <a:t>1/29/2022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F2565A-36C0-4209-BBC9-61B687A821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02578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0C522A-9043-402E-AA3D-4CD17A655FEE}" type="datetimeFigureOut">
              <a:rPr lang="en-US" smtClean="0"/>
              <a:t>1/29/2022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F2565A-36C0-4209-BBC9-61B687A821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07288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0C522A-9043-402E-AA3D-4CD17A655FEE}" type="datetimeFigureOut">
              <a:rPr lang="en-US" smtClean="0"/>
              <a:t>1/29/2022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F2565A-36C0-4209-BBC9-61B687A821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19868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0C522A-9043-402E-AA3D-4CD17A655FEE}" type="datetimeFigureOut">
              <a:rPr lang="en-US" smtClean="0"/>
              <a:t>1/29/2022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F2565A-36C0-4209-BBC9-61B687A821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8261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0C522A-9043-402E-AA3D-4CD17A655FEE}" type="datetimeFigureOut">
              <a:rPr lang="en-US" smtClean="0"/>
              <a:t>1/29/2022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F2565A-36C0-4209-BBC9-61B687A821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95278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0C522A-9043-402E-AA3D-4CD17A655FEE}" type="datetimeFigureOut">
              <a:rPr lang="en-US" smtClean="0"/>
              <a:t>1/29/2022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F2565A-36C0-4209-BBC9-61B687A821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35660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22B0732F-2DCC-4427-9958-50B085AF800A}"/>
              </a:ext>
            </a:extLst>
          </p:cNvPr>
          <p:cNvSpPr/>
          <p:nvPr/>
        </p:nvSpPr>
        <p:spPr>
          <a:xfrm>
            <a:off x="109728" y="164592"/>
            <a:ext cx="6601968" cy="881481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C723A86-9791-4A16-A5C8-49E2E774495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0298" y="184906"/>
            <a:ext cx="2098283" cy="570446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7E9055E2-D738-4FD4-838F-D5497EAA0C16}"/>
              </a:ext>
            </a:extLst>
          </p:cNvPr>
          <p:cNvSpPr txBox="1"/>
          <p:nvPr/>
        </p:nvSpPr>
        <p:spPr>
          <a:xfrm>
            <a:off x="80391" y="2036731"/>
            <a:ext cx="6631305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SA" sz="2000" b="1" i="0" u="sng" dirty="0">
                <a:solidFill>
                  <a:srgbClr val="333333"/>
                </a:solidFill>
                <a:effectLst/>
                <a:latin typeface="Segoe UI" panose="020B0502040204020203" pitchFamily="34" charset="0"/>
              </a:rPr>
              <a:t>السؤال الأول :اختر المفردة الصحيحة التي تناسب الجمل التالية (12علامة)</a:t>
            </a:r>
          </a:p>
          <a:p>
            <a:pPr algn="r"/>
            <a:r>
              <a:rPr lang="ar-SA" b="0" i="0" dirty="0">
                <a:effectLst/>
                <a:latin typeface="Segoe UI" panose="020B0502040204020203" pitchFamily="34" charset="0"/>
              </a:rPr>
              <a:t>1_جملة تحتوي على علامة يساوي = , توضح أن التعبيرين متساويين</a:t>
            </a:r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EC288B6-D0C3-4421-9973-9AEA793FE0DC}"/>
              </a:ext>
            </a:extLst>
          </p:cNvPr>
          <p:cNvSpPr txBox="1"/>
          <p:nvPr/>
        </p:nvSpPr>
        <p:spPr>
          <a:xfrm>
            <a:off x="3270885" y="2629120"/>
            <a:ext cx="30099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SA" sz="1600" dirty="0"/>
              <a:t>المعادلة</a:t>
            </a:r>
            <a:endParaRPr lang="en-US" sz="160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471C102-04E7-4F7A-9BBE-D27DA976088E}"/>
              </a:ext>
            </a:extLst>
          </p:cNvPr>
          <p:cNvSpPr txBox="1"/>
          <p:nvPr/>
        </p:nvSpPr>
        <p:spPr>
          <a:xfrm>
            <a:off x="3270885" y="2997911"/>
            <a:ext cx="30099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SA" sz="1600" dirty="0"/>
              <a:t>النمط</a:t>
            </a:r>
            <a:endParaRPr lang="en-US" sz="16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830A285-2937-4472-9BDC-C4682CF7A217}"/>
              </a:ext>
            </a:extLst>
          </p:cNvPr>
          <p:cNvSpPr txBox="1"/>
          <p:nvPr/>
        </p:nvSpPr>
        <p:spPr>
          <a:xfrm>
            <a:off x="3280982" y="3392973"/>
            <a:ext cx="30099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SA" sz="1600" dirty="0"/>
              <a:t>المتتالية</a:t>
            </a:r>
            <a:endParaRPr lang="en-US" sz="1600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5D37FFE-9B58-4B22-9D6E-3E902455CE4E}"/>
              </a:ext>
            </a:extLst>
          </p:cNvPr>
          <p:cNvSpPr txBox="1"/>
          <p:nvPr/>
        </p:nvSpPr>
        <p:spPr>
          <a:xfrm>
            <a:off x="1927100" y="3861146"/>
            <a:ext cx="48139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SA" b="0" i="0" dirty="0">
                <a:effectLst/>
                <a:latin typeface="Segoe UI" panose="020B0502040204020203" pitchFamily="34" charset="0"/>
              </a:rPr>
              <a:t>2_حدد القاعدة التى تمثل النمط التالي: 500,100,20,4</a:t>
            </a:r>
            <a:endParaRPr lang="en-US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9CC35F9-FE65-4FE9-95CF-A8E400558483}"/>
              </a:ext>
            </a:extLst>
          </p:cNvPr>
          <p:cNvSpPr txBox="1"/>
          <p:nvPr/>
        </p:nvSpPr>
        <p:spPr>
          <a:xfrm>
            <a:off x="3310319" y="4241574"/>
            <a:ext cx="30099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SA" sz="1600" dirty="0"/>
              <a:t>اضرب في 5</a:t>
            </a:r>
            <a:endParaRPr lang="en-US" sz="1600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62C86DA-7380-43FD-B58D-AA95978204C0}"/>
              </a:ext>
            </a:extLst>
          </p:cNvPr>
          <p:cNvSpPr txBox="1"/>
          <p:nvPr/>
        </p:nvSpPr>
        <p:spPr>
          <a:xfrm>
            <a:off x="3300222" y="4626956"/>
            <a:ext cx="30099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SA" sz="1600" dirty="0"/>
              <a:t>اطرح 100</a:t>
            </a:r>
            <a:endParaRPr lang="en-US" sz="1600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34EF7C7-6C13-4DBF-BAAF-BB5D09473669}"/>
              </a:ext>
            </a:extLst>
          </p:cNvPr>
          <p:cNvSpPr txBox="1"/>
          <p:nvPr/>
        </p:nvSpPr>
        <p:spPr>
          <a:xfrm>
            <a:off x="3305889" y="5037417"/>
            <a:ext cx="30099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SA" sz="1600" dirty="0"/>
              <a:t>اقسم على 5</a:t>
            </a:r>
            <a:endParaRPr lang="en-US" sz="1600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9B3B911B-E92E-465A-84BB-2AF48F8648DB}"/>
              </a:ext>
            </a:extLst>
          </p:cNvPr>
          <p:cNvSpPr txBox="1"/>
          <p:nvPr/>
        </p:nvSpPr>
        <p:spPr>
          <a:xfrm>
            <a:off x="-518129" y="5478765"/>
            <a:ext cx="72004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SA" b="0" i="0" dirty="0">
                <a:effectLst/>
                <a:latin typeface="Segoe UI" panose="020B0502040204020203" pitchFamily="34" charset="0"/>
              </a:rPr>
              <a:t>استخدم المعادلة التالية لإيجاد قيمة المجهول؟ </a:t>
            </a:r>
            <a:r>
              <a:rPr lang="en-US" b="0" i="0" dirty="0">
                <a:effectLst/>
                <a:latin typeface="Segoe UI" panose="020B0502040204020203" pitchFamily="34" charset="0"/>
              </a:rPr>
              <a:t>tx4+20=f </a:t>
            </a:r>
            <a:r>
              <a:rPr lang="ar-SA" b="0" i="0" dirty="0">
                <a:effectLst/>
                <a:latin typeface="Segoe UI" panose="020B0502040204020203" pitchFamily="34" charset="0"/>
              </a:rPr>
              <a:t>  إذا كان </a:t>
            </a:r>
            <a:r>
              <a:rPr lang="en-US" b="0" i="0" dirty="0">
                <a:effectLst/>
                <a:latin typeface="Segoe UI" panose="020B0502040204020203" pitchFamily="34" charset="0"/>
              </a:rPr>
              <a:t>t=4 </a:t>
            </a:r>
            <a:r>
              <a:rPr lang="ar-SA" b="0" i="0" dirty="0">
                <a:effectLst/>
                <a:latin typeface="Segoe UI" panose="020B0502040204020203" pitchFamily="34" charset="0"/>
              </a:rPr>
              <a:t>فإن </a:t>
            </a:r>
            <a:r>
              <a:rPr lang="en-US" b="0" i="0" dirty="0">
                <a:effectLst/>
                <a:latin typeface="Segoe UI" panose="020B0502040204020203" pitchFamily="34" charset="0"/>
              </a:rPr>
              <a:t> f=? _3</a:t>
            </a:r>
            <a:endParaRPr lang="en-US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3F4FA5E0-37F5-4B09-8CDF-8BD6526E91DE}"/>
              </a:ext>
            </a:extLst>
          </p:cNvPr>
          <p:cNvSpPr txBox="1"/>
          <p:nvPr/>
        </p:nvSpPr>
        <p:spPr>
          <a:xfrm>
            <a:off x="3399663" y="5824589"/>
            <a:ext cx="30099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dirty="0"/>
              <a:t>26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1549EA78-C965-44A8-AFC9-C11FB49F124C}"/>
              </a:ext>
            </a:extLst>
          </p:cNvPr>
          <p:cNvSpPr txBox="1"/>
          <p:nvPr/>
        </p:nvSpPr>
        <p:spPr>
          <a:xfrm>
            <a:off x="3420103" y="6193921"/>
            <a:ext cx="30099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dirty="0"/>
              <a:t>36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33F8496D-42BF-42E1-A0D6-924A52D6E94C}"/>
              </a:ext>
            </a:extLst>
          </p:cNvPr>
          <p:cNvSpPr txBox="1"/>
          <p:nvPr/>
        </p:nvSpPr>
        <p:spPr>
          <a:xfrm>
            <a:off x="3429000" y="6588983"/>
            <a:ext cx="30099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dirty="0"/>
              <a:t>24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B35FB577-5AE7-4497-AC7C-21AA0ACA575F}"/>
              </a:ext>
            </a:extLst>
          </p:cNvPr>
          <p:cNvSpPr txBox="1"/>
          <p:nvPr/>
        </p:nvSpPr>
        <p:spPr>
          <a:xfrm>
            <a:off x="1647199" y="7079598"/>
            <a:ext cx="50351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SA" dirty="0"/>
              <a:t>4_ما هي المعادلة التى تُعبر عن النمط في الجدول التالي؟؟</a:t>
            </a:r>
            <a:endParaRPr lang="en-US" dirty="0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B5BD5EB6-DCD9-4FD3-86DA-660839EE7D2D}"/>
              </a:ext>
            </a:extLst>
          </p:cNvPr>
          <p:cNvSpPr txBox="1"/>
          <p:nvPr/>
        </p:nvSpPr>
        <p:spPr>
          <a:xfrm>
            <a:off x="3305889" y="7447431"/>
            <a:ext cx="30099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AE" dirty="0"/>
              <a:t>  </a:t>
            </a:r>
            <a:r>
              <a:rPr lang="en-US" dirty="0"/>
              <a:t>t+12=v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89E82BB3-BF66-4C76-AE3C-0D12B9D3D632}"/>
              </a:ext>
            </a:extLst>
          </p:cNvPr>
          <p:cNvSpPr txBox="1"/>
          <p:nvPr/>
        </p:nvSpPr>
        <p:spPr>
          <a:xfrm>
            <a:off x="3227070" y="8211362"/>
            <a:ext cx="30099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AE" dirty="0"/>
              <a:t> </a:t>
            </a:r>
            <a:r>
              <a:rPr lang="en-US" dirty="0"/>
              <a:t>t+10=v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E0819888-CE33-4403-854F-F4B32CB926AE}"/>
              </a:ext>
            </a:extLst>
          </p:cNvPr>
          <p:cNvSpPr/>
          <p:nvPr/>
        </p:nvSpPr>
        <p:spPr>
          <a:xfrm>
            <a:off x="6310122" y="2657475"/>
            <a:ext cx="263652" cy="28360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solidFill>
                  <a:schemeClr val="tx1"/>
                </a:solidFill>
              </a:rPr>
              <a:t>A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B67A5132-251D-4E4E-BFD8-3A05E743F285}"/>
              </a:ext>
            </a:extLst>
          </p:cNvPr>
          <p:cNvSpPr/>
          <p:nvPr/>
        </p:nvSpPr>
        <p:spPr>
          <a:xfrm>
            <a:off x="6310122" y="3037662"/>
            <a:ext cx="263652" cy="28360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solidFill>
                  <a:schemeClr val="tx1"/>
                </a:solidFill>
              </a:rPr>
              <a:t>B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3B4ACFA3-9D64-4899-B2C1-6E209B0C7B88}"/>
              </a:ext>
            </a:extLst>
          </p:cNvPr>
          <p:cNvSpPr/>
          <p:nvPr/>
        </p:nvSpPr>
        <p:spPr>
          <a:xfrm>
            <a:off x="6320219" y="3437906"/>
            <a:ext cx="263652" cy="28360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solidFill>
                  <a:schemeClr val="tx1"/>
                </a:solidFill>
              </a:rPr>
              <a:t>C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67625653-AA72-4E20-BD1C-F16F6564F3FD}"/>
              </a:ext>
            </a:extLst>
          </p:cNvPr>
          <p:cNvSpPr/>
          <p:nvPr/>
        </p:nvSpPr>
        <p:spPr>
          <a:xfrm>
            <a:off x="6343107" y="4286547"/>
            <a:ext cx="263652" cy="28360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solidFill>
                  <a:schemeClr val="tx1"/>
                </a:solidFill>
              </a:rPr>
              <a:t>A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F6FCE36F-99A7-4274-8278-659D9C3DE6CC}"/>
              </a:ext>
            </a:extLst>
          </p:cNvPr>
          <p:cNvSpPr/>
          <p:nvPr/>
        </p:nvSpPr>
        <p:spPr>
          <a:xfrm>
            <a:off x="6343107" y="4666734"/>
            <a:ext cx="263652" cy="28360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solidFill>
                  <a:schemeClr val="tx1"/>
                </a:solidFill>
              </a:rPr>
              <a:t>B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C4F869B5-3241-4FAD-AC19-4F166BA04F2D}"/>
              </a:ext>
            </a:extLst>
          </p:cNvPr>
          <p:cNvSpPr/>
          <p:nvPr/>
        </p:nvSpPr>
        <p:spPr>
          <a:xfrm>
            <a:off x="6353204" y="5066978"/>
            <a:ext cx="263652" cy="28360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solidFill>
                  <a:schemeClr val="tx1"/>
                </a:solidFill>
              </a:rPr>
              <a:t>C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B442C312-9F35-4AC8-9EC5-4EFFAF2BE438}"/>
              </a:ext>
            </a:extLst>
          </p:cNvPr>
          <p:cNvSpPr/>
          <p:nvPr/>
        </p:nvSpPr>
        <p:spPr>
          <a:xfrm>
            <a:off x="6375940" y="5863486"/>
            <a:ext cx="263652" cy="28360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solidFill>
                  <a:schemeClr val="tx1"/>
                </a:solidFill>
              </a:rPr>
              <a:t>A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29F27C2A-DDEB-495E-AD75-DA6247BC2DF0}"/>
              </a:ext>
            </a:extLst>
          </p:cNvPr>
          <p:cNvSpPr/>
          <p:nvPr/>
        </p:nvSpPr>
        <p:spPr>
          <a:xfrm>
            <a:off x="6375940" y="6243673"/>
            <a:ext cx="263652" cy="28360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solidFill>
                  <a:schemeClr val="tx1"/>
                </a:solidFill>
              </a:rPr>
              <a:t>B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94C68543-3C8F-4D52-925C-E343C4DE459A}"/>
              </a:ext>
            </a:extLst>
          </p:cNvPr>
          <p:cNvSpPr/>
          <p:nvPr/>
        </p:nvSpPr>
        <p:spPr>
          <a:xfrm>
            <a:off x="6386037" y="6643917"/>
            <a:ext cx="263652" cy="28360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solidFill>
                  <a:schemeClr val="tx1"/>
                </a:solidFill>
              </a:rPr>
              <a:t>C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E0114DAA-4C22-4DD3-AF0B-BAC50236D0B7}"/>
              </a:ext>
            </a:extLst>
          </p:cNvPr>
          <p:cNvSpPr/>
          <p:nvPr/>
        </p:nvSpPr>
        <p:spPr>
          <a:xfrm>
            <a:off x="6337869" y="7447431"/>
            <a:ext cx="263652" cy="28360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solidFill>
                  <a:schemeClr val="tx1"/>
                </a:solidFill>
              </a:rPr>
              <a:t>A</a:t>
            </a: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35D5C40A-4696-4435-84A1-9F839FB8B9EC}"/>
              </a:ext>
            </a:extLst>
          </p:cNvPr>
          <p:cNvSpPr/>
          <p:nvPr/>
        </p:nvSpPr>
        <p:spPr>
          <a:xfrm>
            <a:off x="6337869" y="7827618"/>
            <a:ext cx="263652" cy="28360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solidFill>
                  <a:schemeClr val="tx1"/>
                </a:solidFill>
              </a:rPr>
              <a:t>B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70A5BF6C-44CE-4F81-9162-2CFE3F91307E}"/>
              </a:ext>
            </a:extLst>
          </p:cNvPr>
          <p:cNvSpPr/>
          <p:nvPr/>
        </p:nvSpPr>
        <p:spPr>
          <a:xfrm>
            <a:off x="6347966" y="8227862"/>
            <a:ext cx="263652" cy="28360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solidFill>
                  <a:schemeClr val="tx1"/>
                </a:solidFill>
              </a:rPr>
              <a:t>C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5F2E4C03-9BE3-49B4-AE6E-EFD9794B73C3}"/>
              </a:ext>
            </a:extLst>
          </p:cNvPr>
          <p:cNvSpPr txBox="1"/>
          <p:nvPr/>
        </p:nvSpPr>
        <p:spPr>
          <a:xfrm>
            <a:off x="1647199" y="642296"/>
            <a:ext cx="385082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A" sz="20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الإختبار التقويمي الأول لمادة الرياضيات</a:t>
            </a:r>
          </a:p>
          <a:p>
            <a:pPr algn="ctr"/>
            <a:r>
              <a:rPr lang="ar-SA" sz="20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للفصل الدراسي الثاني للعام 2022-2021</a:t>
            </a:r>
            <a:endParaRPr lang="en-US" sz="2000" b="1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09B6AD40-85A0-44C7-AE60-C98B41DAA343}"/>
              </a:ext>
            </a:extLst>
          </p:cNvPr>
          <p:cNvSpPr txBox="1"/>
          <p:nvPr/>
        </p:nvSpPr>
        <p:spPr>
          <a:xfrm>
            <a:off x="2414974" y="1628816"/>
            <a:ext cx="41688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AE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الاسم : .................</a:t>
            </a:r>
            <a:r>
              <a:rPr lang="ar-SA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</a:t>
            </a:r>
            <a:r>
              <a:rPr lang="ar-AE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الص</a:t>
            </a:r>
            <a:r>
              <a:rPr lang="ar-SA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ف الرابع</a:t>
            </a:r>
            <a:r>
              <a:rPr lang="ar-AE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/ ..........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5623AD9F-80C3-4FC3-96CA-0E0C2416DC2F}"/>
              </a:ext>
            </a:extLst>
          </p:cNvPr>
          <p:cNvSpPr/>
          <p:nvPr/>
        </p:nvSpPr>
        <p:spPr>
          <a:xfrm>
            <a:off x="200529" y="213384"/>
            <a:ext cx="1172797" cy="120270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1400" b="1" dirty="0"/>
              <a:t>المجموعة</a:t>
            </a:r>
          </a:p>
          <a:p>
            <a:pPr algn="ctr"/>
            <a:r>
              <a:rPr lang="ar-SA" b="1" dirty="0"/>
              <a:t> </a:t>
            </a:r>
            <a:r>
              <a:rPr lang="en-US" b="1" dirty="0"/>
              <a:t>B</a:t>
            </a:r>
            <a:endParaRPr lang="ar-SA" sz="1100" b="1" dirty="0"/>
          </a:p>
        </p:txBody>
      </p:sp>
      <p:sp>
        <p:nvSpPr>
          <p:cNvPr id="13" name="Arrow: Right 12">
            <a:extLst>
              <a:ext uri="{FF2B5EF4-FFF2-40B4-BE49-F238E27FC236}">
                <a16:creationId xmlns:a16="http://schemas.microsoft.com/office/drawing/2014/main" id="{C6FA9838-A7E3-4799-8937-FEEBDC75D137}"/>
              </a:ext>
            </a:extLst>
          </p:cNvPr>
          <p:cNvSpPr/>
          <p:nvPr/>
        </p:nvSpPr>
        <p:spPr>
          <a:xfrm>
            <a:off x="1777826" y="3850670"/>
            <a:ext cx="622472" cy="35822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pic>
        <p:nvPicPr>
          <p:cNvPr id="45" name="Picture 2">
            <a:extLst>
              <a:ext uri="{FF2B5EF4-FFF2-40B4-BE49-F238E27FC236}">
                <a16:creationId xmlns:a16="http://schemas.microsoft.com/office/drawing/2014/main" id="{95098FF4-59A9-46F0-8371-86E60FCBC65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757" b="22707"/>
          <a:stretch/>
        </p:blipFill>
        <p:spPr bwMode="auto">
          <a:xfrm>
            <a:off x="158712" y="7630272"/>
            <a:ext cx="2688956" cy="12543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6" name="TextBox 45">
            <a:extLst>
              <a:ext uri="{FF2B5EF4-FFF2-40B4-BE49-F238E27FC236}">
                <a16:creationId xmlns:a16="http://schemas.microsoft.com/office/drawing/2014/main" id="{7E94760F-FE1E-40C4-B3D1-E0483BFFC48E}"/>
              </a:ext>
            </a:extLst>
          </p:cNvPr>
          <p:cNvSpPr txBox="1"/>
          <p:nvPr/>
        </p:nvSpPr>
        <p:spPr>
          <a:xfrm>
            <a:off x="5347468" y="7828467"/>
            <a:ext cx="369025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AE" sz="1800" dirty="0"/>
              <a:t> </a:t>
            </a:r>
            <a:r>
              <a:rPr lang="en-US" sz="1800" dirty="0"/>
              <a:t>t</a:t>
            </a:r>
            <a:r>
              <a:rPr lang="ar-SA" sz="1800" dirty="0"/>
              <a:t>×</a:t>
            </a:r>
            <a:r>
              <a:rPr lang="en-US" sz="1800" dirty="0"/>
              <a:t>2= v</a:t>
            </a:r>
            <a:endParaRPr lang="ar-SA" dirty="0"/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8D2BA7F5-D3A7-46ED-8A3B-814010ABF75E}"/>
              </a:ext>
            </a:extLst>
          </p:cNvPr>
          <p:cNvSpPr txBox="1"/>
          <p:nvPr/>
        </p:nvSpPr>
        <p:spPr>
          <a:xfrm>
            <a:off x="829775" y="3766349"/>
            <a:ext cx="1187287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/>
              <a:t>(2علامة)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3A891212-0E25-4B67-AC4E-F7A8460B1B9B}"/>
              </a:ext>
            </a:extLst>
          </p:cNvPr>
          <p:cNvSpPr txBox="1"/>
          <p:nvPr/>
        </p:nvSpPr>
        <p:spPr>
          <a:xfrm>
            <a:off x="590539" y="2326440"/>
            <a:ext cx="1187287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/>
              <a:t>(2علامة)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8A76B76A-9744-4ABA-A763-5DE24C97F39D}"/>
              </a:ext>
            </a:extLst>
          </p:cNvPr>
          <p:cNvSpPr txBox="1"/>
          <p:nvPr/>
        </p:nvSpPr>
        <p:spPr>
          <a:xfrm>
            <a:off x="479991" y="5791611"/>
            <a:ext cx="1187287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/>
              <a:t>(2علامة)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3D29CFBA-728C-4966-9EDD-131918EEA6E5}"/>
              </a:ext>
            </a:extLst>
          </p:cNvPr>
          <p:cNvSpPr txBox="1"/>
          <p:nvPr/>
        </p:nvSpPr>
        <p:spPr>
          <a:xfrm>
            <a:off x="1227687" y="7079598"/>
            <a:ext cx="1187287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/>
              <a:t>(2علامة)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16B5E4FE-14BC-4FFD-AE48-1C2967F4BE5E}"/>
              </a:ext>
            </a:extLst>
          </p:cNvPr>
          <p:cNvSpPr txBox="1"/>
          <p:nvPr/>
        </p:nvSpPr>
        <p:spPr>
          <a:xfrm>
            <a:off x="922266" y="1644205"/>
            <a:ext cx="477610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SA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العلامة 20</a:t>
            </a:r>
            <a:r>
              <a:rPr lang="ar-AE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/ ..........</a:t>
            </a: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13422732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22B0732F-2DCC-4427-9958-50B085AF800A}"/>
              </a:ext>
            </a:extLst>
          </p:cNvPr>
          <p:cNvSpPr/>
          <p:nvPr/>
        </p:nvSpPr>
        <p:spPr>
          <a:xfrm>
            <a:off x="109728" y="164592"/>
            <a:ext cx="6601968" cy="881481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E9055E2-D738-4FD4-838F-D5497EAA0C16}"/>
              </a:ext>
            </a:extLst>
          </p:cNvPr>
          <p:cNvSpPr txBox="1"/>
          <p:nvPr/>
        </p:nvSpPr>
        <p:spPr>
          <a:xfrm>
            <a:off x="3664676" y="-3876820"/>
            <a:ext cx="34268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AE" dirty="0"/>
              <a:t>5 – </a:t>
            </a:r>
            <a:endParaRPr lang="en-US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5D37FFE-9B58-4B22-9D6E-3E902455CE4E}"/>
              </a:ext>
            </a:extLst>
          </p:cNvPr>
          <p:cNvSpPr txBox="1"/>
          <p:nvPr/>
        </p:nvSpPr>
        <p:spPr>
          <a:xfrm>
            <a:off x="241732" y="1651346"/>
            <a:ext cx="64993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AE" dirty="0"/>
              <a:t>6 – </a:t>
            </a:r>
            <a:r>
              <a:rPr lang="ar-SA" dirty="0"/>
              <a:t>ما هو الحدّ التالي في المتتالية:.....,171,141,111,81 </a:t>
            </a:r>
            <a:endParaRPr lang="en-US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9CC35F9-FE65-4FE9-95CF-A8E400558483}"/>
              </a:ext>
            </a:extLst>
          </p:cNvPr>
          <p:cNvSpPr txBox="1"/>
          <p:nvPr/>
        </p:nvSpPr>
        <p:spPr>
          <a:xfrm>
            <a:off x="3292130" y="2026059"/>
            <a:ext cx="30099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dirty="0"/>
              <a:t>31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62C86DA-7380-43FD-B58D-AA95978204C0}"/>
              </a:ext>
            </a:extLst>
          </p:cNvPr>
          <p:cNvSpPr txBox="1"/>
          <p:nvPr/>
        </p:nvSpPr>
        <p:spPr>
          <a:xfrm>
            <a:off x="3317605" y="2378811"/>
            <a:ext cx="30099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SA" sz="1600" dirty="0"/>
              <a:t>51</a:t>
            </a:r>
            <a:endParaRPr lang="en-US" sz="1600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34EF7C7-6C13-4DBF-BAAF-BB5D09473669}"/>
              </a:ext>
            </a:extLst>
          </p:cNvPr>
          <p:cNvSpPr txBox="1"/>
          <p:nvPr/>
        </p:nvSpPr>
        <p:spPr>
          <a:xfrm>
            <a:off x="3327969" y="2757178"/>
            <a:ext cx="30099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SA" sz="1600" dirty="0"/>
              <a:t>41</a:t>
            </a:r>
            <a:endParaRPr lang="en-US" sz="1600" dirty="0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E0819888-CE33-4403-854F-F4B32CB926AE}"/>
              </a:ext>
            </a:extLst>
          </p:cNvPr>
          <p:cNvSpPr/>
          <p:nvPr/>
        </p:nvSpPr>
        <p:spPr>
          <a:xfrm>
            <a:off x="1036864" y="931737"/>
            <a:ext cx="263652" cy="28360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solidFill>
                  <a:schemeClr val="tx1"/>
                </a:solidFill>
              </a:rPr>
              <a:t>A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B67A5132-251D-4E4E-BFD8-3A05E743F285}"/>
              </a:ext>
            </a:extLst>
          </p:cNvPr>
          <p:cNvSpPr/>
          <p:nvPr/>
        </p:nvSpPr>
        <p:spPr>
          <a:xfrm>
            <a:off x="2849141" y="964000"/>
            <a:ext cx="263652" cy="28360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solidFill>
                  <a:schemeClr val="tx1"/>
                </a:solidFill>
              </a:rPr>
              <a:t>B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3B4ACFA3-9D64-4899-B2C1-6E209B0C7B88}"/>
              </a:ext>
            </a:extLst>
          </p:cNvPr>
          <p:cNvSpPr/>
          <p:nvPr/>
        </p:nvSpPr>
        <p:spPr>
          <a:xfrm>
            <a:off x="5117206" y="943539"/>
            <a:ext cx="263652" cy="28360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solidFill>
                  <a:schemeClr val="tx1"/>
                </a:solidFill>
              </a:rPr>
              <a:t>C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67625653-AA72-4E20-BD1C-F16F6564F3FD}"/>
              </a:ext>
            </a:extLst>
          </p:cNvPr>
          <p:cNvSpPr/>
          <p:nvPr/>
        </p:nvSpPr>
        <p:spPr>
          <a:xfrm>
            <a:off x="6343107" y="2038647"/>
            <a:ext cx="263652" cy="28360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solidFill>
                  <a:schemeClr val="tx1"/>
                </a:solidFill>
              </a:rPr>
              <a:t>A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F6FCE36F-99A7-4274-8278-659D9C3DE6CC}"/>
              </a:ext>
            </a:extLst>
          </p:cNvPr>
          <p:cNvSpPr/>
          <p:nvPr/>
        </p:nvSpPr>
        <p:spPr>
          <a:xfrm>
            <a:off x="6343107" y="2418834"/>
            <a:ext cx="263652" cy="28360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solidFill>
                  <a:schemeClr val="tx1"/>
                </a:solidFill>
              </a:rPr>
              <a:t>B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C4F869B5-3241-4FAD-AC19-4F166BA04F2D}"/>
              </a:ext>
            </a:extLst>
          </p:cNvPr>
          <p:cNvSpPr/>
          <p:nvPr/>
        </p:nvSpPr>
        <p:spPr>
          <a:xfrm>
            <a:off x="6353204" y="2819078"/>
            <a:ext cx="263652" cy="28360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solidFill>
                  <a:schemeClr val="tx1"/>
                </a:solidFill>
              </a:rPr>
              <a:t>C</a:t>
            </a:r>
          </a:p>
        </p:txBody>
      </p:sp>
      <p:pic>
        <p:nvPicPr>
          <p:cNvPr id="62" name="Picture 2">
            <a:extLst>
              <a:ext uri="{FF2B5EF4-FFF2-40B4-BE49-F238E27FC236}">
                <a16:creationId xmlns:a16="http://schemas.microsoft.com/office/drawing/2014/main" id="{E6BEA37E-8356-4AD3-8DC5-8846FBC498C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989" b="81717"/>
          <a:stretch/>
        </p:blipFill>
        <p:spPr bwMode="auto">
          <a:xfrm>
            <a:off x="2139043" y="241846"/>
            <a:ext cx="3528907" cy="5270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3" name="Picture 4">
            <a:extLst>
              <a:ext uri="{FF2B5EF4-FFF2-40B4-BE49-F238E27FC236}">
                <a16:creationId xmlns:a16="http://schemas.microsoft.com/office/drawing/2014/main" id="{75C7AA7F-693B-4EA6-8969-7BBE9CB1BF0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928" t="20443" r="10550" b="54168"/>
          <a:stretch/>
        </p:blipFill>
        <p:spPr bwMode="auto">
          <a:xfrm>
            <a:off x="1439687" y="751870"/>
            <a:ext cx="832757" cy="7674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4" name="Picture 8">
            <a:extLst>
              <a:ext uri="{FF2B5EF4-FFF2-40B4-BE49-F238E27FC236}">
                <a16:creationId xmlns:a16="http://schemas.microsoft.com/office/drawing/2014/main" id="{5703F48A-0DAD-453F-A878-F20C6413ECB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013" t="49280" r="9351" b="26590"/>
          <a:stretch/>
        </p:blipFill>
        <p:spPr bwMode="auto">
          <a:xfrm>
            <a:off x="5485026" y="704059"/>
            <a:ext cx="672220" cy="7149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E3E51430-E056-47DD-BDAB-A2A7A319BCD5}"/>
              </a:ext>
            </a:extLst>
          </p:cNvPr>
          <p:cNvCxnSpPr/>
          <p:nvPr/>
        </p:nvCxnSpPr>
        <p:spPr>
          <a:xfrm>
            <a:off x="5683158" y="680641"/>
            <a:ext cx="505387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5" name="Picture 6">
            <a:extLst>
              <a:ext uri="{FF2B5EF4-FFF2-40B4-BE49-F238E27FC236}">
                <a16:creationId xmlns:a16="http://schemas.microsoft.com/office/drawing/2014/main" id="{5ADDC283-DB1E-449E-8EF8-B1663B735AE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117" t="73889" r="9558"/>
          <a:stretch/>
        </p:blipFill>
        <p:spPr bwMode="auto">
          <a:xfrm>
            <a:off x="3223525" y="685800"/>
            <a:ext cx="679007" cy="794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6" name="TextBox 65">
            <a:extLst>
              <a:ext uri="{FF2B5EF4-FFF2-40B4-BE49-F238E27FC236}">
                <a16:creationId xmlns:a16="http://schemas.microsoft.com/office/drawing/2014/main" id="{E8ED907A-3DC7-4E9F-8132-4400FF6533AF}"/>
              </a:ext>
            </a:extLst>
          </p:cNvPr>
          <p:cNvSpPr txBox="1"/>
          <p:nvPr/>
        </p:nvSpPr>
        <p:spPr>
          <a:xfrm>
            <a:off x="3028429" y="386584"/>
            <a:ext cx="357595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dirty="0"/>
              <a:t>_5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6367BFE9-3F34-421F-A7C7-FE67327CB528}"/>
              </a:ext>
            </a:extLst>
          </p:cNvPr>
          <p:cNvSpPr txBox="1"/>
          <p:nvPr/>
        </p:nvSpPr>
        <p:spPr>
          <a:xfrm>
            <a:off x="1144112" y="303945"/>
            <a:ext cx="1187287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/>
              <a:t>(2علامة)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614D8DB3-D2FF-4B2A-ABB9-D69E80B7E55A}"/>
              </a:ext>
            </a:extLst>
          </p:cNvPr>
          <p:cNvSpPr txBox="1"/>
          <p:nvPr/>
        </p:nvSpPr>
        <p:spPr>
          <a:xfrm>
            <a:off x="439171" y="1665758"/>
            <a:ext cx="1128713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/>
              <a:t>(2علامة)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BB5DB529-CAC6-49AB-80C5-9F56776FCF5A}"/>
              </a:ext>
            </a:extLst>
          </p:cNvPr>
          <p:cNvSpPr txBox="1"/>
          <p:nvPr/>
        </p:nvSpPr>
        <p:spPr>
          <a:xfrm>
            <a:off x="183953" y="3773703"/>
            <a:ext cx="6674047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/>
              <a:t>تبلغ تكلفة وجبة خفيفة من الزبدة 2درهم وتبلغ تكلفة وجبة خفيفة من الشوكلاته 3دراهم ما تكلفة شراء 6 وجبات خفيفة من الزبدة و8وجبات خفيفة من الشوكلاته؟؟ اكتب المعادلة؟؟</a:t>
            </a: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77AF51DC-9AE3-4F24-9215-F45E05FEAB6C}"/>
              </a:ext>
            </a:extLst>
          </p:cNvPr>
          <p:cNvSpPr txBox="1"/>
          <p:nvPr/>
        </p:nvSpPr>
        <p:spPr>
          <a:xfrm>
            <a:off x="902410" y="4587018"/>
            <a:ext cx="595559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/>
              <a:t>المعادلة...................................................................(علامتين)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D8F90549-6CEE-4A8D-B511-D8917BE36686}"/>
              </a:ext>
            </a:extLst>
          </p:cNvPr>
          <p:cNvSpPr txBox="1"/>
          <p:nvPr/>
        </p:nvSpPr>
        <p:spPr>
          <a:xfrm>
            <a:off x="924737" y="5276646"/>
            <a:ext cx="595559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/>
              <a:t>التكلفة ...................................................................(علامتين)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3FC0DA0-EACA-4D0F-88BC-5DE989C5D9A2}"/>
              </a:ext>
            </a:extLst>
          </p:cNvPr>
          <p:cNvSpPr txBox="1"/>
          <p:nvPr/>
        </p:nvSpPr>
        <p:spPr>
          <a:xfrm>
            <a:off x="5485026" y="3327298"/>
            <a:ext cx="13893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b="1" u="sng" dirty="0"/>
              <a:t>السؤال الثاني</a:t>
            </a: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8D89E981-A241-4CA1-A1CE-CADEAAD1061F}"/>
              </a:ext>
            </a:extLst>
          </p:cNvPr>
          <p:cNvSpPr txBox="1"/>
          <p:nvPr/>
        </p:nvSpPr>
        <p:spPr>
          <a:xfrm>
            <a:off x="3429000" y="5867316"/>
            <a:ext cx="3261979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/>
            <a:r>
              <a:rPr lang="ar-SA" u="sng" dirty="0"/>
              <a:t>استخدم القاعدة في إيجاد الأربعة مخرجات التالية:(2علامات)</a:t>
            </a:r>
          </a:p>
        </p:txBody>
      </p:sp>
      <p:pic>
        <p:nvPicPr>
          <p:cNvPr id="73" name="Picture 10">
            <a:extLst>
              <a:ext uri="{FF2B5EF4-FFF2-40B4-BE49-F238E27FC236}">
                <a16:creationId xmlns:a16="http://schemas.microsoft.com/office/drawing/2014/main" id="{8C0BB7CD-861D-4A78-A453-057545DEA15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666" t="9773" r="17143"/>
          <a:stretch/>
        </p:blipFill>
        <p:spPr bwMode="auto">
          <a:xfrm>
            <a:off x="4725235" y="6577795"/>
            <a:ext cx="1602756" cy="23374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DEB85146-6D1A-4744-A7D9-AF58B2C08251}"/>
              </a:ext>
            </a:extLst>
          </p:cNvPr>
          <p:cNvCxnSpPr/>
          <p:nvPr/>
        </p:nvCxnSpPr>
        <p:spPr>
          <a:xfrm>
            <a:off x="3472967" y="5807211"/>
            <a:ext cx="0" cy="317219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" name="TextBox 77">
            <a:extLst>
              <a:ext uri="{FF2B5EF4-FFF2-40B4-BE49-F238E27FC236}">
                <a16:creationId xmlns:a16="http://schemas.microsoft.com/office/drawing/2014/main" id="{E83C8D3E-F7C8-46AD-9665-CC0A38A50270}"/>
              </a:ext>
            </a:extLst>
          </p:cNvPr>
          <p:cNvSpPr txBox="1"/>
          <p:nvPr/>
        </p:nvSpPr>
        <p:spPr>
          <a:xfrm>
            <a:off x="101710" y="5890035"/>
            <a:ext cx="3261979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/>
            <a:r>
              <a:rPr lang="ar-SA" u="sng" dirty="0"/>
              <a:t>باستخدام ترتيب العمليات أوجد قيمة كل تعبير(2علامات)</a:t>
            </a: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AFD55823-61C3-45C4-9AFB-833149E2740D}"/>
              </a:ext>
            </a:extLst>
          </p:cNvPr>
          <p:cNvSpPr txBox="1"/>
          <p:nvPr/>
        </p:nvSpPr>
        <p:spPr>
          <a:xfrm>
            <a:off x="562379" y="6819265"/>
            <a:ext cx="1711977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000" dirty="0"/>
              <a:t>)</a:t>
            </a:r>
            <a:r>
              <a:rPr lang="en-US" sz="2000" dirty="0"/>
              <a:t>4+20)</a:t>
            </a:r>
            <a:r>
              <a:rPr lang="ar-SA" sz="2000" dirty="0"/>
              <a:t>=6+2÷</a:t>
            </a: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AE7F8CBB-33B4-425E-A075-D805DF38B274}"/>
              </a:ext>
            </a:extLst>
          </p:cNvPr>
          <p:cNvSpPr txBox="1"/>
          <p:nvPr/>
        </p:nvSpPr>
        <p:spPr>
          <a:xfrm>
            <a:off x="623895" y="7746121"/>
            <a:ext cx="1711977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000" dirty="0"/>
              <a:t>=(6×5)-46</a:t>
            </a: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CBD0A0F2-096A-41F5-BB85-1D381045B583}"/>
              </a:ext>
            </a:extLst>
          </p:cNvPr>
          <p:cNvSpPr txBox="1"/>
          <p:nvPr/>
        </p:nvSpPr>
        <p:spPr>
          <a:xfrm>
            <a:off x="183953" y="7731420"/>
            <a:ext cx="371130" cy="36933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1">
            <a:spAutoFit/>
          </a:bodyPr>
          <a:lstStyle/>
          <a:p>
            <a:r>
              <a:rPr lang="ar-SA" b="1" dirty="0"/>
              <a:t>2</a:t>
            </a:r>
            <a:endParaRPr lang="ar-SA" sz="1600" b="1" dirty="0"/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13B1D0E6-E0DD-431B-8752-AEC8535E4A2D}"/>
              </a:ext>
            </a:extLst>
          </p:cNvPr>
          <p:cNvSpPr txBox="1"/>
          <p:nvPr/>
        </p:nvSpPr>
        <p:spPr>
          <a:xfrm>
            <a:off x="241731" y="6793727"/>
            <a:ext cx="312630" cy="36933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1">
            <a:spAutoFit/>
          </a:bodyPr>
          <a:lstStyle/>
          <a:p>
            <a:r>
              <a:rPr lang="ar-SA" b="1" dirty="0"/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262518384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