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0" r:id="rId5"/>
    <p:sldMasterId id="2147483682" r:id="rId6"/>
  </p:sldMasterIdLst>
  <p:notesMasterIdLst>
    <p:notesMasterId r:id="rId44"/>
  </p:notesMasterIdLst>
  <p:sldIdLst>
    <p:sldId id="257" r:id="rId7"/>
    <p:sldId id="262" r:id="rId8"/>
    <p:sldId id="259" r:id="rId9"/>
    <p:sldId id="317" r:id="rId10"/>
    <p:sldId id="341" r:id="rId11"/>
    <p:sldId id="342" r:id="rId12"/>
    <p:sldId id="370" r:id="rId13"/>
    <p:sldId id="343" r:id="rId14"/>
    <p:sldId id="364" r:id="rId15"/>
    <p:sldId id="344" r:id="rId16"/>
    <p:sldId id="356" r:id="rId17"/>
    <p:sldId id="361" r:id="rId18"/>
    <p:sldId id="365" r:id="rId19"/>
    <p:sldId id="383" r:id="rId20"/>
    <p:sldId id="382" r:id="rId21"/>
    <p:sldId id="362" r:id="rId22"/>
    <p:sldId id="363" r:id="rId23"/>
    <p:sldId id="368" r:id="rId24"/>
    <p:sldId id="366" r:id="rId25"/>
    <p:sldId id="369" r:id="rId26"/>
    <p:sldId id="386" r:id="rId27"/>
    <p:sldId id="388" r:id="rId28"/>
    <p:sldId id="387" r:id="rId29"/>
    <p:sldId id="389" r:id="rId30"/>
    <p:sldId id="390" r:id="rId31"/>
    <p:sldId id="391" r:id="rId32"/>
    <p:sldId id="367" r:id="rId33"/>
    <p:sldId id="384" r:id="rId34"/>
    <p:sldId id="397" r:id="rId35"/>
    <p:sldId id="282" r:id="rId36"/>
    <p:sldId id="283" r:id="rId37"/>
    <p:sldId id="398" r:id="rId38"/>
    <p:sldId id="286" r:id="rId39"/>
    <p:sldId id="359" r:id="rId40"/>
    <p:sldId id="347" r:id="rId41"/>
    <p:sldId id="264" r:id="rId42"/>
    <p:sldId id="349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83FF"/>
    <a:srgbClr val="BCBDC0"/>
    <a:srgbClr val="F6E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43" autoAdjust="0"/>
    <p:restoredTop sz="91304"/>
  </p:normalViewPr>
  <p:slideViewPr>
    <p:cSldViewPr snapToGrid="0">
      <p:cViewPr varScale="1">
        <p:scale>
          <a:sx n="77" d="100"/>
          <a:sy n="77" d="100"/>
        </p:scale>
        <p:origin x="1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D5139-0FC0-404E-B63E-38D7E500FE61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C7F4C-25C7-4FAD-83AC-34FBD54CF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31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748212"/>
            <a:ext cx="5492748" cy="44989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67818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748212"/>
            <a:ext cx="5492748" cy="44989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684032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C7F4C-25C7-4FAD-83AC-34FBD54CF7C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3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C7F4C-25C7-4FAD-83AC-34FBD54CF7C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8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914398" y="2130427"/>
            <a:ext cx="103632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828798" y="3886201"/>
            <a:ext cx="8534400" cy="1752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44072" marR="0" lvl="1" indent="-10778" algn="ctr" rtl="0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88146" marR="0" lvl="2" indent="-8861" algn="ctr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8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32217" marR="0" lvl="3" indent="-6942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6290" marR="0" lvl="4" indent="-5024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20360" marR="0" lvl="5" indent="-3103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64434" marR="0" lvl="6" indent="-1187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08505" marR="0" lvl="7" indent="-11965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52579" marR="0" lvl="8" indent="-10048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9315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609680" y="274574"/>
            <a:ext cx="10972639" cy="11427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609602" y="1600203"/>
            <a:ext cx="53848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06319" marR="0" lvl="0" indent="4444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82473" marR="0" lvl="1" indent="380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8628" marR="0" lvl="2" indent="507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1445" marR="0" lvl="3" indent="95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5849" marR="0" lvl="4" indent="111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92398" marR="0" lvl="5" indent="1055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6471" marR="0" lvl="6" indent="124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080544" marR="0" lvl="7" indent="1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624615" marR="0" lvl="8" indent="36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6197599" y="1600203"/>
            <a:ext cx="53848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06319" marR="0" lvl="0" indent="4444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82473" marR="0" lvl="1" indent="380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8628" marR="0" lvl="2" indent="507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1445" marR="0" lvl="3" indent="95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5849" marR="0" lvl="4" indent="111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92398" marR="0" lvl="5" indent="1055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6471" marR="0" lvl="6" indent="124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080544" marR="0" lvl="7" indent="1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624615" marR="0" lvl="8" indent="36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 rot="5400000">
            <a:off x="7285036" y="1828801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 rot="5400000">
            <a:off x="1697037" y="-812798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06319" marR="0" lvl="0" indent="76185" algn="l" rtl="0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82473" marR="0" lvl="1" indent="63487" algn="l" rtl="0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32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8628" marR="0" lvl="2" indent="82533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1445" marR="0" lvl="3" indent="2856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5849" marR="0" lvl="4" indent="30155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92398" marR="0" lvl="5" indent="29597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6471" marR="0" lvl="6" indent="31516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080544" marR="0" lvl="7" indent="20735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624615" marR="0" lvl="8" indent="22654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466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609680" y="274574"/>
            <a:ext cx="10972639" cy="11427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 rot="5400000">
            <a:off x="3832747" y="-1623239"/>
            <a:ext cx="4526501" cy="109726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06319" marR="0" lvl="0" indent="76185" algn="l" rtl="0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82473" marR="0" lvl="1" indent="63487" algn="l" rtl="0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32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8628" marR="0" lvl="2" indent="82533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1445" marR="0" lvl="3" indent="2856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5849" marR="0" lvl="4" indent="30155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92398" marR="0" lvl="5" indent="29597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6471" marR="0" lvl="6" indent="31516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080544" marR="0" lvl="7" indent="20735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624615" marR="0" lvl="8" indent="22654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467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2389717" y="4800603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>
            <a:spLocks noGrp="1"/>
          </p:cNvSpPr>
          <p:nvPr>
            <p:ph type="pic" idx="2"/>
          </p:nvPr>
        </p:nvSpPr>
        <p:spPr>
          <a:xfrm>
            <a:off x="2389717" y="612777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379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44072" marR="0" lvl="1" indent="-1077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88146" marR="0" lvl="2" indent="-88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32217" marR="0" lvl="3" indent="-694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6290" marR="0" lvl="4" indent="-502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20360" marR="0" lvl="5" indent="-310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64434" marR="0" lvl="6" indent="-11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08505" marR="0" lvl="7" indent="-119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52579" marR="0" lvl="8" indent="-100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2389717" y="5367337"/>
            <a:ext cx="7315200" cy="8048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44072" marR="0" lvl="1" indent="-1077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88146" marR="0" lvl="2" indent="-88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32217" marR="0" lvl="3" indent="-694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6290" marR="0" lvl="4" indent="-502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20360" marR="0" lvl="5" indent="-310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64434" marR="0" lvl="6" indent="-11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08505" marR="0" lvl="7" indent="-119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52579" marR="0" lvl="8" indent="-100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7010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609599" y="273049"/>
            <a:ext cx="4011082" cy="11620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6" cy="5853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06319" marR="0" lvl="0" indent="7618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82473" marR="0" lvl="1" indent="634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32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8628" marR="0" lvl="2" indent="8253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1445" marR="0" lvl="3" indent="2856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5849" marR="0" lvl="4" indent="3015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92398" marR="0" lvl="5" indent="2959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6471" marR="0" lvl="6" indent="315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080544" marR="0" lvl="7" indent="2073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624615" marR="0" lvl="8" indent="2265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609599" y="1435101"/>
            <a:ext cx="4011082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44072" marR="0" lvl="1" indent="-1077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88146" marR="0" lvl="2" indent="-88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32217" marR="0" lvl="3" indent="-694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6290" marR="0" lvl="4" indent="-502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20360" marR="0" lvl="5" indent="-310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64434" marR="0" lvl="6" indent="-11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08505" marR="0" lvl="7" indent="-119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52579" marR="0" lvl="8" indent="-100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8603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609680" y="274574"/>
            <a:ext cx="10972639" cy="11427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7636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609680" y="274574"/>
            <a:ext cx="10972639" cy="11427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09599" y="1535113"/>
            <a:ext cx="5386917" cy="6397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44072" marR="0" lvl="1" indent="-1077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88146" marR="0" lvl="2" indent="-88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32217" marR="0" lvl="3" indent="-694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6290" marR="0" lvl="4" indent="-502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20360" marR="0" lvl="5" indent="-310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64434" marR="0" lvl="6" indent="-11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08505" marR="0" lvl="7" indent="-119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52579" marR="0" lvl="8" indent="-100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2"/>
          </p:nvPr>
        </p:nvSpPr>
        <p:spPr>
          <a:xfrm>
            <a:off x="609599" y="2174878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06319" marR="0" lvl="0" indent="190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82473" marR="0" lvl="1" indent="634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8628" marR="0" lvl="2" indent="317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1445" marR="0" lvl="3" indent="-31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5849" marR="0" lvl="4" indent="-15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92398" marR="0" lvl="5" indent="-21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6471" marR="0" lvl="6" indent="-22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080544" marR="0" lvl="7" indent="-110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624615" marR="0" lvl="8" indent="-90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3"/>
          </p:nvPr>
        </p:nvSpPr>
        <p:spPr>
          <a:xfrm>
            <a:off x="6193367" y="1535113"/>
            <a:ext cx="5389032" cy="6397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44072" marR="0" lvl="1" indent="-1077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88146" marR="0" lvl="2" indent="-88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32217" marR="0" lvl="3" indent="-694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6290" marR="0" lvl="4" indent="-502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20360" marR="0" lvl="5" indent="-310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64434" marR="0" lvl="6" indent="-11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08505" marR="0" lvl="7" indent="-119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52579" marR="0" lvl="8" indent="-100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4"/>
          </p:nvPr>
        </p:nvSpPr>
        <p:spPr>
          <a:xfrm>
            <a:off x="6193367" y="2174878"/>
            <a:ext cx="5389032" cy="39512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06319" marR="0" lvl="0" indent="190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82473" marR="0" lvl="1" indent="634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8628" marR="0" lvl="2" indent="317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1445" marR="0" lvl="3" indent="-31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5849" marR="0" lvl="4" indent="-15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92398" marR="0" lvl="5" indent="-21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6471" marR="0" lvl="6" indent="-22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080544" marR="0" lvl="7" indent="-110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624615" marR="0" lvl="8" indent="-90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2793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963084" y="4406900"/>
            <a:ext cx="10363200" cy="13620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7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51" marR="0" lvl="5" indent="-12639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099" marR="0" lvl="6" indent="-12578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150" marR="0" lvl="7" indent="-12521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198" marR="0" lvl="8" indent="-12462" algn="ctr" rtl="0">
              <a:spcBef>
                <a:spcPts val="0"/>
              </a:spcBef>
              <a:spcAft>
                <a:spcPts val="0"/>
              </a:spcAft>
              <a:buNone/>
              <a:defRPr sz="5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44072" marR="0" lvl="1" indent="-1077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2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88146" marR="0" lvl="2" indent="-88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32217" marR="0" lvl="3" indent="-694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6290" marR="0" lvl="4" indent="-502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20360" marR="0" lvl="5" indent="-310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64434" marR="0" lvl="6" indent="-11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08505" marR="0" lvl="7" indent="-119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52579" marR="0" lvl="8" indent="-100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9055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CA3FB14-237E-1F41-969B-0FBB0CD5C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75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A2B0AB-5B0B-9449-AF65-080506FD9D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40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FFEA-1743-FB4F-B346-2A1EBAB4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C5A20-4B51-E842-B204-88AF79D82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E88E7-FF7C-A94C-A537-938E97A1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BF82-B6B5-2346-80B0-494D5348915A}" type="datetime1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11A15-348D-C24E-A41C-A9EB7D57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2E1B4-B171-8549-A09E-92FF6A27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47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7DFDA-6C08-7649-90D7-57BBB15F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11D34-0864-4043-B946-692E31993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2B374-B6B1-E540-9D3B-8820360B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037B7-F9C4-5644-AB35-2C17EDBA9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5CC0-2159-EF43-B54E-B2864C28DE06}" type="datetime1">
              <a:rPr lang="en-US" smtClean="0"/>
              <a:t>2/7/2022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83845-9FF1-294D-87CC-72D13F13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F6B5F-C7CA-814F-9E4D-3BABB0A9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34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A96E-1AC4-1848-AC47-C939F943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33671-430F-5E4B-854F-289850D5C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D3BBB-A7F6-4940-BB83-45261687C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5F969C-ECE8-BB42-840A-307EDF478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C4A11E-5762-F048-8A33-14D7A3452B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841301-5219-714A-B516-01CA9368C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9D27-98AF-D542-B4A9-091F468BD2CA}" type="datetime1">
              <a:rPr lang="en-US" smtClean="0"/>
              <a:t>2/7/2022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C2D9A-368F-2F49-B765-B86714787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0B1D2E-3C6A-9E43-A143-46D06E883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10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0C7F-0215-114F-8BD2-8AD25DC4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71D6F7-2C2A-E04B-A163-B4CC9351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A8AD-D926-014A-83FE-AB0435C3B9B3}" type="datetime1">
              <a:rPr lang="en-US" smtClean="0"/>
              <a:t>2/7/2022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7E8AC6-C3E1-664D-A7CD-15355E1BE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2F7C55-84D5-7647-A9B0-51C558CFE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4238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05DE31-D75B-E94B-BE19-AAC9636B5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286E-C96A-3F48-855C-5AD33A9CB32A}" type="datetime1">
              <a:rPr lang="en-US" smtClean="0"/>
              <a:t>2/7/2022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0AE8FB-0269-0843-B6C1-D9ECB309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algn="ctr" defTabSz="914400" rtl="1" eaLnBrk="1" latinLnBrk="0" hangingPunct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44596-F40B-A04D-A1AA-C801D0427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49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C5A5AB9B-F023-8B4A-BE34-5ADCF95463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74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948A-D74E-9244-906D-C5D16A01B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A6F57-28B6-5F43-8916-7B388AA68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BA2B4-E29E-1A43-BD40-AE1B70C26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6CBE9-F382-6147-85C0-DED0FCC5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1DE6-2B79-BE44-9B42-687ACCE2D492}" type="datetime1">
              <a:rPr lang="en-US" smtClean="0"/>
              <a:t>2/7/2022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10B43-3F4D-EA44-B10F-CD3D5C81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657A-8D50-C24E-9F9A-F9DAB1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7493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6201A-8098-A840-AF3F-27D0BBA9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44D433-AEF5-904A-9949-5BFF769247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97989-C677-CC42-A92F-24A21262B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30472-5548-664C-A8C4-8F48E1A0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CA4F-61F9-AE48-BD49-A6DFB09C4A0A}" type="datetime1">
              <a:rPr lang="en-US" smtClean="0"/>
              <a:t>2/7/2022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78DC15-7346-034F-B9C2-C70A8757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85A61-A222-A44E-84BF-8A2055A1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760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0AF5-DCE5-A74F-A0EE-4C5EFCDF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0C7969-5A7C-AD42-AA55-2F992471AA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010FC-7356-AB43-879E-CBC98C4D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BBBD-8A51-804A-A75E-1BD4DDDA6952}" type="datetime1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5F4C6-E77F-FF42-B9C6-696D3160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4A69-3100-F14C-BAFE-4CDC395E3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02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6AE6BA-6A1C-3644-B9B2-653782D9D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DAF3B1-5EB3-2C4F-ADDF-450CFF6EF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42BF8-FE27-E341-BB1B-208CBCBA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7C09-F95E-714B-B906-A6FA47F472E7}" type="datetime1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0680-6282-5A45-9EAE-872BA30D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2883F-2C25-CA4D-8FB0-94FAD79F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30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A2E81-9FF1-C445-9811-4461CD524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3403AC-1ABC-5F41-A338-9451BDFBC4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3D221-7C20-3341-83A8-01B97968C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168B-DA4F-FC4A-B27B-4C9452139075}" type="datetimeFigureOut">
              <a:rPr lang="en-AE" smtClean="0"/>
              <a:t>02/07/2022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423A6-7FCD-C949-A73F-B351914CF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9AA1E0-F1D9-104A-BF1B-EF781F92A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10EE9-49B8-A44E-823E-B7ACB2EBB52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99409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A7ED4-6BD4-1F42-90FD-E0FF98522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69320-5E31-194E-B620-5C92D9593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0DC17-0B38-1F45-B631-5833EAF47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168B-DA4F-FC4A-B27B-4C9452139075}" type="datetimeFigureOut">
              <a:rPr lang="en-AE" smtClean="0"/>
              <a:t>02/07/2022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ABC0B-5DE0-AC40-824B-F66CF880B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3D524-3783-3A42-BB25-0CBE043CB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10EE9-49B8-A44E-823E-B7ACB2EBB52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888250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68957-BE37-CF43-B36D-76849F767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3286A-2813-1E45-B750-ED2B3D7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370DE-3AF5-A848-B229-790E85E58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168B-DA4F-FC4A-B27B-4C9452139075}" type="datetimeFigureOut">
              <a:rPr lang="en-AE" smtClean="0"/>
              <a:t>02/07/2022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DBD14-389C-CE4D-BE09-12FA7695E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C2B5D-7DBA-AD44-8667-06C610AED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10EE9-49B8-A44E-823E-B7ACB2EBB52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061519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C5F40-19A7-2542-A0F1-F674C31C8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0C009-9638-5A4C-A65F-D82AA9E3CA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E0CB47-6BA9-DC41-8C0A-14B80B24BF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A6FCF2-AB27-314E-A0E7-ED3D8F304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168B-DA4F-FC4A-B27B-4C9452139075}" type="datetimeFigureOut">
              <a:rPr lang="en-AE" smtClean="0"/>
              <a:t>02/07/2022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E25BBC-AF08-114E-B9BB-1D49210DB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21DF54-8629-864A-90EA-70DB55710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10EE9-49B8-A44E-823E-B7ACB2EBB52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087109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D8741-5A4A-7849-808C-31272D86E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A084A7-0591-5742-BBD2-1F27BBF38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7B145-2CBD-B044-90FD-D7DC2B2D4C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5F73CE-BEAE-C142-939C-7BFA6119A3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403933-FCC1-B249-A5F5-3BF9DD5BE5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6296EB-0FB5-C543-93AC-C8DC4CF00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168B-DA4F-FC4A-B27B-4C9452139075}" type="datetimeFigureOut">
              <a:rPr lang="en-AE" smtClean="0"/>
              <a:t>02/07/2022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7492EE-3250-3F41-8D21-90B0987AF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B3684A-9736-6B4B-A549-E6C2CCF44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10EE9-49B8-A44E-823E-B7ACB2EBB52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087738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95FDB-8B3D-C840-9D1E-4E7321772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D5072C-3B9F-3940-8578-7F4107C90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168B-DA4F-FC4A-B27B-4C9452139075}" type="datetimeFigureOut">
              <a:rPr lang="en-AE" smtClean="0"/>
              <a:t>02/07/2022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D29082-59E5-4241-A1F4-82C846FBE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7F7BDE-A11A-6E47-A66B-8179ABAFB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10EE9-49B8-A44E-823E-B7ACB2EBB52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591648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D1BD54-C223-A147-A43E-991089417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168B-DA4F-FC4A-B27B-4C9452139075}" type="datetimeFigureOut">
              <a:rPr lang="en-AE" smtClean="0"/>
              <a:t>02/07/2022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853226-2DA3-DA45-8EDC-924AEC26C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17D789-C13C-D54A-B16A-67A69B8DF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10EE9-49B8-A44E-823E-B7ACB2EBB52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126726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FE642-6EAB-234E-A3FD-2D25E58B9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81CDE-ED21-6049-836D-30A4928D2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1C560-44FC-B64C-9594-7C73B0E66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058116-D70F-D04A-AD00-315911CFE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168B-DA4F-FC4A-B27B-4C9452139075}" type="datetimeFigureOut">
              <a:rPr lang="en-AE" smtClean="0"/>
              <a:t>02/07/2022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87D32D-C7BF-4F48-BEF9-7CA33A7C0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54A078-71DE-5642-8C40-C59952F5A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10EE9-49B8-A44E-823E-B7ACB2EBB52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406071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869B5-5270-2542-BE5F-9D70A658C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87405A-3DF0-4842-9EF7-A9A6A887C1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66422-D5D0-8945-9104-496ABE3538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9D03D8-03D8-5947-A001-9A55F6676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168B-DA4F-FC4A-B27B-4C9452139075}" type="datetimeFigureOut">
              <a:rPr lang="en-AE" smtClean="0"/>
              <a:t>02/07/2022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3EB1C-4936-AA48-BBC3-39DDDB4BF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52B76A-CCAA-8241-82B6-FB5F15BD6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10EE9-49B8-A44E-823E-B7ACB2EBB52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947650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602C9-BB77-7C4B-81FD-43FD81FD3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8F899D-E7EC-AE44-BBF6-83E7F686D1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EFB2F-A72F-0740-9EBE-7CEAA4CA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168B-DA4F-FC4A-B27B-4C9452139075}" type="datetimeFigureOut">
              <a:rPr lang="en-AE" smtClean="0"/>
              <a:t>02/07/2022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27E81-DE10-9D4F-8661-370E7AD6E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329A1-A880-2140-AC20-CAF4862DD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10EE9-49B8-A44E-823E-B7ACB2EBB52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709730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300B6B-B3B2-D840-8775-9C9017A7F7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488BEE-D6DB-794F-AB1C-6D9DBD2494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F24AF-BA77-344D-9BE9-7AA6DBC0A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168B-DA4F-FC4A-B27B-4C9452139075}" type="datetimeFigureOut">
              <a:rPr lang="en-AE" smtClean="0"/>
              <a:t>02/07/2022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53A36-CDA4-4847-B896-D59D211CB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C70BB-3C80-DB41-8004-509F23DB3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10EE9-49B8-A44E-823E-B7ACB2EBB52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9139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609680" y="274574"/>
            <a:ext cx="10972639" cy="11427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142" marR="0" lvl="5" indent="-12642" algn="ctr" rtl="0">
              <a:spcBef>
                <a:spcPts val="0"/>
              </a:spcBef>
              <a:spcAft>
                <a:spcPts val="0"/>
              </a:spcAft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282" marR="0" lvl="6" indent="-12581" algn="ctr" rtl="0">
              <a:spcBef>
                <a:spcPts val="0"/>
              </a:spcBef>
              <a:spcAft>
                <a:spcPts val="0"/>
              </a:spcAft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424" marR="0" lvl="7" indent="-12524" algn="ctr" rtl="0">
              <a:spcBef>
                <a:spcPts val="0"/>
              </a:spcBef>
              <a:spcAft>
                <a:spcPts val="0"/>
              </a:spcAft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564" marR="0" lvl="8" indent="-12464" algn="ctr" rtl="0">
              <a:spcBef>
                <a:spcPts val="0"/>
              </a:spcBef>
              <a:spcAft>
                <a:spcPts val="0"/>
              </a:spcAft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609680" y="1599830"/>
            <a:ext cx="10972639" cy="45265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06400" marR="0" lvl="0" indent="76200" algn="l" rtl="0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82650" marR="0" lvl="1" indent="63500" algn="l" rtl="0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8900" marR="0" lvl="2" indent="8255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1825" marR="0" lvl="3" indent="28575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6338" marR="0" lvl="4" indent="30161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92997" marR="0" lvl="5" indent="2960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7178" marR="0" lvl="6" indent="3152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081360" marR="0" lvl="7" indent="2073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625540" marR="0" lvl="8" indent="2265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609680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4166142" y="6356466"/>
            <a:ext cx="3859714" cy="365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1229" marR="0" lvl="1" indent="-841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85633" marR="0" lvl="2" indent="-17141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30035" marR="0" lvl="3" indent="-258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440" marR="0" lvl="4" indent="-3460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18843" marR="0" lvl="5" indent="-433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07650" marR="0" lvl="6" indent="-6078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440862" marR="0" lvl="7" indent="-8697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618476" marR="0" lvl="8" indent="-12189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737147" y="6356466"/>
            <a:ext cx="2845170" cy="365040"/>
          </a:xfrm>
          <a:prstGeom prst="rect">
            <a:avLst/>
          </a:prstGeom>
          <a:noFill/>
          <a:ln>
            <a:noFill/>
          </a:ln>
        </p:spPr>
        <p:txBody>
          <a:bodyPr lIns="108800" tIns="54400" rIns="108800" bIns="54400" anchor="ctr" anchorCtr="0">
            <a:noAutofit/>
          </a:bodyPr>
          <a:lstStyle/>
          <a:p>
            <a:pPr algn="r">
              <a:buClr>
                <a:srgbClr val="898989"/>
              </a:buClr>
              <a:buSzPct val="25000"/>
            </a:pPr>
            <a:fld id="{00000000-1234-1234-1234-123412341234}" type="slidenum">
              <a:rPr lang="en-US" sz="140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98989"/>
                </a:buClr>
                <a:buSzPct val="25000"/>
              </a:pPr>
              <a:t>‹#›</a:t>
            </a:fld>
            <a:endParaRPr lang="en-US" sz="14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65317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24E375-8D33-8545-B304-977A6DEB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82686-AF96-B94E-9E0E-4C204DCF0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AA8DA-17B1-6D40-954C-C11423736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4FFE9-B7D6-A242-BC97-9E9517E59C96}" type="datetime1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4F500-0171-3445-A0CF-2F0D551A5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48A52-4A6D-1C49-B51B-A787EE206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602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46138C-CBEA-5A43-A07B-1925BAA56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511D5-D352-9D4C-B75C-3D572417A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03727-7A23-8544-AC22-7D6D6BC2CF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1168B-DA4F-FC4A-B27B-4C9452139075}" type="datetimeFigureOut">
              <a:rPr lang="en-AE" smtClean="0"/>
              <a:t>02/07/2022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09B19-23B5-F04C-BB96-9C7B6185A7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3B3E7-C6FC-9E40-9146-291E4220F5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10EE9-49B8-A44E-823E-B7ACB2EBB52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30943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5673" y="1903854"/>
            <a:ext cx="7622924" cy="35932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914217">
              <a:defRPr/>
            </a:pPr>
            <a:r>
              <a:rPr kumimoji="0" lang="en-GB" sz="39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Cycle 1 </a:t>
            </a:r>
            <a:r>
              <a:rPr lang="en-GB" sz="3950" b="1" kern="0" dirty="0">
                <a:latin typeface="Arial"/>
                <a:cs typeface="Arial"/>
                <a:sym typeface="Arial"/>
              </a:rPr>
              <a:t>Bridge to Success 4</a:t>
            </a:r>
            <a:endParaRPr kumimoji="0" lang="en-GB" sz="39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defTabSz="914217">
              <a:defRPr/>
            </a:pPr>
            <a:r>
              <a:rPr kumimoji="0" lang="en-GB" sz="39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English Listening Task</a:t>
            </a:r>
          </a:p>
          <a:p>
            <a:pPr defTabSz="914217">
              <a:defRPr/>
            </a:pPr>
            <a:r>
              <a:rPr lang="en-GB" sz="3950" b="1" kern="0" dirty="0">
                <a:latin typeface="Arial"/>
                <a:cs typeface="Arial"/>
                <a:sym typeface="Arial"/>
              </a:rPr>
              <a:t>Term 2 2021</a:t>
            </a:r>
            <a:endParaRPr kumimoji="0" lang="en-GB" sz="39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defTabSz="914217">
              <a:defRPr/>
            </a:pPr>
            <a:b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B68A35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</a:br>
            <a:r>
              <a:rPr kumimoji="0" lang="en-GB" sz="2500" b="0" i="0" u="none" strike="noStrike" kern="0" cap="none" spc="0" normalizeH="0" baseline="0" noProof="0" dirty="0">
                <a:ln>
                  <a:noFill/>
                </a:ln>
                <a:solidFill>
                  <a:srgbClr val="BCBDC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Level 2.2</a:t>
            </a:r>
            <a:endParaRPr lang="en-GB" sz="2500" b="0" i="1" u="none" strike="noStrike" kern="0" cap="none" spc="0" normalizeH="0" baseline="0" noProof="0" dirty="0">
              <a:ln>
                <a:noFill/>
              </a:ln>
              <a:solidFill>
                <a:srgbClr val="BCBDC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500" b="0" i="0" u="none" strike="noStrike" kern="0" cap="none" spc="0" normalizeH="0" baseline="0" noProof="0" dirty="0">
              <a:ln>
                <a:noFill/>
              </a:ln>
              <a:solidFill>
                <a:srgbClr val="B68A35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2500" b="0" i="0" u="none" strike="noStrike" kern="0" cap="none" spc="0" normalizeH="0" baseline="0" noProof="0" dirty="0">
                <a:ln>
                  <a:noFill/>
                </a:ln>
                <a:solidFill>
                  <a:srgbClr val="B68A35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</a:b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BCBDC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Term 2 Academic Year </a:t>
            </a:r>
            <a:r>
              <a:rPr lang="en-GB" sz="2000" kern="0" dirty="0">
                <a:solidFill>
                  <a:srgbClr val="BCBDC0"/>
                </a:solidFill>
                <a:latin typeface="Arial"/>
                <a:cs typeface="Arial"/>
                <a:sym typeface="Arial"/>
              </a:rPr>
              <a:t>2021-2022</a:t>
            </a:r>
            <a:endParaRPr lang="en-GB" sz="2000" b="0" i="0" u="none" strike="noStrike" kern="0" cap="none" spc="0" normalizeH="0" baseline="0" noProof="0" dirty="0">
              <a:ln>
                <a:noFill/>
              </a:ln>
              <a:solidFill>
                <a:srgbClr val="BCBDC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48406" y="409248"/>
            <a:ext cx="6853917" cy="246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 defTabSz="914217">
              <a:defRPr/>
            </a:pPr>
            <a:r>
              <a:rPr lang="en-GB" sz="1000" b="1" kern="0" dirty="0">
                <a:solidFill>
                  <a:srgbClr val="BCBDC0"/>
                </a:solidFill>
                <a:latin typeface="Arial"/>
                <a:cs typeface="Arial"/>
                <a:sym typeface="Arial"/>
              </a:rPr>
              <a:t>Emirates Schools Establishment</a:t>
            </a: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BCBDC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Assessment</a:t>
            </a:r>
            <a:r>
              <a:rPr lang="en-GB" sz="1000" b="1" kern="0" dirty="0">
                <a:solidFill>
                  <a:srgbClr val="BCBDC0"/>
                </a:solidFill>
                <a:latin typeface="Arial"/>
                <a:cs typeface="Arial"/>
                <a:sym typeface="Arial"/>
              </a:rPr>
              <a:t> </a:t>
            </a: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BCBDC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Unit</a:t>
            </a:r>
          </a:p>
        </p:txBody>
      </p:sp>
      <p:pic>
        <p:nvPicPr>
          <p:cNvPr id="7" name="Shape 102">
            <a:extLst>
              <a:ext uri="{FF2B5EF4-FFF2-40B4-BE49-F238E27FC236}">
                <a16:creationId xmlns:a16="http://schemas.microsoft.com/office/drawing/2014/main" id="{92F2C225-7E76-4EE6-A890-05D4C4A175AC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017" y="104715"/>
            <a:ext cx="2207526" cy="1101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/>
        </p:nvSpPr>
        <p:spPr>
          <a:xfrm>
            <a:off x="611663" y="6356466"/>
            <a:ext cx="2844142" cy="365040"/>
          </a:xfrm>
          <a:prstGeom prst="rect">
            <a:avLst/>
          </a:prstGeom>
          <a:noFill/>
          <a:ln>
            <a:noFill/>
          </a:ln>
        </p:spPr>
        <p:txBody>
          <a:bodyPr lIns="108775" tIns="54387" rIns="108775" bIns="54387" anchor="ctr" anchorCtr="0">
            <a:no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68786" y="1750346"/>
            <a:ext cx="6853918" cy="32334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Contents:</a:t>
            </a: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693" marR="0" lvl="0" indent="-285693" algn="l" defTabSz="91421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Part 1: Preparation</a:t>
            </a:r>
            <a:r>
              <a:rPr lang="en-GB" sz="2799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– </a:t>
            </a:r>
            <a:r>
              <a:rPr kumimoji="0" lang="en-GB" sz="2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Vocabulary</a:t>
            </a:r>
          </a:p>
          <a:p>
            <a:pPr marL="285693" marR="0" lvl="0" indent="-285693" algn="l" defTabSz="91421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799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Part 2: Preparation</a:t>
            </a:r>
            <a:r>
              <a:rPr kumimoji="0" lang="en-GB" sz="2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lang="en-GB" sz="2799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– Grammar</a:t>
            </a:r>
            <a:endParaRPr kumimoji="0" lang="en-GB" sz="279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693" marR="0" lvl="0" indent="-285693" algn="l" defTabSz="91421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799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Part 3: Listening Task</a:t>
            </a:r>
          </a:p>
          <a:p>
            <a:pPr marR="0" lvl="0" algn="l" defTabSz="91421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27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8" name="Shape 102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017" y="104715"/>
            <a:ext cx="2207526" cy="11013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165278" y="365999"/>
            <a:ext cx="6853917" cy="246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BCBDC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Emirates Schools Establishment Assessment Unit</a:t>
            </a:r>
          </a:p>
        </p:txBody>
      </p:sp>
      <p:pic>
        <p:nvPicPr>
          <p:cNvPr id="5" name="Graphic 4" descr="Desk">
            <a:extLst>
              <a:ext uri="{FF2B5EF4-FFF2-40B4-BE49-F238E27FC236}">
                <a16:creationId xmlns:a16="http://schemas.microsoft.com/office/drawing/2014/main" id="{12B9A2B5-420F-4B88-93EC-4E01741F23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22704" y="1583494"/>
            <a:ext cx="3640308" cy="36910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A17179-E16A-4BFC-8B45-363214134B26}"/>
              </a:ext>
            </a:extLst>
          </p:cNvPr>
          <p:cNvSpPr txBox="1"/>
          <p:nvPr/>
        </p:nvSpPr>
        <p:spPr>
          <a:xfrm>
            <a:off x="1117278" y="5244178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17">
              <a:defRPr/>
            </a:pPr>
            <a:r>
              <a:rPr lang="en-GB" sz="2400" kern="0" dirty="0">
                <a:solidFill>
                  <a:srgbClr val="BCBDC0"/>
                </a:solidFill>
                <a:latin typeface="Arial"/>
                <a:cs typeface="Arial"/>
                <a:sym typeface="Arial"/>
              </a:rPr>
              <a:t>Level 2.2</a:t>
            </a:r>
            <a:endParaRPr lang="en-GB" sz="2400" i="1" kern="0" dirty="0">
              <a:solidFill>
                <a:srgbClr val="BCBDC0"/>
              </a:solidFill>
              <a:latin typeface="Arial"/>
              <a:cs typeface="Arial"/>
            </a:endParaRPr>
          </a:p>
          <a:p>
            <a:pPr lvl="0" defTabSz="914217">
              <a:defRPr/>
            </a:pPr>
            <a:endParaRPr lang="en-GB" sz="2400" kern="0" dirty="0">
              <a:solidFill>
                <a:srgbClr val="B68A35"/>
              </a:solidFill>
              <a:latin typeface="Arial"/>
              <a:cs typeface="Arial"/>
              <a:sym typeface="Arial"/>
            </a:endParaRPr>
          </a:p>
          <a:p>
            <a:pPr lvl="0" defTabSz="914217">
              <a:defRPr/>
            </a:pPr>
            <a:br>
              <a:rPr lang="en-GB" sz="2400" kern="0" dirty="0">
                <a:solidFill>
                  <a:srgbClr val="B68A35"/>
                </a:solidFill>
                <a:latin typeface="Arial"/>
                <a:cs typeface="Arial"/>
                <a:sym typeface="Arial"/>
              </a:rPr>
            </a:br>
            <a:r>
              <a:rPr lang="en-GB" sz="1800" kern="0" dirty="0">
                <a:solidFill>
                  <a:srgbClr val="BCBDC0"/>
                </a:solidFill>
                <a:latin typeface="Arial"/>
                <a:cs typeface="Arial"/>
                <a:sym typeface="Arial"/>
              </a:rPr>
              <a:t>Term 2 Academic Year 2021-2022</a:t>
            </a:r>
            <a:endParaRPr lang="en-GB" sz="1800" kern="0" dirty="0">
              <a:solidFill>
                <a:srgbClr val="BCBD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273C3D6-E4E9-494F-BAA1-4754BA5BAAA0}"/>
              </a:ext>
            </a:extLst>
          </p:cNvPr>
          <p:cNvSpPr txBox="1"/>
          <p:nvPr/>
        </p:nvSpPr>
        <p:spPr>
          <a:xfrm>
            <a:off x="6619579" y="3675743"/>
            <a:ext cx="552887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Part 1: Preparation – 		Vocabulary.</a:t>
            </a: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		</a:t>
            </a: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		Learn these words for 		the listening task.</a:t>
            </a:r>
          </a:p>
        </p:txBody>
      </p:sp>
    </p:spTree>
    <p:extLst>
      <p:ext uri="{BB962C8B-B14F-4D97-AF65-F5344CB8AC3E}">
        <p14:creationId xmlns:p14="http://schemas.microsoft.com/office/powerpoint/2010/main" val="1285236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123" y="1752670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dinosaurs</a:t>
            </a:r>
            <a:b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a group of animals that lived a very long time ago</a:t>
            </a: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Stegosaurus, Dinosaur, Ancient, Extinct">
            <a:extLst>
              <a:ext uri="{FF2B5EF4-FFF2-40B4-BE49-F238E27FC236}">
                <a16:creationId xmlns:a16="http://schemas.microsoft.com/office/drawing/2014/main" id="{967124AA-AC5C-4DF0-9BCC-07734A1D3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177" y="1752670"/>
            <a:ext cx="52197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019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759" y="1657350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size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it tells you how big or how small something is</a:t>
            </a:r>
          </a:p>
        </p:txBody>
      </p:sp>
      <p:pic>
        <p:nvPicPr>
          <p:cNvPr id="3" name="Picture 2" descr="A group of dinosaurs&#10;&#10;Description automatically generated with low confidence">
            <a:extLst>
              <a:ext uri="{FF2B5EF4-FFF2-40B4-BE49-F238E27FC236}">
                <a16:creationId xmlns:a16="http://schemas.microsoft.com/office/drawing/2014/main" id="{EE5E477F-9189-4638-AF20-DFB89C445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394" y="1657350"/>
            <a:ext cx="4048125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92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971" y="1373556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teeth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a part of your body that cuts food into small pieces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DCE75B-C817-4C53-99E3-7C1972D2E9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500687" y="1712686"/>
            <a:ext cx="5622342" cy="402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107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971" y="1373556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horn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a part of an animal’s body that grows from their head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898EC2-91EC-4854-A803-E8D7F93C1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6907" y="1906587"/>
            <a:ext cx="4543425" cy="3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35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971" y="1373556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beak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rgbClr val="595959"/>
                </a:solidFill>
                <a:latin typeface="Century Gothic" panose="020B0502020202020204" pitchFamily="34" charset="0"/>
                <a:ea typeface="+mj-ea"/>
                <a:cs typeface="Arial"/>
                <a:sym typeface="Arial"/>
              </a:rPr>
              <a:t>the mouth of a bird </a:t>
            </a: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D27BB629-B4E8-44BB-B873-97B547AD8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57350"/>
            <a:ext cx="5057775" cy="3238500"/>
          </a:xfrm>
          <a:prstGeom prst="rect">
            <a:avLst/>
          </a:prstGeom>
        </p:spPr>
      </p:pic>
      <p:sp>
        <p:nvSpPr>
          <p:cNvPr id="4" name="Arrow: Up 3">
            <a:extLst>
              <a:ext uri="{FF2B5EF4-FFF2-40B4-BE49-F238E27FC236}">
                <a16:creationId xmlns:a16="http://schemas.microsoft.com/office/drawing/2014/main" id="{55E22E07-CE02-40AC-885B-BDE0CE2E03AD}"/>
              </a:ext>
            </a:extLst>
          </p:cNvPr>
          <p:cNvSpPr/>
          <p:nvPr/>
        </p:nvSpPr>
        <p:spPr>
          <a:xfrm>
            <a:off x="6306207" y="3429000"/>
            <a:ext cx="1119352" cy="1615966"/>
          </a:xfrm>
          <a:prstGeom prst="upArrow">
            <a:avLst/>
          </a:prstGeom>
          <a:solidFill>
            <a:schemeClr val="bg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bg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7740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971" y="1373556"/>
            <a:ext cx="3442069" cy="297898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to climb</a:t>
            </a:r>
            <a:b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to go up a mountain, the stairs, a tree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124" name="Picture 4" descr="Climbing, Climber, Ice Pick, Rope">
            <a:extLst>
              <a:ext uri="{FF2B5EF4-FFF2-40B4-BE49-F238E27FC236}">
                <a16:creationId xmlns:a16="http://schemas.microsoft.com/office/drawing/2014/main" id="{35B21022-A1A0-40E7-A8BC-9BCF07517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73556"/>
            <a:ext cx="4419600" cy="4128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338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971" y="1373556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strong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having a lot of power</a:t>
            </a:r>
          </a:p>
        </p:txBody>
      </p:sp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B7406A4F-B9CA-4E6A-8F85-EF4464E7DB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587" y="1809750"/>
            <a:ext cx="2638425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155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714" y="2021114"/>
            <a:ext cx="3442069" cy="207017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fast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able to move quickly</a:t>
            </a:r>
          </a:p>
        </p:txBody>
      </p:sp>
      <p:pic>
        <p:nvPicPr>
          <p:cNvPr id="3" name="Picture 2" descr="A black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DE85EA8B-81D0-44AD-86E5-D352B764A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575" y="1809750"/>
            <a:ext cx="356235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110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971" y="1373556"/>
            <a:ext cx="3442069" cy="297898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tall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higher than other people, animals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3" name="Picture 2" descr="A picture containing text, plant, vector graphics&#10;&#10;Description automatically generated">
            <a:extLst>
              <a:ext uri="{FF2B5EF4-FFF2-40B4-BE49-F238E27FC236}">
                <a16:creationId xmlns:a16="http://schemas.microsoft.com/office/drawing/2014/main" id="{342453C1-007F-4B03-8DBD-40876B6FC7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382" y="1809750"/>
            <a:ext cx="287655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4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108" y="1350917"/>
            <a:ext cx="3442069" cy="57458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53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sixty five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E2DA6E-D22A-42B2-9ECC-7F2A202E4D6B}"/>
              </a:ext>
            </a:extLst>
          </p:cNvPr>
          <p:cNvSpPr txBox="1"/>
          <p:nvPr/>
        </p:nvSpPr>
        <p:spPr>
          <a:xfrm>
            <a:off x="4343399" y="1860011"/>
            <a:ext cx="4644571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0" b="1" dirty="0"/>
              <a:t>65</a:t>
            </a:r>
          </a:p>
        </p:txBody>
      </p:sp>
    </p:spTree>
    <p:extLst>
      <p:ext uri="{BB962C8B-B14F-4D97-AF65-F5344CB8AC3E}">
        <p14:creationId xmlns:p14="http://schemas.microsoft.com/office/powerpoint/2010/main" val="368260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780" y="1350917"/>
            <a:ext cx="9502134" cy="57458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53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two hundred and twenty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E2DA6E-D22A-42B2-9ECC-7F2A202E4D6B}"/>
              </a:ext>
            </a:extLst>
          </p:cNvPr>
          <p:cNvSpPr txBox="1"/>
          <p:nvPr/>
        </p:nvSpPr>
        <p:spPr>
          <a:xfrm>
            <a:off x="3715657" y="2232660"/>
            <a:ext cx="637539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0" b="1" dirty="0"/>
              <a:t>220</a:t>
            </a:r>
          </a:p>
        </p:txBody>
      </p:sp>
    </p:spTree>
    <p:extLst>
      <p:ext uri="{BB962C8B-B14F-4D97-AF65-F5344CB8AC3E}">
        <p14:creationId xmlns:p14="http://schemas.microsoft.com/office/powerpoint/2010/main" val="4211742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350917"/>
            <a:ext cx="9158514" cy="57458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53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three hundred and fifty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E2DA6E-D22A-42B2-9ECC-7F2A202E4D6B}"/>
              </a:ext>
            </a:extLst>
          </p:cNvPr>
          <p:cNvSpPr txBox="1"/>
          <p:nvPr/>
        </p:nvSpPr>
        <p:spPr>
          <a:xfrm>
            <a:off x="3614057" y="2079082"/>
            <a:ext cx="6825341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0" b="1" dirty="0"/>
              <a:t>350</a:t>
            </a:r>
          </a:p>
        </p:txBody>
      </p:sp>
    </p:spTree>
    <p:extLst>
      <p:ext uri="{BB962C8B-B14F-4D97-AF65-F5344CB8AC3E}">
        <p14:creationId xmlns:p14="http://schemas.microsoft.com/office/powerpoint/2010/main" val="1275377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971" y="1373556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flower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the </a:t>
            </a:r>
            <a:r>
              <a:rPr lang="en-US" sz="3200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colourful</a:t>
            </a: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 part of a plant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Flower, Spring, Fresh, Purple, Pink">
            <a:extLst>
              <a:ext uri="{FF2B5EF4-FFF2-40B4-BE49-F238E27FC236}">
                <a16:creationId xmlns:a16="http://schemas.microsoft.com/office/drawing/2014/main" id="{66B8D4C5-4322-4391-8806-9FF5D7E1E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0" y="1809750"/>
            <a:ext cx="32385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099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971" y="1373556"/>
            <a:ext cx="3442069" cy="390789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bug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a small animal that sometimes lives in flowers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Ladybug, Flower, Bug, Wings, Insect">
            <a:extLst>
              <a:ext uri="{FF2B5EF4-FFF2-40B4-BE49-F238E27FC236}">
                <a16:creationId xmlns:a16="http://schemas.microsoft.com/office/drawing/2014/main" id="{0AA543A6-11DB-4A4D-9A0F-208E6238D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567" y="1809750"/>
            <a:ext cx="435292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24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824" y="1939506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centre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the middle of something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icture 2" descr="Almond, Flower, Blossom, White, Petals">
            <a:extLst>
              <a:ext uri="{FF2B5EF4-FFF2-40B4-BE49-F238E27FC236}">
                <a16:creationId xmlns:a16="http://schemas.microsoft.com/office/drawing/2014/main" id="{30299F31-99E7-4F63-9C28-AE6C7B352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108" y="2061998"/>
            <a:ext cx="32385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2F9B5562-1EC1-4B0F-BE40-83F2E41B9A5D}"/>
              </a:ext>
            </a:extLst>
          </p:cNvPr>
          <p:cNvSpPr/>
          <p:nvPr/>
        </p:nvSpPr>
        <p:spPr>
          <a:xfrm>
            <a:off x="8229600" y="2061998"/>
            <a:ext cx="899886" cy="10005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838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6928" y="1809750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spots </a:t>
            </a: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lots of circles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together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Polka Dots, Black, White, Spots, Dots">
            <a:extLst>
              <a:ext uri="{FF2B5EF4-FFF2-40B4-BE49-F238E27FC236}">
                <a16:creationId xmlns:a16="http://schemas.microsoft.com/office/drawing/2014/main" id="{2C25F3DB-05DA-47F4-B882-7BA6D07BC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124" y="1809750"/>
            <a:ext cx="320992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406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788" y="1939506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stripes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long </a:t>
            </a:r>
            <a:r>
              <a:rPr lang="en-US" sz="3200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colourful</a:t>
            </a: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 lines 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Template, Strip, Stripe Pattern, Pattern">
            <a:extLst>
              <a:ext uri="{FF2B5EF4-FFF2-40B4-BE49-F238E27FC236}">
                <a16:creationId xmlns:a16="http://schemas.microsoft.com/office/drawing/2014/main" id="{9723EE6B-8AE1-4AE3-AD72-738F455A0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845" y="1809750"/>
            <a:ext cx="325755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225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2462" y="877849"/>
            <a:ext cx="6081325" cy="97746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53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next to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D26452-BBEC-442B-83E2-14B52BD55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777" y="2110705"/>
            <a:ext cx="4816444" cy="31234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549125-8397-4F32-9827-1C41488268AF}"/>
              </a:ext>
            </a:extLst>
          </p:cNvPr>
          <p:cNvSpPr txBox="1"/>
          <p:nvPr/>
        </p:nvSpPr>
        <p:spPr>
          <a:xfrm>
            <a:off x="4379377" y="5234151"/>
            <a:ext cx="3433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entury Gothic" panose="020B0502020202020204" pitchFamily="34" charset="0"/>
              </a:rPr>
              <a:t>Ali is </a:t>
            </a:r>
            <a:r>
              <a:rPr lang="en-US" sz="3200" b="1" u="sng" dirty="0">
                <a:latin typeface="Century Gothic" panose="020B0502020202020204" pitchFamily="34" charset="0"/>
              </a:rPr>
              <a:t>next to</a:t>
            </a:r>
            <a:r>
              <a:rPr lang="en-US" sz="3200" b="1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Saif</a:t>
            </a:r>
            <a:endParaRPr lang="en-US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3746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337" y="909521"/>
            <a:ext cx="6081325" cy="97746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53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opposite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549125-8397-4F32-9827-1C41488268AF}"/>
              </a:ext>
            </a:extLst>
          </p:cNvPr>
          <p:cNvSpPr txBox="1"/>
          <p:nvPr/>
        </p:nvSpPr>
        <p:spPr>
          <a:xfrm>
            <a:off x="4533102" y="5470377"/>
            <a:ext cx="3955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entury Gothic" panose="020B0502020202020204" pitchFamily="34" charset="0"/>
              </a:rPr>
              <a:t>Ali is </a:t>
            </a:r>
            <a:r>
              <a:rPr lang="en-US" sz="3200" b="1" u="sng" dirty="0">
                <a:latin typeface="Century Gothic" panose="020B0502020202020204" pitchFamily="34" charset="0"/>
              </a:rPr>
              <a:t>opposite</a:t>
            </a:r>
            <a:r>
              <a:rPr lang="en-US" sz="3200" b="1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Saif</a:t>
            </a:r>
            <a:endParaRPr lang="en-US" sz="3200" dirty="0"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17B928-2B16-4463-BA46-7AE733325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2361" y="1973743"/>
            <a:ext cx="4867275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98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971" y="1373556"/>
            <a:ext cx="3442069" cy="297898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spoon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you use it to eat soup or ice cream  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Tea, Spoon, Vintage, Retro, Silverware">
            <a:extLst>
              <a:ext uri="{FF2B5EF4-FFF2-40B4-BE49-F238E27FC236}">
                <a16:creationId xmlns:a16="http://schemas.microsoft.com/office/drawing/2014/main" id="{7DA49955-D77D-4E7B-8E9D-2D346C052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828800"/>
            <a:ext cx="5027029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73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6768" y="1939506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cup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you drink from it 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Mug, Cup, Drink, Beverage, Mug, Mug, Mug">
            <a:extLst>
              <a:ext uri="{FF2B5EF4-FFF2-40B4-BE49-F238E27FC236}">
                <a16:creationId xmlns:a16="http://schemas.microsoft.com/office/drawing/2014/main" id="{3A7B2262-F9A3-485E-9978-2885CF513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164" y="2125061"/>
            <a:ext cx="353377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988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8979" y="1939506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knife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you cut food with it 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Knife, Carving, Chef, Kitchen, Blade">
            <a:extLst>
              <a:ext uri="{FF2B5EF4-FFF2-40B4-BE49-F238E27FC236}">
                <a16:creationId xmlns:a16="http://schemas.microsoft.com/office/drawing/2014/main" id="{8CBA3279-7357-45BA-856F-DA83B8EB0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227" y="1967405"/>
            <a:ext cx="459105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1117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623" y="1939506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plate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you put food on it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Plate, Dish, Kitchen, White, Porcelain">
            <a:extLst>
              <a:ext uri="{FF2B5EF4-FFF2-40B4-BE49-F238E27FC236}">
                <a16:creationId xmlns:a16="http://schemas.microsoft.com/office/drawing/2014/main" id="{193B5A47-EED7-4C9D-A872-6A5AF3C64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721" y="2471902"/>
            <a:ext cx="626745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028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657" y="1809750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with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that has something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Tea, Beverage, Cubes, Sugar, Cup, Drink">
            <a:extLst>
              <a:ext uri="{FF2B5EF4-FFF2-40B4-BE49-F238E27FC236}">
                <a16:creationId xmlns:a16="http://schemas.microsoft.com/office/drawing/2014/main" id="{AC1C9B01-82EC-4CFC-9343-9716BEBFD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582" y="1809750"/>
            <a:ext cx="441007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4ACC6A-F366-474A-BE31-67365FC7D78B}"/>
              </a:ext>
            </a:extLst>
          </p:cNvPr>
          <p:cNvSpPr txBox="1"/>
          <p:nvPr/>
        </p:nvSpPr>
        <p:spPr>
          <a:xfrm>
            <a:off x="5557081" y="5087719"/>
            <a:ext cx="4903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entury Gothic" panose="020B0502020202020204" pitchFamily="34" charset="0"/>
              </a:rPr>
              <a:t>a cup </a:t>
            </a:r>
            <a:r>
              <a:rPr lang="en-US" sz="3600" b="1" u="sng" dirty="0">
                <a:latin typeface="Century Gothic" panose="020B0502020202020204" pitchFamily="34" charset="0"/>
              </a:rPr>
              <a:t>with</a:t>
            </a:r>
            <a:r>
              <a:rPr lang="en-US" sz="3600" dirty="0">
                <a:latin typeface="Century Gothic" panose="020B0502020202020204" pitchFamily="34" charset="0"/>
              </a:rPr>
              <a:t> a spoon</a:t>
            </a:r>
          </a:p>
        </p:txBody>
      </p:sp>
    </p:spTree>
    <p:extLst>
      <p:ext uri="{BB962C8B-B14F-4D97-AF65-F5344CB8AC3E}">
        <p14:creationId xmlns:p14="http://schemas.microsoft.com/office/powerpoint/2010/main" val="10798741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28A2089-C2C6-EE40-8EA6-43F3D7B6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212" y="1652724"/>
            <a:ext cx="3442069" cy="2978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without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that doesn’t have something</a:t>
            </a: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4ACC6A-F366-474A-BE31-67365FC7D78B}"/>
              </a:ext>
            </a:extLst>
          </p:cNvPr>
          <p:cNvSpPr txBox="1"/>
          <p:nvPr/>
        </p:nvSpPr>
        <p:spPr>
          <a:xfrm>
            <a:off x="5557080" y="5087719"/>
            <a:ext cx="5618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entury Gothic" panose="020B0502020202020204" pitchFamily="34" charset="0"/>
              </a:rPr>
              <a:t>a cup </a:t>
            </a:r>
            <a:r>
              <a:rPr lang="en-US" sz="3600" b="1" u="sng" dirty="0">
                <a:latin typeface="Century Gothic" panose="020B0502020202020204" pitchFamily="34" charset="0"/>
              </a:rPr>
              <a:t>without</a:t>
            </a:r>
            <a:r>
              <a:rPr lang="en-US" sz="3600" dirty="0">
                <a:latin typeface="Century Gothic" panose="020B0502020202020204" pitchFamily="34" charset="0"/>
              </a:rPr>
              <a:t> a spoon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82C19D-F674-4F48-917F-57E7307F8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081" y="1397853"/>
            <a:ext cx="4525238" cy="348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310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273C3D6-E4E9-494F-BAA1-4754BA5BAAA0}"/>
              </a:ext>
            </a:extLst>
          </p:cNvPr>
          <p:cNvSpPr txBox="1"/>
          <p:nvPr/>
        </p:nvSpPr>
        <p:spPr>
          <a:xfrm>
            <a:off x="6619579" y="3675743"/>
            <a:ext cx="552887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Part 2: Preparation – 		</a:t>
            </a:r>
            <a:r>
              <a:rPr lang="en-GB" sz="4000" b="1" kern="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  <a:sym typeface="Arial"/>
              </a:rPr>
              <a:t>Grammar</a:t>
            </a:r>
            <a:endParaRPr kumimoji="0" lang="en-GB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/>
              <a:sym typeface="Arial"/>
            </a:endParaRP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		</a:t>
            </a: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		Learn this grammar for 		the listening task.</a:t>
            </a:r>
          </a:p>
        </p:txBody>
      </p:sp>
    </p:spTree>
    <p:extLst>
      <p:ext uri="{BB962C8B-B14F-4D97-AF65-F5344CB8AC3E}">
        <p14:creationId xmlns:p14="http://schemas.microsoft.com/office/powerpoint/2010/main" val="7677695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B9A869-B300-864C-AB6B-76434AF9D16E}"/>
              </a:ext>
            </a:extLst>
          </p:cNvPr>
          <p:cNvSpPr txBox="1"/>
          <p:nvPr/>
        </p:nvSpPr>
        <p:spPr>
          <a:xfrm>
            <a:off x="4567376" y="1676400"/>
            <a:ext cx="3057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E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 Grammar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4C0D8B6-BCDF-4945-AE0B-8126142A52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424003"/>
              </p:ext>
            </p:extLst>
          </p:nvPr>
        </p:nvGraphicFramePr>
        <p:xfrm>
          <a:off x="2031999" y="2888789"/>
          <a:ext cx="8128000" cy="18288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81369043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038570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NELCF 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90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G.1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Past time; past simple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46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G.16.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A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Pronouns; 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 pronouns</a:t>
                      </a:r>
                      <a:endParaRPr lang="en-A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5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G.17.2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Questions; wh- questions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673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3472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6498AB2-FE08-EA4D-BE86-B3AB04B09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824884"/>
              </p:ext>
            </p:extLst>
          </p:nvPr>
        </p:nvGraphicFramePr>
        <p:xfrm>
          <a:off x="1011620" y="1553049"/>
          <a:ext cx="10168759" cy="40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I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play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ed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football 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yesterday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.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The children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didn’t eat</a:t>
                      </a:r>
                      <a:r>
                        <a:rPr lang="en-US" sz="1800" u="none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any cake last week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.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We were very happy last Friday.</a:t>
                      </a:r>
                      <a:endParaRPr lang="en-AE" sz="1800" dirty="0">
                        <a:solidFill>
                          <a:srgbClr val="0070C0"/>
                        </a:solidFill>
                        <a:latin typeface="Helvetica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Helvetica" pitchFamily="2" charset="0"/>
                        </a:rPr>
                        <a:t>P</a:t>
                      </a:r>
                      <a:r>
                        <a:rPr lang="en-US" sz="1800" dirty="0" err="1">
                          <a:latin typeface="Helvetica" pitchFamily="2" charset="0"/>
                        </a:rPr>
                        <a:t>ast</a:t>
                      </a:r>
                      <a:r>
                        <a:rPr lang="en-AE" sz="1800" dirty="0">
                          <a:latin typeface="Helvetica" pitchFamily="2" charset="0"/>
                        </a:rPr>
                        <a:t> </a:t>
                      </a:r>
                      <a:r>
                        <a:rPr lang="en-US" sz="1800" dirty="0">
                          <a:latin typeface="Helvetica" pitchFamily="2" charset="0"/>
                        </a:rPr>
                        <a:t>time; past simple </a:t>
                      </a:r>
                      <a:endParaRPr lang="en-AE" sz="1800" dirty="0">
                        <a:latin typeface="Helvetica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Helvetica" pitchFamily="2" charset="0"/>
                        </a:rPr>
                        <a:t>It is used to describe </a:t>
                      </a:r>
                      <a:r>
                        <a:rPr lang="en-US" sz="1800" dirty="0">
                          <a:latin typeface="Helvetica" pitchFamily="2" charset="0"/>
                        </a:rPr>
                        <a:t>actions and states that started and finished in the past</a:t>
                      </a:r>
                      <a:r>
                        <a:rPr lang="en-AE" sz="1800" dirty="0">
                          <a:latin typeface="Helvetica" pitchFamily="2" charset="0"/>
                        </a:rPr>
                        <a:t>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My grandfather lived in Dubai when he was a little boy</a:t>
                      </a:r>
                      <a:r>
                        <a:rPr lang="en-AE" sz="1800" dirty="0">
                          <a:latin typeface="Helvetica" pitchFamily="2" charset="0"/>
                        </a:rPr>
                        <a:t>.</a:t>
                      </a:r>
                      <a:endParaRPr lang="en-US" sz="1800" dirty="0">
                        <a:latin typeface="Helvetica" pitchFamily="2" charset="0"/>
                      </a:endParaRPr>
                    </a:p>
                    <a:p>
                      <a:r>
                        <a:rPr lang="en-US" sz="1800" dirty="0">
                          <a:latin typeface="Helvetica" pitchFamily="2" charset="0"/>
                        </a:rPr>
                        <a:t>Mariam wasn’t at school yesterday</a:t>
                      </a:r>
                      <a:r>
                        <a:rPr lang="en-AE" sz="1800" dirty="0">
                          <a:latin typeface="Helvetica" pitchFamily="2" charset="0"/>
                        </a:rPr>
                        <a:t>.</a:t>
                      </a:r>
                    </a:p>
                    <a:p>
                      <a:r>
                        <a:rPr lang="en-US" sz="1800" dirty="0">
                          <a:latin typeface="Helvetica" pitchFamily="2" charset="0"/>
                        </a:rPr>
                        <a:t>My father spoke to my teacher four days ago. </a:t>
                      </a:r>
                      <a:endParaRPr lang="en-AE" sz="1800" dirty="0">
                        <a:latin typeface="Helvetica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5390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6498AB2-FE08-EA4D-BE86-B3AB04B09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296211"/>
              </p:ext>
            </p:extLst>
          </p:nvPr>
        </p:nvGraphicFramePr>
        <p:xfrm>
          <a:off x="1011620" y="1553049"/>
          <a:ext cx="10168759" cy="40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His sister gave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him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a cup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.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Aisha meets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her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every day 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.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My parents love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me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.</a:t>
                      </a:r>
                      <a:endParaRPr lang="en-AE" sz="1800" dirty="0">
                        <a:solidFill>
                          <a:srgbClr val="0070C0"/>
                        </a:solidFill>
                        <a:latin typeface="Helvetica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Helvetica" pitchFamily="2" charset="0"/>
                        </a:rPr>
                        <a:t>P</a:t>
                      </a:r>
                      <a:r>
                        <a:rPr lang="en-US" sz="1800" dirty="0" err="1">
                          <a:latin typeface="Helvetica" pitchFamily="2" charset="0"/>
                        </a:rPr>
                        <a:t>ronouns</a:t>
                      </a:r>
                      <a:r>
                        <a:rPr lang="en-US" sz="1800" dirty="0">
                          <a:latin typeface="Helvetica" pitchFamily="2" charset="0"/>
                        </a:rPr>
                        <a:t>; object pronouns</a:t>
                      </a:r>
                      <a:endParaRPr lang="en-AE" sz="1800" dirty="0">
                        <a:latin typeface="Helvetica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Helvetica" pitchFamily="2" charset="0"/>
                        </a:rPr>
                        <a:t>It is used to </a:t>
                      </a:r>
                      <a:r>
                        <a:rPr lang="en-US" sz="1800" dirty="0">
                          <a:latin typeface="Helvetica" pitchFamily="2" charset="0"/>
                        </a:rPr>
                        <a:t>describe the person who receives the action of the verb</a:t>
                      </a:r>
                      <a:r>
                        <a:rPr lang="en-AE" sz="1800" dirty="0">
                          <a:latin typeface="Helvetica" pitchFamily="2" charset="0"/>
                        </a:rPr>
                        <a:t>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The teacher can see </a:t>
                      </a:r>
                      <a:r>
                        <a:rPr lang="en-US" sz="1800" u="sng" dirty="0">
                          <a:latin typeface="Helvetica" pitchFamily="2" charset="0"/>
                        </a:rPr>
                        <a:t>me</a:t>
                      </a:r>
                      <a:r>
                        <a:rPr lang="en-US" sz="1800" dirty="0">
                          <a:latin typeface="Helvetica" pitchFamily="2" charset="0"/>
                        </a:rPr>
                        <a:t>.</a:t>
                      </a:r>
                    </a:p>
                    <a:p>
                      <a:r>
                        <a:rPr lang="en-US" sz="1800" dirty="0">
                          <a:latin typeface="Helvetica" pitchFamily="2" charset="0"/>
                        </a:rPr>
                        <a:t>Please give it to </a:t>
                      </a:r>
                      <a:r>
                        <a:rPr lang="en-US" sz="1800" u="sng" dirty="0">
                          <a:latin typeface="Helvetica" pitchFamily="2" charset="0"/>
                        </a:rPr>
                        <a:t>them</a:t>
                      </a:r>
                      <a:r>
                        <a:rPr lang="en-US" sz="1800" dirty="0">
                          <a:latin typeface="Helvetica" pitchFamily="2" charset="0"/>
                        </a:rPr>
                        <a:t>. </a:t>
                      </a:r>
                    </a:p>
                    <a:p>
                      <a:r>
                        <a:rPr lang="en-US" sz="1800" dirty="0">
                          <a:latin typeface="Helvetica" pitchFamily="2" charset="0"/>
                        </a:rPr>
                        <a:t>Aisha’s friends will visit </a:t>
                      </a:r>
                      <a:r>
                        <a:rPr lang="en-US" sz="1800" u="sng" dirty="0">
                          <a:latin typeface="Helvetica" pitchFamily="2" charset="0"/>
                        </a:rPr>
                        <a:t>her</a:t>
                      </a:r>
                      <a:r>
                        <a:rPr lang="en-US" sz="1800" dirty="0">
                          <a:latin typeface="Helvetica" pitchFamily="2" charset="0"/>
                        </a:rPr>
                        <a:t>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4637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A6AE27E-13E7-8C48-90AE-8561FFD80DA4}"/>
              </a:ext>
            </a:extLst>
          </p:cNvPr>
          <p:cNvGraphicFramePr>
            <a:graphicFrameLocks noGrp="1"/>
          </p:cNvGraphicFramePr>
          <p:nvPr/>
        </p:nvGraphicFramePr>
        <p:xfrm>
          <a:off x="1011620" y="1553049"/>
          <a:ext cx="10168759" cy="4745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Where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is the book? The book is under the chair.</a:t>
                      </a:r>
                    </a:p>
                    <a:p>
                      <a:pPr algn="l"/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What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is your name? My name is Aisha</a:t>
                      </a:r>
                    </a:p>
                    <a:p>
                      <a:pPr algn="l"/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Who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Helvetica" pitchFamily="2" charset="0"/>
                        </a:rPr>
                        <a:t> is your teacher? My teacher is Mr. Jones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Helvetica" pitchFamily="2" charset="0"/>
                        </a:rPr>
                        <a:t>wh - questions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Helvetica" pitchFamily="2" charset="0"/>
                        </a:rPr>
                        <a:t>They are used to ask questions.</a:t>
                      </a:r>
                    </a:p>
                    <a:p>
                      <a:r>
                        <a:rPr lang="en-AE" sz="1800" dirty="0">
                          <a:latin typeface="Helvetica" pitchFamily="2" charset="0"/>
                        </a:rPr>
                        <a:t>What – for things</a:t>
                      </a:r>
                    </a:p>
                    <a:p>
                      <a:r>
                        <a:rPr lang="en-AE" sz="1800" dirty="0">
                          <a:latin typeface="Helvetica" pitchFamily="2" charset="0"/>
                        </a:rPr>
                        <a:t>Where – for places</a:t>
                      </a:r>
                    </a:p>
                    <a:p>
                      <a:r>
                        <a:rPr lang="en-AE" sz="1800" dirty="0">
                          <a:latin typeface="Helvetica" pitchFamily="2" charset="0"/>
                        </a:rPr>
                        <a:t>Who – for people</a:t>
                      </a:r>
                    </a:p>
                    <a:p>
                      <a:r>
                        <a:rPr lang="en-AE" sz="1800" dirty="0">
                          <a:latin typeface="Helvetica" pitchFamily="2" charset="0"/>
                        </a:rPr>
                        <a:t>Why – for reasons</a:t>
                      </a:r>
                    </a:p>
                    <a:p>
                      <a:r>
                        <a:rPr lang="en-AE" sz="1800" dirty="0">
                          <a:latin typeface="Helvetica" pitchFamily="2" charset="0"/>
                        </a:rPr>
                        <a:t>When – for time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Helvetica" pitchFamily="2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Helvetica" pitchFamily="2" charset="0"/>
                        </a:rPr>
                        <a:t>When is English class today? English class is at 10 o’clock</a:t>
                      </a:r>
                    </a:p>
                    <a:p>
                      <a:r>
                        <a:rPr lang="en-AE" sz="1800" dirty="0">
                          <a:latin typeface="Helvetica" pitchFamily="2" charset="0"/>
                        </a:rPr>
                        <a:t>Why do you like reading books? </a:t>
                      </a:r>
                      <a:r>
                        <a:rPr lang="en-US" sz="1800" dirty="0">
                          <a:latin typeface="Helvetica" pitchFamily="2" charset="0"/>
                        </a:rPr>
                        <a:t>I</a:t>
                      </a:r>
                      <a:r>
                        <a:rPr lang="en-AE" sz="1800" dirty="0">
                          <a:latin typeface="Helvetica" pitchFamily="2" charset="0"/>
                        </a:rPr>
                        <a:t> like reading books because </a:t>
                      </a:r>
                      <a:r>
                        <a:rPr lang="en-US" sz="1800" dirty="0">
                          <a:latin typeface="Helvetica" pitchFamily="2" charset="0"/>
                        </a:rPr>
                        <a:t>I</a:t>
                      </a:r>
                      <a:r>
                        <a:rPr lang="en-AE" sz="1800" dirty="0">
                          <a:latin typeface="Helvetica" pitchFamily="2" charset="0"/>
                        </a:rPr>
                        <a:t> can learn many things.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18979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48DD2B8-3521-9B41-BE1A-1727FB2E03DB}"/>
              </a:ext>
            </a:extLst>
          </p:cNvPr>
          <p:cNvSpPr txBox="1"/>
          <p:nvPr/>
        </p:nvSpPr>
        <p:spPr>
          <a:xfrm>
            <a:off x="6533367" y="3869326"/>
            <a:ext cx="58618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Part 3: Listening Task.</a:t>
            </a:r>
          </a:p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03239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332944F-2340-9846-A274-D6502351C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72799"/>
            <a:ext cx="10820400" cy="1316228"/>
          </a:xfrm>
        </p:spPr>
        <p:txBody>
          <a:bodyPr/>
          <a:lstStyle/>
          <a:p>
            <a:br>
              <a:rPr lang="en-US" sz="3600" b="1" dirty="0">
                <a:latin typeface="Century Gothic" panose="020B0502020202020204" pitchFamily="34" charset="0"/>
              </a:rPr>
            </a:br>
            <a:r>
              <a:rPr lang="en-US" sz="3600" b="1" dirty="0">
                <a:latin typeface="Century Gothic" panose="020B0502020202020204" pitchFamily="34" charset="0"/>
              </a:rPr>
              <a:t>Part 1. </a:t>
            </a:r>
            <a:r>
              <a:rPr lang="en-US" sz="3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Listen and choose True or False.</a:t>
            </a:r>
            <a:br>
              <a:rPr lang="en-US" sz="3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sz="3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3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Example:</a:t>
            </a:r>
            <a:r>
              <a:rPr lang="en-US" sz="3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Aisha is happy.</a:t>
            </a:r>
            <a:r>
              <a:rPr lang="en-US" sz="3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9BF050-1720-4715-8CB3-435A9E3A9CBE}"/>
              </a:ext>
            </a:extLst>
          </p:cNvPr>
          <p:cNvSpPr txBox="1"/>
          <p:nvPr/>
        </p:nvSpPr>
        <p:spPr>
          <a:xfrm>
            <a:off x="4659086" y="4355297"/>
            <a:ext cx="48452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entury Gothic" panose="020B0502020202020204" pitchFamily="34" charset="0"/>
              </a:rPr>
              <a:t>True       False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52E6F43-FBBA-4B89-AC57-C4481EC907FE}"/>
              </a:ext>
            </a:extLst>
          </p:cNvPr>
          <p:cNvSpPr/>
          <p:nvPr/>
        </p:nvSpPr>
        <p:spPr>
          <a:xfrm>
            <a:off x="4528458" y="4175969"/>
            <a:ext cx="1233482" cy="94342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1 example new">
            <a:hlinkClick r:id="" action="ppaction://media"/>
            <a:extLst>
              <a:ext uri="{FF2B5EF4-FFF2-40B4-BE49-F238E27FC236}">
                <a16:creationId xmlns:a16="http://schemas.microsoft.com/office/drawing/2014/main" id="{46506704-1765-4AA0-BC58-A79668597F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04355" y="2352655"/>
            <a:ext cx="1106495" cy="110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46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819F31-30BE-964E-B611-03D432B593FF}"/>
              </a:ext>
            </a:extLst>
          </p:cNvPr>
          <p:cNvSpPr txBox="1"/>
          <p:nvPr/>
        </p:nvSpPr>
        <p:spPr>
          <a:xfrm>
            <a:off x="8247946" y="3429000"/>
            <a:ext cx="31030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AppleMyungjo" pitchFamily="2" charset="-127"/>
                <a:cs typeface="PF Din Text Universal Medium" panose="02000506020000020004" pitchFamily="2" charset="0"/>
              </a:rPr>
              <a:t>Well Done!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AppleMyungjo" pitchFamily="2" charset="-127"/>
              <a:cs typeface="PF Din Text Universal Medium" panose="02000506020000020004" pitchFamily="2" charset="0"/>
            </a:endParaRPr>
          </a:p>
        </p:txBody>
      </p:sp>
      <p:pic>
        <p:nvPicPr>
          <p:cNvPr id="3" name="Graphic 2" descr="Thumbs up sign">
            <a:extLst>
              <a:ext uri="{FF2B5EF4-FFF2-40B4-BE49-F238E27FC236}">
                <a16:creationId xmlns:a16="http://schemas.microsoft.com/office/drawing/2014/main" id="{48BE7619-1E1A-9942-A10F-51707CA07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5741" y="3672741"/>
            <a:ext cx="3185259" cy="318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001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1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332944F-2340-9846-A274-D6502351C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10820400" cy="2096869"/>
          </a:xfrm>
        </p:spPr>
        <p:txBody>
          <a:bodyPr/>
          <a:lstStyle/>
          <a:p>
            <a:br>
              <a:rPr lang="en-US" sz="3600" b="1" dirty="0">
                <a:latin typeface="Century Gothic" panose="020B0502020202020204" pitchFamily="34" charset="0"/>
              </a:rPr>
            </a:br>
            <a:r>
              <a:rPr lang="en-US" sz="3600" b="1" dirty="0">
                <a:latin typeface="Century Gothic" panose="020B0502020202020204" pitchFamily="34" charset="0"/>
              </a:rPr>
              <a:t>Part 2. </a:t>
            </a:r>
            <a:br>
              <a:rPr lang="en-US" sz="3600" b="1" dirty="0">
                <a:latin typeface="Century Gothic" panose="020B0502020202020204" pitchFamily="34" charset="0"/>
              </a:rPr>
            </a:br>
            <a:br>
              <a:rPr lang="en-US" sz="3600" b="1" dirty="0">
                <a:latin typeface="Century Gothic" panose="020B0502020202020204" pitchFamily="34" charset="0"/>
              </a:rPr>
            </a:br>
            <a:r>
              <a:rPr lang="en-US" sz="3600" b="1" dirty="0">
                <a:latin typeface="Century Gothic" panose="020B0502020202020204" pitchFamily="34" charset="0"/>
              </a:rPr>
              <a:t>Listen and choose the correct answer A, B or C. </a:t>
            </a:r>
            <a:br>
              <a:rPr lang="en-US" sz="3600" b="1" dirty="0">
                <a:latin typeface="Century Gothic" panose="020B0502020202020204" pitchFamily="34" charset="0"/>
              </a:rPr>
            </a:br>
            <a:br>
              <a:rPr lang="en-US" sz="3600" b="1" dirty="0">
                <a:latin typeface="Century Gothic" panose="020B0502020202020204" pitchFamily="34" charset="0"/>
              </a:rPr>
            </a:br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D318B7-CC82-4E7B-96C8-30CFCC1C3EA3}"/>
              </a:ext>
            </a:extLst>
          </p:cNvPr>
          <p:cNvSpPr txBox="1"/>
          <p:nvPr/>
        </p:nvSpPr>
        <p:spPr>
          <a:xfrm>
            <a:off x="912398" y="2644171"/>
            <a:ext cx="69543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entury Gothic" panose="020B0502020202020204" pitchFamily="34" charset="0"/>
              </a:rPr>
              <a:t>Example: </a:t>
            </a:r>
            <a:r>
              <a:rPr lang="en-US" sz="3600" dirty="0">
                <a:latin typeface="Century Gothic" panose="020B0502020202020204" pitchFamily="34" charset="0"/>
                <a:cs typeface="Arial" panose="020B0604020202020204" pitchFamily="34" charset="0"/>
              </a:rPr>
              <a:t>How old is Ahmed?</a:t>
            </a:r>
          </a:p>
          <a:p>
            <a:endParaRPr lang="en-US" sz="36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lphaUcPeriod"/>
            </a:pPr>
            <a:r>
              <a:rPr lang="en-US" sz="3600" dirty="0">
                <a:latin typeface="Century Gothic" panose="020B0502020202020204" pitchFamily="34" charset="0"/>
                <a:cs typeface="Arial" panose="020B0604020202020204" pitchFamily="34" charset="0"/>
              </a:rPr>
              <a:t>4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600" dirty="0">
                <a:latin typeface="Century Gothic" panose="020B0502020202020204" pitchFamily="34" charset="0"/>
                <a:cs typeface="Arial" panose="020B0604020202020204" pitchFamily="34" charset="0"/>
              </a:rPr>
              <a:t>5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600" dirty="0">
                <a:latin typeface="Century Gothic" panose="020B0502020202020204" pitchFamily="34" charset="0"/>
                <a:cs typeface="Arial" panose="020B0604020202020204" pitchFamily="34" charset="0"/>
              </a:rPr>
              <a:t>6</a:t>
            </a:r>
            <a:endParaRPr lang="en-US" sz="36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FC7B3C6-D9C5-4F1E-B11D-07215C5A0D94}"/>
              </a:ext>
            </a:extLst>
          </p:cNvPr>
          <p:cNvSpPr/>
          <p:nvPr/>
        </p:nvSpPr>
        <p:spPr>
          <a:xfrm>
            <a:off x="912398" y="4310744"/>
            <a:ext cx="539031" cy="59508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art 2 example">
            <a:hlinkClick r:id="" action="ppaction://media"/>
            <a:extLst>
              <a:ext uri="{FF2B5EF4-FFF2-40B4-BE49-F238E27FC236}">
                <a16:creationId xmlns:a16="http://schemas.microsoft.com/office/drawing/2014/main" id="{D32ECABE-F2DA-4E71-80B7-133C412E92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47742" y="2644170"/>
            <a:ext cx="953407" cy="95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3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0D5AF4C96FC943BE69E732BE0FA005" ma:contentTypeVersion="12" ma:contentTypeDescription="Create a new document." ma:contentTypeScope="" ma:versionID="ffdfce82a691c6ee43fdc7dd0bcafde4">
  <xsd:schema xmlns:xsd="http://www.w3.org/2001/XMLSchema" xmlns:xs="http://www.w3.org/2001/XMLSchema" xmlns:p="http://schemas.microsoft.com/office/2006/metadata/properties" xmlns:ns2="455863f0-e14f-49a8-93b4-4b9a31439012" xmlns:ns3="2f846768-5a33-4038-a2a9-6275ea70022c" targetNamespace="http://schemas.microsoft.com/office/2006/metadata/properties" ma:root="true" ma:fieldsID="3221d6efa6a69befdb95bf4337ae2c9b" ns2:_="" ns3:_="">
    <xsd:import namespace="455863f0-e14f-49a8-93b4-4b9a31439012"/>
    <xsd:import namespace="2f846768-5a33-4038-a2a9-6275ea70022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5863f0-e14f-49a8-93b4-4b9a3143901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846768-5a33-4038-a2a9-6275ea7002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E049649-6A8C-4FCC-98D1-73650C917F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F2295E-82F9-4D3E-B53E-F4E0003434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5863f0-e14f-49a8-93b4-4b9a31439012"/>
    <ds:schemaRef ds:uri="2f846768-5a33-4038-a2a9-6275ea7002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C0F35DF-88AA-45C7-B566-395E522FA190}">
  <ds:schemaRefs>
    <ds:schemaRef ds:uri="http://schemas.microsoft.com/office/2006/metadata/properties"/>
    <ds:schemaRef ds:uri="http://schemas.microsoft.com/office/infopath/2007/PartnerControls"/>
    <ds:schemaRef ds:uri="a783c597-3efa-4cdf-8799-3c365b924ed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13353</TotalTime>
  <Words>693</Words>
  <Application>Microsoft Office PowerPoint</Application>
  <PresentationFormat>Widescreen</PresentationFormat>
  <Paragraphs>113</Paragraphs>
  <Slides>37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Calibri</vt:lpstr>
      <vt:lpstr>Calibri Light</vt:lpstr>
      <vt:lpstr>Century Gothic</vt:lpstr>
      <vt:lpstr>Helvetica</vt:lpstr>
      <vt:lpstr>1_Office Theme</vt:lpstr>
      <vt:lpstr>Office Theme</vt:lpstr>
      <vt:lpstr>2_Office Theme</vt:lpstr>
      <vt:lpstr>PowerPoint Presentation</vt:lpstr>
      <vt:lpstr>PowerPoint Presentation</vt:lpstr>
      <vt:lpstr>PowerPoint Presentation</vt:lpstr>
      <vt:lpstr>dinosaurs  a group of animals that lived a very long time ago</vt:lpstr>
      <vt:lpstr>size  it tells you how big or how small something is</vt:lpstr>
      <vt:lpstr>teeth  a part of your body that cuts food into small pieces</vt:lpstr>
      <vt:lpstr>horn  a part of an animal’s body that grows from their head  </vt:lpstr>
      <vt:lpstr>beak  the mouth of a bird </vt:lpstr>
      <vt:lpstr>to climb  to go up a mountain, the stairs, a tree  </vt:lpstr>
      <vt:lpstr>strong  having a lot of power</vt:lpstr>
      <vt:lpstr>fast  able to move quickly</vt:lpstr>
      <vt:lpstr>tall  higher than other people, animals  </vt:lpstr>
      <vt:lpstr>  sixty five</vt:lpstr>
      <vt:lpstr>  two hundred and twenty</vt:lpstr>
      <vt:lpstr>  three hundred and fifty</vt:lpstr>
      <vt:lpstr>flower  the colourful part of a plant  </vt:lpstr>
      <vt:lpstr>bug  a small animal that sometimes lives in flowers  </vt:lpstr>
      <vt:lpstr>centre  the middle of something  </vt:lpstr>
      <vt:lpstr>spots    lots of circles together </vt:lpstr>
      <vt:lpstr>stripes  long colourful lines   </vt:lpstr>
      <vt:lpstr>  next to</vt:lpstr>
      <vt:lpstr>  opposite</vt:lpstr>
      <vt:lpstr>spoon  you use it to eat soup or ice cream    </vt:lpstr>
      <vt:lpstr>cup  you drink from it   </vt:lpstr>
      <vt:lpstr>knife  you cut food with it   </vt:lpstr>
      <vt:lpstr>plate  you put food on it  </vt:lpstr>
      <vt:lpstr>with  that has something  </vt:lpstr>
      <vt:lpstr>without  that doesn’t have something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Part 1. Listen and choose True or False.  Example: Aisha is happy. </vt:lpstr>
      <vt:lpstr>PowerPoint Presentation</vt:lpstr>
      <vt:lpstr> Part 2.   Listen and choose the correct answer A, B or C.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Joanne Bayram</dc:creator>
  <cp:lastModifiedBy>Ali Mohamed Moustafa Mohamed Hassan</cp:lastModifiedBy>
  <cp:revision>75</cp:revision>
  <dcterms:created xsi:type="dcterms:W3CDTF">2021-08-26T07:08:12Z</dcterms:created>
  <dcterms:modified xsi:type="dcterms:W3CDTF">2022-02-07T14:31:49Z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0x010100A60D5AF4C96FC943BE69E732BE0FA005</vt:lpwstr>
  </property>
</Properties>
</file>