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8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89" r:id="rId11"/>
    <p:sldId id="264" r:id="rId12"/>
    <p:sldId id="265" r:id="rId13"/>
    <p:sldId id="266" r:id="rId14"/>
    <p:sldId id="29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2211F-3785-4810-B048-7E405FC0AA0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98D5A-F4B8-4B60-8B85-B0717B156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8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097DDC0-5E1F-4D0A-9E14-30604F0A0BAB}" type="slidenum">
              <a:rPr lang="ar-SA" altLang="en-US">
                <a:solidFill>
                  <a:prstClr val="black"/>
                </a:solidFill>
              </a:rPr>
              <a:pPr eaLnBrk="1" hangingPunct="1"/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980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AF9C-5DAE-44B7-9BB7-681418A80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5361F-FA91-4039-9364-7165F364F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4C878-DB6D-40D3-B067-AE2CDAE3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DA664-612D-4BC0-AE71-EA96D5A94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51777-46D0-4B73-8EC0-2C95F3453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5CA0-C2E5-47BD-985B-317A3F11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6BCE9-685C-4C6A-872D-458BA941D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9F159-C66F-4CEF-B7CB-CEA433382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7FF0C-5DAD-4244-9293-3420353C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4D6AE-B790-499E-B911-BCCC2EE4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2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12A25-1ED2-4BE3-A615-865FFEB1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9C3A-AE50-42C0-AD80-CFDBAD3DE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5F5FC-D891-4BAE-B7C6-B727313EF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3064-32AB-4A02-950E-D17A02CC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9E38-6ED2-413F-928F-812FBE14C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7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1EFEB-57E2-4628-95FF-47C1DD6C6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F4C1A-DB6D-4AD4-A179-11C1262D7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2E8A6-D595-4838-9CB5-E4C0A6697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037B1-F016-4F95-941F-3E7F7907A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81BEE-AA8D-4AFB-9085-E2B56A747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5E8BD-69CC-4C7B-A903-03DBF1FC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BEAA-15FB-4F90-A459-234D25C67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B3753-0650-4995-8C9B-F630B8C90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FB276-D5B1-43B5-999D-E86976CFE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BD0AC-C334-4FBC-8D00-C69A9809B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D6B0C-923C-4F6A-B36A-CB0266983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078BD-B5EA-45F6-A516-E8846136B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C9CAE-F2EE-4E16-908F-0416E502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3D5475-7DDB-4A49-8693-2E24348F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1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F20C-E1A8-4CEB-BCC7-7F46FE60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4FBCA-F52D-4F6D-AF00-944639A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A7C4CA-07F2-4E6F-AEE5-BD4BB1688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47BE0-9C4B-4E7C-8849-021DCCAD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5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859185-86B2-4671-B9C6-678B2DD84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937C69-606D-4F3F-AF8A-26C58F597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DC6F9-A193-4881-A2A4-6D0E517E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3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8EBAD-3C84-40EF-B874-63EEAC4A9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37DA2-978F-4A10-8973-0CA21D6BC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79F45-04C7-412B-8B88-B2BC379D7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2AE33-4A44-4A8B-BFD9-38D70EE52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72643-0A71-4872-8F7B-049869850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3794C-37C5-48F1-BB93-376B4F9E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9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0A18-9E2D-4A19-9BEE-521EECB3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BE5833-42B2-4A4D-9258-35866B707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2F391-6F46-4F39-B012-CD674CCD8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18993-9640-4ABC-8803-49657BFEE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180AE-6F59-4788-AE6A-029752F2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D9E6D-CD77-46D3-AFC6-DFE5E933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0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BAC5-035F-4401-A16E-64E80651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FBF2F-4565-471C-91A0-FB67ABA92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7CBBB-8E34-478F-958F-CCF25EDA1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6A7B8-CCA2-4729-83C0-1F3C2589F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67CFF-2E05-4316-8FC8-4FC5ABCA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16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F260E-CA36-426D-BB5D-F1074CFDF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000A2-1DD0-48F7-9756-3C5D77A1B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29AFD-44EC-46F5-9680-93FEBDA58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635AB-E6F2-47E4-B8DA-34643DD9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8CCDA-D03D-432C-8E8F-1F5BE86B5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4FD587-5421-46D6-A687-AB30F3ED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C4760-04B2-4445-A4DB-8A0F42E9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D9358-DE1E-4AF6-AB8E-DF3E7E926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9F399-DDE9-445A-8279-D478F98374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04560-2C09-4134-A66F-F9A185B48C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441E5-EE90-4930-972C-3FEB79F01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65B01-2506-46A5-A0FD-C1C27F6B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0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BdJKHR72TECcWoDCjnisOJe_tPKrbJZHgCqxpW9hYvlUNTRKVzg0R1JLUFFPV0NOS0k1SE1XWEhJSC4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2BB9CC-5909-4556-A24E-AA4D9283FC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6208">
            <a:off x="493235" y="1277643"/>
            <a:ext cx="5446310" cy="29465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4ED75-C259-4762-862D-45C90FB676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3"/>
          <a:stretch/>
        </p:blipFill>
        <p:spPr>
          <a:xfrm>
            <a:off x="5844048" y="1710813"/>
            <a:ext cx="5942083" cy="477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71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تحميل الكلمة المفقودة 1.2 APK لـ Android">
            <a:extLst>
              <a:ext uri="{FF2B5EF4-FFF2-40B4-BE49-F238E27FC236}">
                <a16:creationId xmlns:a16="http://schemas.microsoft.com/office/drawing/2014/main" id="{90C9056E-11F2-4B17-B473-19A66B05E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050" y="383963"/>
            <a:ext cx="5824602" cy="582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wnload Free png Cute Pikachu, Pokemon Go, Cute Pokemon, Kawaii Drawings,  - Pikachu ... - DLPNG.com">
            <a:extLst>
              <a:ext uri="{FF2B5EF4-FFF2-40B4-BE49-F238E27FC236}">
                <a16:creationId xmlns:a16="http://schemas.microsoft.com/office/drawing/2014/main" id="{3D469011-6FC7-4F4F-96AF-2FBCFDADE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5678" y="383963"/>
            <a:ext cx="4332372" cy="375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242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180D0A-321D-4D84-BAA6-B9F76B503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147842"/>
              </p:ext>
            </p:extLst>
          </p:nvPr>
        </p:nvGraphicFramePr>
        <p:xfrm>
          <a:off x="161533" y="766085"/>
          <a:ext cx="5575590" cy="4428641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641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67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28506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ص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ل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ف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و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ر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ص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م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ا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02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ح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و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ة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ل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ا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ب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ج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لأ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2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ر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ه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ص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هم</a:t>
                      </a:r>
                      <a:endParaRPr lang="ar-AE" sz="32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أ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و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د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ي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4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ة</a:t>
                      </a:r>
                      <a:endParaRPr lang="ar-AE" sz="4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02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اء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س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ق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ا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ل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ج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ز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ر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ية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02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الإ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ق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م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ن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ت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ب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ر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ج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صا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02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د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ق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ي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ا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د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ت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ي</a:t>
                      </a:r>
                      <a:endParaRPr lang="ar-AE" sz="3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LB" sz="3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ية</a:t>
                      </a:r>
                      <a:endParaRPr lang="ar-AE" sz="32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CBDE1D-F93C-44D1-A4D5-B2A32FEE0F76}"/>
              </a:ext>
            </a:extLst>
          </p:cNvPr>
          <p:cNvCxnSpPr>
            <a:cxnSpLocks/>
          </p:cNvCxnSpPr>
          <p:nvPr/>
        </p:nvCxnSpPr>
        <p:spPr>
          <a:xfrm>
            <a:off x="1705136" y="4896931"/>
            <a:ext cx="3461694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8EA84D-EF91-486A-B56F-AEACB92F5DC0}"/>
              </a:ext>
            </a:extLst>
          </p:cNvPr>
          <p:cNvCxnSpPr>
            <a:cxnSpLocks/>
          </p:cNvCxnSpPr>
          <p:nvPr/>
        </p:nvCxnSpPr>
        <p:spPr>
          <a:xfrm flipH="1" flipV="1">
            <a:off x="5461162" y="912005"/>
            <a:ext cx="19365" cy="2632353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690D0D-FCC0-4DF8-93A3-85131F51A074}"/>
              </a:ext>
            </a:extLst>
          </p:cNvPr>
          <p:cNvCxnSpPr>
            <a:cxnSpLocks/>
          </p:cNvCxnSpPr>
          <p:nvPr/>
        </p:nvCxnSpPr>
        <p:spPr>
          <a:xfrm flipH="1" flipV="1">
            <a:off x="4773465" y="854370"/>
            <a:ext cx="11245" cy="257463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CE286E4-568A-49B1-B7E4-E8C3E7434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031950"/>
              </p:ext>
            </p:extLst>
          </p:nvPr>
        </p:nvGraphicFramePr>
        <p:xfrm>
          <a:off x="6094445" y="95705"/>
          <a:ext cx="5493143" cy="2873962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36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1507">
                  <a:extLst>
                    <a:ext uri="{9D8B030D-6E8A-4147-A177-3AD203B41FA5}">
                      <a16:colId xmlns:a16="http://schemas.microsoft.com/office/drawing/2014/main" val="761404296"/>
                    </a:ext>
                  </a:extLst>
                </a:gridCol>
              </a:tblGrid>
              <a:tr h="446851"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جبال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u="none" strike="noStrike" dirty="0">
                          <a:effectLst/>
                        </a:rPr>
                        <a:t>من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851"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u="none" strike="noStrike" dirty="0">
                          <a:effectLst/>
                        </a:rPr>
                        <a:t>مصروف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u="none" strike="noStrike" dirty="0">
                          <a:effectLst/>
                        </a:rPr>
                        <a:t>الجزر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851"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u="none" strike="noStrike" dirty="0">
                          <a:effectLst/>
                        </a:rPr>
                        <a:t>قيادتي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صحراء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855"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u="none" strike="noStrike" dirty="0">
                          <a:effectLst/>
                        </a:rPr>
                        <a:t>سهول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LB" sz="3200" b="1" u="none" strike="noStrike" dirty="0">
                          <a:effectLst/>
                        </a:rPr>
                        <a:t>أودية  /  قصّة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5142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u="none" strike="noStrike" dirty="0">
                          <a:effectLst/>
                        </a:rPr>
                        <a:t>برج   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؟؟؟؟؟؟؟؟؟؟؟؟</a:t>
                      </a:r>
                      <a:endParaRPr lang="ar-A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8E040C-42FE-4AF6-A6C8-5A760E84AF04}"/>
              </a:ext>
            </a:extLst>
          </p:cNvPr>
          <p:cNvCxnSpPr>
            <a:cxnSpLocks/>
          </p:cNvCxnSpPr>
          <p:nvPr/>
        </p:nvCxnSpPr>
        <p:spPr>
          <a:xfrm flipV="1">
            <a:off x="4216769" y="1579738"/>
            <a:ext cx="0" cy="1896312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B1E575-52CE-46EB-BFAB-A2E32FBD7D30}"/>
              </a:ext>
            </a:extLst>
          </p:cNvPr>
          <p:cNvCxnSpPr>
            <a:cxnSpLocks/>
          </p:cNvCxnSpPr>
          <p:nvPr/>
        </p:nvCxnSpPr>
        <p:spPr>
          <a:xfrm flipV="1">
            <a:off x="1019939" y="1813880"/>
            <a:ext cx="2018989" cy="1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DEB7A1-3810-464B-8C2D-15116345A294}"/>
              </a:ext>
            </a:extLst>
          </p:cNvPr>
          <p:cNvCxnSpPr>
            <a:cxnSpLocks/>
          </p:cNvCxnSpPr>
          <p:nvPr/>
        </p:nvCxnSpPr>
        <p:spPr>
          <a:xfrm>
            <a:off x="918247" y="4078336"/>
            <a:ext cx="1407323" cy="1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AFE69-C0CD-4701-B97F-B6FD2E1FE727}"/>
              </a:ext>
            </a:extLst>
          </p:cNvPr>
          <p:cNvCxnSpPr>
            <a:cxnSpLocks/>
          </p:cNvCxnSpPr>
          <p:nvPr/>
        </p:nvCxnSpPr>
        <p:spPr>
          <a:xfrm flipV="1">
            <a:off x="1705136" y="1098660"/>
            <a:ext cx="2737283" cy="1816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611DE6-380D-4A68-B592-ECD5016B133C}"/>
              </a:ext>
            </a:extLst>
          </p:cNvPr>
          <p:cNvCxnSpPr>
            <a:cxnSpLocks/>
          </p:cNvCxnSpPr>
          <p:nvPr/>
        </p:nvCxnSpPr>
        <p:spPr>
          <a:xfrm>
            <a:off x="887108" y="3294636"/>
            <a:ext cx="2742261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loud 23">
            <a:extLst>
              <a:ext uri="{FF2B5EF4-FFF2-40B4-BE49-F238E27FC236}">
                <a16:creationId xmlns:a16="http://schemas.microsoft.com/office/drawing/2014/main" id="{49FA941D-2D21-4AB4-A425-E5201B7341CC}"/>
              </a:ext>
            </a:extLst>
          </p:cNvPr>
          <p:cNvSpPr/>
          <p:nvPr/>
        </p:nvSpPr>
        <p:spPr>
          <a:xfrm>
            <a:off x="6493837" y="3715727"/>
            <a:ext cx="5550336" cy="3142273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LB" sz="2400" b="1" dirty="0">
              <a:solidFill>
                <a:schemeClr val="tx1"/>
              </a:solidFill>
            </a:endParaRPr>
          </a:p>
          <a:p>
            <a:pPr algn="r"/>
            <a:r>
              <a:rPr lang="ar-LB" sz="2400" b="1" dirty="0">
                <a:solidFill>
                  <a:schemeClr val="tx1"/>
                </a:solidFill>
              </a:rPr>
              <a:t>أمامك كلمات، </a:t>
            </a:r>
            <a:r>
              <a:rPr lang="ar-AE" sz="2400" b="1" dirty="0">
                <a:solidFill>
                  <a:schemeClr val="tx1"/>
                </a:solidFill>
              </a:rPr>
              <a:t>مطلوب منك </a:t>
            </a:r>
          </a:p>
          <a:p>
            <a:pPr algn="r"/>
            <a:r>
              <a:rPr lang="ar-AE" sz="2400" b="1" dirty="0">
                <a:solidFill>
                  <a:srgbClr val="C00000"/>
                </a:solidFill>
              </a:rPr>
              <a:t>1-</a:t>
            </a:r>
            <a:r>
              <a:rPr lang="ar-AE" sz="2400" b="1" dirty="0">
                <a:solidFill>
                  <a:schemeClr val="tx1"/>
                </a:solidFill>
              </a:rPr>
              <a:t> </a:t>
            </a:r>
            <a:r>
              <a:rPr lang="ar-LB" sz="2400" b="1" dirty="0">
                <a:solidFill>
                  <a:schemeClr val="tx1"/>
                </a:solidFill>
              </a:rPr>
              <a:t>أن تضع خطّ على الأحرف التّي تُشكّل هذه الكلمات</a:t>
            </a:r>
            <a:r>
              <a:rPr lang="ar-AE" sz="2400" b="1" dirty="0">
                <a:solidFill>
                  <a:schemeClr val="tx1"/>
                </a:solidFill>
              </a:rPr>
              <a:t> داخل الجدول </a:t>
            </a:r>
            <a:r>
              <a:rPr lang="ar-LB" sz="2400" b="1" dirty="0">
                <a:solidFill>
                  <a:schemeClr val="tx1"/>
                </a:solidFill>
              </a:rPr>
              <a:t>.</a:t>
            </a:r>
            <a:endParaRPr lang="ar-AE" sz="2400" b="1" dirty="0">
              <a:solidFill>
                <a:schemeClr val="tx1"/>
              </a:solidFill>
            </a:endParaRPr>
          </a:p>
          <a:p>
            <a:pPr algn="r"/>
            <a:r>
              <a:rPr lang="ar-AE" sz="2400" b="1" dirty="0">
                <a:solidFill>
                  <a:srgbClr val="C00000"/>
                </a:solidFill>
              </a:rPr>
              <a:t>2-</a:t>
            </a:r>
            <a:r>
              <a:rPr lang="ar-LB" sz="2400" b="1" dirty="0">
                <a:solidFill>
                  <a:schemeClr val="tx1"/>
                </a:solidFill>
              </a:rPr>
              <a:t> يبقى لديك كلمة واحدة عليك أن تكتشفها للتوصّل الى عنوان</a:t>
            </a:r>
          </a:p>
          <a:p>
            <a:pPr algn="r"/>
            <a:r>
              <a:rPr lang="ar-LB" sz="2400" b="1" dirty="0">
                <a:solidFill>
                  <a:schemeClr val="tx1"/>
                </a:solidFill>
              </a:rPr>
              <a:t>                الدّرس. </a:t>
            </a:r>
            <a:endParaRPr lang="en-US" sz="2400" dirty="0"/>
          </a:p>
          <a:p>
            <a:pPr algn="r"/>
            <a:r>
              <a:rPr lang="ar-LB" sz="2400" b="1" dirty="0">
                <a:solidFill>
                  <a:schemeClr val="tx1"/>
                </a:solidFill>
              </a:rPr>
              <a:t>. </a:t>
            </a:r>
            <a:endParaRPr lang="en-US" sz="2400" dirty="0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A36F05EC-2CCB-429E-802E-89D26C15A41A}"/>
              </a:ext>
            </a:extLst>
          </p:cNvPr>
          <p:cNvSpPr/>
          <p:nvPr/>
        </p:nvSpPr>
        <p:spPr>
          <a:xfrm>
            <a:off x="3856462" y="5186838"/>
            <a:ext cx="3248130" cy="1421649"/>
          </a:xfrm>
          <a:prstGeom prst="cloud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LB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r"/>
            <a:r>
              <a:rPr lang="ar-LB" sz="4000" b="1" dirty="0">
                <a:solidFill>
                  <a:srgbClr val="FF0000"/>
                </a:solidFill>
              </a:rPr>
              <a:t> الأهميّة</a:t>
            </a:r>
          </a:p>
          <a:p>
            <a:pPr algn="r"/>
            <a:r>
              <a:rPr lang="ar-LB" sz="4000" b="1" dirty="0">
                <a:solidFill>
                  <a:srgbClr val="FF0000"/>
                </a:solidFill>
              </a:rPr>
              <a:t>الإقتصاديّة</a:t>
            </a:r>
            <a:endParaRPr lang="ar-LB" sz="3600" b="1" dirty="0">
              <a:solidFill>
                <a:schemeClr val="tx1"/>
              </a:solidFill>
            </a:endParaRPr>
          </a:p>
          <a:p>
            <a:r>
              <a:rPr lang="ar-LB" sz="3600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0E14F37-4809-40AB-B579-51E8183DE43D}"/>
              </a:ext>
            </a:extLst>
          </p:cNvPr>
          <p:cNvCxnSpPr>
            <a:cxnSpLocks/>
          </p:cNvCxnSpPr>
          <p:nvPr/>
        </p:nvCxnSpPr>
        <p:spPr>
          <a:xfrm flipH="1">
            <a:off x="3435983" y="4078336"/>
            <a:ext cx="100643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A29241-47C0-480D-8FEF-04923119AF30}"/>
              </a:ext>
            </a:extLst>
          </p:cNvPr>
          <p:cNvCxnSpPr>
            <a:cxnSpLocks/>
          </p:cNvCxnSpPr>
          <p:nvPr/>
        </p:nvCxnSpPr>
        <p:spPr>
          <a:xfrm flipV="1">
            <a:off x="246260" y="2485844"/>
            <a:ext cx="2864734" cy="25093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6007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2BE8EF-3963-4A72-A4AE-7A2128E7C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4"/>
          <a:stretch/>
        </p:blipFill>
        <p:spPr>
          <a:xfrm>
            <a:off x="5817854" y="1238426"/>
            <a:ext cx="6069346" cy="4395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221A83-38B8-412F-84B6-42F45501F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8316"/>
            <a:ext cx="61580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ar-AE" sz="3600" b="1" dirty="0">
                <a:solidFill>
                  <a:srgbClr val="FF0000"/>
                </a:solidFill>
              </a:rPr>
              <a:t>1-</a:t>
            </a:r>
            <a:r>
              <a:rPr lang="ar-JO" altLang="en-US" sz="2800" b="1" dirty="0"/>
              <a:t> </a:t>
            </a:r>
            <a:r>
              <a:rPr lang="ar-LB" altLang="en-US" sz="4000" b="1" dirty="0">
                <a:latin typeface="+mn-lt"/>
                <a:cs typeface="+mn-cs"/>
              </a:rPr>
              <a:t>تغذية راجعة عمّا تمّ شرحه في الحصّة السّابقة.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95660-BF3F-4F5C-943E-09749404E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67280"/>
            <a:ext cx="586005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ar-LB" altLang="en-US" sz="3600" b="1" dirty="0">
                <a:solidFill>
                  <a:srgbClr val="FF0000"/>
                </a:solidFill>
              </a:rPr>
              <a:t>2-</a:t>
            </a:r>
            <a:r>
              <a:rPr lang="ar-JO" altLang="en-US" sz="2800" b="1" dirty="0"/>
              <a:t> </a:t>
            </a:r>
            <a:r>
              <a:rPr lang="ar-LB" altLang="en-US" sz="4000" b="1" dirty="0">
                <a:latin typeface="+mn-lt"/>
                <a:cs typeface="+mn-cs"/>
              </a:rPr>
              <a:t>أن يتعرّف الطّالب على الأهميّة الإقتصاديّة للجبال والسّهول.</a:t>
            </a:r>
          </a:p>
        </p:txBody>
      </p:sp>
    </p:spTree>
    <p:extLst>
      <p:ext uri="{BB962C8B-B14F-4D97-AF65-F5344CB8AC3E}">
        <p14:creationId xmlns:p14="http://schemas.microsoft.com/office/powerpoint/2010/main" val="314355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3">
            <a:extLst>
              <a:ext uri="{FF2B5EF4-FFF2-40B4-BE49-F238E27FC236}">
                <a16:creationId xmlns:a16="http://schemas.microsoft.com/office/drawing/2014/main" id="{475635AA-EFE1-4769-93FE-29982110F12F}"/>
              </a:ext>
            </a:extLst>
          </p:cNvPr>
          <p:cNvSpPr/>
          <p:nvPr/>
        </p:nvSpPr>
        <p:spPr>
          <a:xfrm>
            <a:off x="5884606" y="5665838"/>
            <a:ext cx="2051430" cy="838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LB" sz="4400" b="1" i="1" dirty="0">
                <a:cs typeface="Akhbar MT" pitchFamily="2" charset="-78"/>
              </a:rPr>
              <a:t>الجِبال</a:t>
            </a:r>
            <a:endParaRPr lang="en-US" sz="4400" b="1" i="1" dirty="0">
              <a:cs typeface="Akhbar MT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CB4D3D-B387-4C2C-B5B0-E06AE3B039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27" t="25150" r="15927" b="23854"/>
          <a:stretch/>
        </p:blipFill>
        <p:spPr>
          <a:xfrm>
            <a:off x="0" y="0"/>
            <a:ext cx="11356258" cy="585144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4512D690-7463-4333-BEB1-3A2305DA355F}"/>
              </a:ext>
            </a:extLst>
          </p:cNvPr>
          <p:cNvSpPr txBox="1">
            <a:spLocks/>
          </p:cNvSpPr>
          <p:nvPr/>
        </p:nvSpPr>
        <p:spPr>
          <a:xfrm>
            <a:off x="10692581" y="0"/>
            <a:ext cx="1499419" cy="16097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24154" marR="5080" indent="-212090" algn="ctr">
              <a:lnSpc>
                <a:spcPts val="6330"/>
              </a:lnSpc>
              <a:spcBef>
                <a:spcPts val="434"/>
              </a:spcBef>
            </a:pPr>
            <a:r>
              <a:rPr lang="ar-LB" sz="4800" b="1" kern="0" dirty="0">
                <a:solidFill>
                  <a:srgbClr val="C00000"/>
                </a:solidFill>
                <a:latin typeface="Arial"/>
                <a:cs typeface="Arial"/>
              </a:rPr>
              <a:t>تغذية راجعة</a:t>
            </a:r>
          </a:p>
        </p:txBody>
      </p:sp>
      <p:pic>
        <p:nvPicPr>
          <p:cNvPr id="13" name="Picture 4" descr="https://tse4.mm.bing.net/th?id=OIP.CG6tduPGV9opJOx-o6JqJgHaE8&amp;pid=15.1&amp;P=0&amp;w=254&amp;h=170">
            <a:extLst>
              <a:ext uri="{FF2B5EF4-FFF2-40B4-BE49-F238E27FC236}">
                <a16:creationId xmlns:a16="http://schemas.microsoft.com/office/drawing/2014/main" id="{D30F7FB2-1BA9-4B1F-B6ED-F5EA7037C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25" y="5654170"/>
            <a:ext cx="2140139" cy="120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065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D60016-0987-46D1-86A9-585E2DF19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3" t="29883" r="13024" b="15252"/>
          <a:stretch/>
        </p:blipFill>
        <p:spPr>
          <a:xfrm>
            <a:off x="540196" y="1084006"/>
            <a:ext cx="11199520" cy="5486832"/>
          </a:xfrm>
          <a:prstGeom prst="rect">
            <a:avLst/>
          </a:prstGeom>
        </p:spPr>
      </p:pic>
      <p:sp>
        <p:nvSpPr>
          <p:cNvPr id="7" name="مستطيل 3">
            <a:extLst>
              <a:ext uri="{FF2B5EF4-FFF2-40B4-BE49-F238E27FC236}">
                <a16:creationId xmlns:a16="http://schemas.microsoft.com/office/drawing/2014/main" id="{FB1D32CA-3CC8-4B05-A1AA-433C7A36752E}"/>
              </a:ext>
            </a:extLst>
          </p:cNvPr>
          <p:cNvSpPr/>
          <p:nvPr/>
        </p:nvSpPr>
        <p:spPr>
          <a:xfrm>
            <a:off x="4493342" y="6019800"/>
            <a:ext cx="2051430" cy="838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LB" sz="4400" b="1" i="1" dirty="0">
                <a:cs typeface="Akhbar MT" pitchFamily="2" charset="-78"/>
              </a:rPr>
              <a:t>الوَادي</a:t>
            </a:r>
            <a:endParaRPr lang="en-US" sz="4400" b="1" i="1" dirty="0">
              <a:cs typeface="Akhbar MT" pitchFamily="2" charset="-78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4D3ABB97-EF21-442E-948C-C7D369BCE511}"/>
              </a:ext>
            </a:extLst>
          </p:cNvPr>
          <p:cNvSpPr txBox="1">
            <a:spLocks/>
          </p:cNvSpPr>
          <p:nvPr/>
        </p:nvSpPr>
        <p:spPr>
          <a:xfrm>
            <a:off x="10692581" y="0"/>
            <a:ext cx="1499419" cy="16097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24154" marR="5080" indent="-212090" algn="ctr">
              <a:lnSpc>
                <a:spcPts val="6330"/>
              </a:lnSpc>
              <a:spcBef>
                <a:spcPts val="434"/>
              </a:spcBef>
            </a:pPr>
            <a:r>
              <a:rPr lang="ar-LB" sz="4800" b="1" kern="0" dirty="0">
                <a:solidFill>
                  <a:srgbClr val="C00000"/>
                </a:solidFill>
                <a:latin typeface="Arial"/>
                <a:cs typeface="Arial"/>
              </a:rPr>
              <a:t>تغذية راجعة</a:t>
            </a:r>
          </a:p>
        </p:txBody>
      </p:sp>
      <p:pic>
        <p:nvPicPr>
          <p:cNvPr id="9" name="Picture 6" descr="هذا هو سر وادي الرؤوس المقطوعة! - قناة العالم الاخبارية">
            <a:extLst>
              <a:ext uri="{FF2B5EF4-FFF2-40B4-BE49-F238E27FC236}">
                <a16:creationId xmlns:a16="http://schemas.microsoft.com/office/drawing/2014/main" id="{C887F768-F07F-4F83-9FA0-B28438E83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564" y="0"/>
            <a:ext cx="2358665" cy="122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630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942633-B07E-48E7-A12D-6C420D7B3C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58" t="26010" r="22943" b="25364"/>
          <a:stretch/>
        </p:blipFill>
        <p:spPr>
          <a:xfrm>
            <a:off x="353961" y="132737"/>
            <a:ext cx="9438968" cy="5455769"/>
          </a:xfrm>
          <a:prstGeom prst="rect">
            <a:avLst/>
          </a:prstGeom>
        </p:spPr>
      </p:pic>
      <p:sp>
        <p:nvSpPr>
          <p:cNvPr id="11" name="مستطيل 3">
            <a:extLst>
              <a:ext uri="{FF2B5EF4-FFF2-40B4-BE49-F238E27FC236}">
                <a16:creationId xmlns:a16="http://schemas.microsoft.com/office/drawing/2014/main" id="{1394D333-710A-4F69-B0F9-F310C6C944FD}"/>
              </a:ext>
            </a:extLst>
          </p:cNvPr>
          <p:cNvSpPr/>
          <p:nvPr/>
        </p:nvSpPr>
        <p:spPr>
          <a:xfrm>
            <a:off x="6799006" y="5707946"/>
            <a:ext cx="2051430" cy="838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LB" sz="4400" b="1" i="1" dirty="0">
                <a:cs typeface="Akhbar MT" pitchFamily="2" charset="-78"/>
              </a:rPr>
              <a:t>السُّهول</a:t>
            </a:r>
            <a:endParaRPr lang="en-US" sz="4400" b="1" i="1" dirty="0">
              <a:cs typeface="Akhbar MT" pitchFamily="2" charset="-78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86B0432-8463-4825-9933-CB50E7011DA5}"/>
              </a:ext>
            </a:extLst>
          </p:cNvPr>
          <p:cNvSpPr txBox="1">
            <a:spLocks/>
          </p:cNvSpPr>
          <p:nvPr/>
        </p:nvSpPr>
        <p:spPr>
          <a:xfrm>
            <a:off x="10692581" y="0"/>
            <a:ext cx="1499419" cy="16097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24154" marR="5080" indent="-212090" algn="ctr">
              <a:lnSpc>
                <a:spcPts val="6330"/>
              </a:lnSpc>
              <a:spcBef>
                <a:spcPts val="434"/>
              </a:spcBef>
            </a:pPr>
            <a:r>
              <a:rPr lang="ar-LB" sz="4800" b="1" kern="0" dirty="0">
                <a:solidFill>
                  <a:srgbClr val="C00000"/>
                </a:solidFill>
                <a:latin typeface="Arial"/>
                <a:cs typeface="Arial"/>
              </a:rPr>
              <a:t>تغذية راجعة</a:t>
            </a:r>
          </a:p>
        </p:txBody>
      </p:sp>
      <p:pic>
        <p:nvPicPr>
          <p:cNvPr id="13" name="Picture 4" descr="https://modo3.com/thumbs/fit630x300/127/1426426372/%D8%AA%D8%B9%D8%B1%D9%8A%D9%81_%D8%A7%D9%84%D8%B3%D9%87%D9%88%D9%84.jpg">
            <a:extLst>
              <a:ext uri="{FF2B5EF4-FFF2-40B4-BE49-F238E27FC236}">
                <a16:creationId xmlns:a16="http://schemas.microsoft.com/office/drawing/2014/main" id="{FC948DE4-C231-4AF9-8F57-97F1EF1C7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374" y="5359957"/>
            <a:ext cx="1897626" cy="149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478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2B79A9-D75E-4142-B809-0710C2C29AF0}"/>
              </a:ext>
            </a:extLst>
          </p:cNvPr>
          <p:cNvSpPr/>
          <p:nvPr/>
        </p:nvSpPr>
        <p:spPr>
          <a:xfrm rot="1219468">
            <a:off x="5905231" y="5172305"/>
            <a:ext cx="475643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الأهمي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ّ</a:t>
            </a:r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ة الإقتصادي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ّ</a:t>
            </a:r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ة للجِبال</a:t>
            </a:r>
            <a:endParaRPr lang="en-US" sz="4400" b="1" i="1" dirty="0">
              <a:solidFill>
                <a:schemeClr val="dk1"/>
              </a:solidFill>
              <a:cs typeface="Akhbar MT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EBF864-41ED-49D0-937D-8B2569F65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51" t="26655" r="18347" b="24719"/>
          <a:stretch/>
        </p:blipFill>
        <p:spPr>
          <a:xfrm>
            <a:off x="221225" y="221225"/>
            <a:ext cx="3870970" cy="3820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340992-F4BB-4DEE-8D64-DF8B4A477E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51" t="27301" r="26452" b="35261"/>
          <a:stretch/>
        </p:blipFill>
        <p:spPr>
          <a:xfrm>
            <a:off x="4630683" y="114167"/>
            <a:ext cx="3652763" cy="39233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62AD0E-C3F3-4FB7-841B-EF03290904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178" t="25364" r="12177" b="43868"/>
          <a:stretch/>
        </p:blipFill>
        <p:spPr>
          <a:xfrm>
            <a:off x="8578546" y="199101"/>
            <a:ext cx="3548380" cy="392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7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313BE2-707A-4F57-A311-F2C86054A560}"/>
              </a:ext>
            </a:extLst>
          </p:cNvPr>
          <p:cNvSpPr/>
          <p:nvPr/>
        </p:nvSpPr>
        <p:spPr>
          <a:xfrm rot="1219468">
            <a:off x="5270589" y="4392414"/>
            <a:ext cx="5582821" cy="15440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الأهمي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ّ</a:t>
            </a:r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ة الإقتصادي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ّ</a:t>
            </a:r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ة</a:t>
            </a:r>
            <a:endParaRPr lang="ar-LB" sz="4400" b="1" i="1" dirty="0">
              <a:solidFill>
                <a:schemeClr val="dk1"/>
              </a:solidFill>
              <a:cs typeface="Akhbar MT" pitchFamily="2" charset="-78"/>
            </a:endParaRPr>
          </a:p>
          <a:p>
            <a:pPr algn="ctr" rtl="1"/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 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للسّهول السّاحليّة</a:t>
            </a:r>
            <a:endParaRPr lang="en-US" sz="4400" b="1" i="1" dirty="0">
              <a:solidFill>
                <a:schemeClr val="dk1"/>
              </a:solidFill>
              <a:cs typeface="Akhbar MT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344002-ECBB-47E2-9B47-E8E1D94992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95" t="26655" r="56996" b="39964"/>
          <a:stretch/>
        </p:blipFill>
        <p:spPr>
          <a:xfrm>
            <a:off x="405580" y="168464"/>
            <a:ext cx="2308123" cy="3183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FCB83A-6912-4568-A1B5-82C52D2E87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97" t="30958" r="23790" b="38274"/>
          <a:stretch/>
        </p:blipFill>
        <p:spPr>
          <a:xfrm>
            <a:off x="3516875" y="188581"/>
            <a:ext cx="2175387" cy="32404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B9355E-E477-4A51-88EF-3308B982D9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153" t="25580" r="29476" b="44298"/>
          <a:stretch/>
        </p:blipFill>
        <p:spPr>
          <a:xfrm>
            <a:off x="6495434" y="210387"/>
            <a:ext cx="2175386" cy="32605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400D6C-3C1F-4291-A395-B95B37A336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867" t="25364" r="11815" b="44944"/>
          <a:stretch/>
        </p:blipFill>
        <p:spPr>
          <a:xfrm>
            <a:off x="9591369" y="134584"/>
            <a:ext cx="2431026" cy="329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7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3782D8-3129-4AB0-AF2D-FB00AB3EC777}"/>
              </a:ext>
            </a:extLst>
          </p:cNvPr>
          <p:cNvSpPr/>
          <p:nvPr/>
        </p:nvSpPr>
        <p:spPr>
          <a:xfrm rot="1219468">
            <a:off x="6769910" y="4885527"/>
            <a:ext cx="3995110" cy="13197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الأهمي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ّ</a:t>
            </a:r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ة الإقتصادي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ّ</a:t>
            </a:r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ة</a:t>
            </a:r>
            <a:endParaRPr lang="ar-LB" sz="4400" b="1" i="1" dirty="0">
              <a:solidFill>
                <a:schemeClr val="dk1"/>
              </a:solidFill>
              <a:cs typeface="Akhbar MT" pitchFamily="2" charset="-78"/>
            </a:endParaRPr>
          </a:p>
          <a:p>
            <a:pPr algn="ctr" rtl="1"/>
            <a:r>
              <a:rPr lang="ar-AE" sz="4400" b="1" i="1" dirty="0">
                <a:solidFill>
                  <a:schemeClr val="dk1"/>
                </a:solidFill>
                <a:cs typeface="Akhbar MT" pitchFamily="2" charset="-78"/>
              </a:rPr>
              <a:t> </a:t>
            </a:r>
            <a:r>
              <a:rPr lang="ar-LB" sz="4400" b="1" i="1" dirty="0">
                <a:solidFill>
                  <a:schemeClr val="dk1"/>
                </a:solidFill>
                <a:cs typeface="Akhbar MT" pitchFamily="2" charset="-78"/>
              </a:rPr>
              <a:t>للسّهول الداخليّة</a:t>
            </a:r>
            <a:endParaRPr lang="en-US" sz="4400" b="1" i="1" dirty="0">
              <a:solidFill>
                <a:schemeClr val="dk1"/>
              </a:solidFill>
              <a:cs typeface="Akhbar MT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F890A9-0DC0-4349-BC06-0CF0FC9FA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48" t="26010" r="57545" b="39780"/>
          <a:stretch/>
        </p:blipFill>
        <p:spPr>
          <a:xfrm>
            <a:off x="154983" y="112628"/>
            <a:ext cx="2979175" cy="41201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BA936A-418B-467D-89C8-EE91126130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540" t="27516" r="37339" b="43652"/>
          <a:stretch/>
        </p:blipFill>
        <p:spPr>
          <a:xfrm>
            <a:off x="4651491" y="764968"/>
            <a:ext cx="3170904" cy="33992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C3FF3E-214A-483B-962E-73C01F5501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661" t="26203" r="12543" b="38274"/>
          <a:stretch/>
        </p:blipFill>
        <p:spPr>
          <a:xfrm>
            <a:off x="8642888" y="181241"/>
            <a:ext cx="3549112" cy="398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0CB774-58F4-453B-B8EF-8830FFBF66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131" y="280218"/>
            <a:ext cx="7569349" cy="58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99570"/>
      </p:ext>
    </p:extLst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4FB5C6-C49E-4EEF-8A92-56C4DEEEAAC2}"/>
              </a:ext>
            </a:extLst>
          </p:cNvPr>
          <p:cNvSpPr/>
          <p:nvPr/>
        </p:nvSpPr>
        <p:spPr>
          <a:xfrm>
            <a:off x="2331776" y="565109"/>
            <a:ext cx="8715375" cy="13589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3000" b="1" dirty="0">
                <a:cs typeface="Calibri" panose="020F0502020204030204" pitchFamily="34" charset="0"/>
              </a:rPr>
              <a:t>اضغط على </a:t>
            </a:r>
            <a:r>
              <a:rPr lang="ar-LB" sz="3000" b="1" dirty="0">
                <a:cs typeface="Calibri" panose="020F0502020204030204" pitchFamily="34" charset="0"/>
              </a:rPr>
              <a:t>الرّابط،</a:t>
            </a:r>
            <a:endParaRPr lang="en-US" sz="3000" b="1" dirty="0">
              <a:cs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LB" sz="3000" b="1" dirty="0">
                <a:cs typeface="Calibri" panose="020F0502020204030204" pitchFamily="34" charset="0"/>
              </a:rPr>
              <a:t> لتقوم بحلّ الأنشطة المطلوبة وتقييم نفسك.(مهم)</a:t>
            </a:r>
            <a:endParaRPr lang="en-US" sz="3000" dirty="0"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919D2A-2EAE-4A6C-89CF-7FE8DFC1986D}"/>
              </a:ext>
            </a:extLst>
          </p:cNvPr>
          <p:cNvSpPr/>
          <p:nvPr/>
        </p:nvSpPr>
        <p:spPr>
          <a:xfrm>
            <a:off x="5112774" y="2318406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hlinkClick r:id="rId2"/>
              </a:rPr>
              <a:t>https://forms.office.com/Pages/ResponsePage.aspx?id=BdJKHR72TECcWoDCjnisOJe_tPKrbJZHgCqxpW9hYvlUNTRKVzg0R1JLUFFPV0NOS0k1SE1XWEhJSC4u</a:t>
            </a:r>
            <a:endParaRPr lang="ar-LB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5915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AF17EF-A130-43C8-8F62-AEF644D365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7"/>
          <a:stretch/>
        </p:blipFill>
        <p:spPr>
          <a:xfrm>
            <a:off x="6096000" y="754174"/>
            <a:ext cx="5653439" cy="4026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25DD0B-4963-4D11-AD81-A65C47EB2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55" y="427801"/>
            <a:ext cx="61580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ar-AE" sz="3600" b="1" dirty="0">
                <a:solidFill>
                  <a:srgbClr val="FF0000"/>
                </a:solidFill>
              </a:rPr>
              <a:t>1-</a:t>
            </a:r>
            <a:r>
              <a:rPr lang="ar-JO" altLang="en-US" sz="2800" b="1" dirty="0"/>
              <a:t> </a:t>
            </a:r>
            <a:r>
              <a:rPr lang="ar-LB" altLang="en-US" sz="4000" b="1" dirty="0">
                <a:latin typeface="+mn-lt"/>
                <a:cs typeface="+mn-cs"/>
              </a:rPr>
              <a:t>تغذية راجعة عمّا تمّ شرحه في الحصّة السّابقة.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3C0625-0BF0-4A7E-BF2E-38DFC70EF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561" y="2767280"/>
            <a:ext cx="586005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ar-LB" altLang="en-US" sz="3600" b="1" dirty="0">
                <a:solidFill>
                  <a:srgbClr val="FF0000"/>
                </a:solidFill>
              </a:rPr>
              <a:t>2-</a:t>
            </a:r>
            <a:r>
              <a:rPr lang="ar-JO" altLang="en-US" sz="2800" b="1" dirty="0"/>
              <a:t> </a:t>
            </a:r>
            <a:r>
              <a:rPr lang="ar-LB" altLang="en-US" sz="4000" b="1" dirty="0">
                <a:latin typeface="+mn-lt"/>
                <a:cs typeface="+mn-cs"/>
              </a:rPr>
              <a:t>أن يتعرّف الطّالب على الأهميّة الإقتصاديّة للجبال والسّهول.</a:t>
            </a:r>
          </a:p>
        </p:txBody>
      </p:sp>
    </p:spTree>
    <p:extLst>
      <p:ext uri="{BB962C8B-B14F-4D97-AF65-F5344CB8AC3E}">
        <p14:creationId xmlns:p14="http://schemas.microsoft.com/office/powerpoint/2010/main" val="213913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324825-2162-46BE-8D9F-96FA2BC6DF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762" y="146009"/>
            <a:ext cx="9812696" cy="588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8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208</Words>
  <Application>Microsoft Office PowerPoint</Application>
  <PresentationFormat>Widescreen</PresentationFormat>
  <Paragraphs>90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Layal Azzam</dc:creator>
  <cp:lastModifiedBy>علياء الكتبى</cp:lastModifiedBy>
  <cp:revision>20</cp:revision>
  <dcterms:created xsi:type="dcterms:W3CDTF">2020-09-20T05:17:55Z</dcterms:created>
  <dcterms:modified xsi:type="dcterms:W3CDTF">2020-10-14T05:15:11Z</dcterms:modified>
</cp:coreProperties>
</file>