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5" r:id="rId1"/>
    <p:sldMasterId id="2147483677" r:id="rId2"/>
    <p:sldMasterId id="2147483689" r:id="rId3"/>
  </p:sldMasterIdLst>
  <p:notesMasterIdLst>
    <p:notesMasterId r:id="rId14"/>
  </p:notesMasterIdLst>
  <p:sldIdLst>
    <p:sldId id="358" r:id="rId4"/>
    <p:sldId id="355" r:id="rId5"/>
    <p:sldId id="359" r:id="rId6"/>
    <p:sldId id="357" r:id="rId7"/>
    <p:sldId id="356" r:id="rId8"/>
    <p:sldId id="2862" r:id="rId9"/>
    <p:sldId id="2851" r:id="rId10"/>
    <p:sldId id="2856" r:id="rId11"/>
    <p:sldId id="2853" r:id="rId12"/>
    <p:sldId id="2859" r:id="rId13"/>
  </p:sldIdLst>
  <p:sldSz cx="12192000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306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4691091-E923-4473-9B76-736D1319F30A}" type="datetimeFigureOut">
              <a:rPr lang="ar-EG" smtClean="0"/>
              <a:t>13/08/1447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7C648A8-BD2F-421E-BE36-74E317C9C08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2447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41B37-C936-E1E6-0E34-09C674B2D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0E25FF9F-6D89-017C-1C61-B32ED3C928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E5FE189-AE76-EA58-91A2-C64F8A3707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EE57392-DC47-B0D4-35D8-8ADC4CFB85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CF9125-D307-45D5-9B5A-F06E0E64C7E2}" type="slidenum">
              <a:rPr lang="ar-EG" smtClean="0"/>
              <a:t>8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64171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50FE6C-A5E8-4143-ABD0-B3909DE9E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1F5F4E2-4146-4103-8F1E-66603DDDD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1C14F2-3C4F-401D-956E-B8D0196E7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DA95A8-70CF-4B4E-B5EE-D556ACCAF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A419E3-3BDF-4C11-B51F-C14C67B1A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801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0E3CEC-C927-42FD-A02F-7CF8F1504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BEC8310-96F5-45B5-B2DF-81837B8C1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8C014F-ACAE-4E54-BBC2-449B6A7B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FF6BCA-12B5-4C53-9813-50E527B2B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510404-CD93-429F-967A-7510A5D35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86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3CFF9D3-5385-438E-9ED7-24BCEB1E3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9F9AC14-DA7E-47A6-9056-76F659829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4E0CE2-DB62-44B8-BE70-863D0B57D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3D3AB1-9213-4F4D-83F4-42100236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6AB8E0-F5E7-46F2-9CBB-A7B8A523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360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50FE6C-A5E8-4143-ABD0-B3909DE9E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1F5F4E2-4146-4103-8F1E-66603DDDD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1C14F2-3C4F-401D-956E-B8D0196E7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DA95A8-70CF-4B4E-B5EE-D556ACCAF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A419E3-3BDF-4C11-B51F-C14C67B1A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000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E9232F-CD0C-4E33-99F2-7FA6A8476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49E7AD-EE76-4265-AA08-14DB0AAAF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ACD6EC-18E8-4FC3-A8C4-1E00D5BCB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52ABD5-17C7-49E3-B6E5-3C1A12E7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730B47-451D-4C05-A563-CE1781F49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566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4AA89E-6919-4519-8ECC-E1EA5BDE2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339DEC-9A85-45A4-BD75-89FF74F15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E7E4F3-1400-44FA-9802-E9D2D57D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ECB5C6-8057-4F69-A07C-94D0A52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D3DF40-B10C-40F2-B937-F9C5843B4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410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C3AC23-4258-4B48-924B-433F1ECBF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1E0F9C-369B-43BB-B6B8-22C0284B39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6F71DAF-4346-4FC9-AF0B-AB9D1DE44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B836735-E485-4459-B5A4-D7F4CDD3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77C989A-ACA2-4C69-98D1-75D2153F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BAA60F-237C-41FC-9C16-ECF5D21B9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274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529141-6389-4F69-919C-DAD5D3916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1BB7E6-610E-4AF1-B4F0-05F8010F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35386BA-51F6-4AB3-A7A9-25737FF40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9AEB29A-36D0-4FAE-8569-868C625EB6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75383BF-73CE-4F39-A637-825B3CCD2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F9330D6-372F-4D03-895D-07DCE8F2A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3C6D53B-61A5-454F-84AB-F07EF5172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F0E575-A3E7-4CFD-94BF-FB30EC57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5925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5796D5-D514-481C-9A8E-BCD5CD83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B93974C-729C-41F0-88FD-2E554F2C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DA29EEE-B840-4111-95EB-E72D9E131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5E206B8-D1AC-4C79-94CC-E14FE753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323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C978E61-C9EE-4B60-99AB-7BB961D6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0A68B1B-B7F8-436A-8505-1F7B361B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8F8AEFB-3E4B-454F-8C0B-86237A1B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F7C4D52B-FA8E-3D22-696D-5D3C841F28D1}"/>
              </a:ext>
            </a:extLst>
          </p:cNvPr>
          <p:cNvSpPr/>
          <p:nvPr userDrawn="1"/>
        </p:nvSpPr>
        <p:spPr>
          <a:xfrm>
            <a:off x="8373437" y="6268720"/>
            <a:ext cx="3666163" cy="589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endParaRPr lang="ar-AE" dirty="0">
              <a:solidFill>
                <a:prstClr val="black"/>
              </a:solidFill>
            </a:endParaRPr>
          </a:p>
          <a:p>
            <a:pPr algn="ctr" rtl="1"/>
            <a:r>
              <a:rPr lang="ar-AE" sz="4400" b="1" dirty="0">
                <a:solidFill>
                  <a:prstClr val="black"/>
                </a:solidFill>
              </a:rPr>
              <a:t>القيمة : النزاهة</a:t>
            </a:r>
          </a:p>
          <a:p>
            <a:pPr algn="ctr" rtl="1"/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8838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94AE5F-F116-40E3-8DDC-83BDAC77A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A08870-2576-4D47-99F8-0B650A1D4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CA3BFF3-1167-453F-B22A-26072EF42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E8F448A-CC13-42CE-A23A-EAE0A4DB5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BBE730-3376-41C6-ADD6-489CEEF2C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C991145-1835-4D6F-A213-589A12551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241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E9232F-CD0C-4E33-99F2-7FA6A8476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49E7AD-EE76-4265-AA08-14DB0AAAF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ACD6EC-18E8-4FC3-A8C4-1E00D5BCB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52ABD5-17C7-49E3-B6E5-3C1A12E7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730B47-451D-4C05-A563-CE1781F49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9045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3CC513-4D04-4F12-9C78-733CE67A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1B8C9F9-FCCE-435B-B466-A92D4052CD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FFD8B10-B3EE-4478-BC70-B34C99DAE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78D6CC-8B2E-450D-8FD0-8B5CEF535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C7709A-BDAF-4386-962A-396F650EF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5F021A-5389-4F74-A4C3-1898041A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046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0E3CEC-C927-42FD-A02F-7CF8F1504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BEC8310-96F5-45B5-B2DF-81837B8C1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8C014F-ACAE-4E54-BBC2-449B6A7B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FF6BCA-12B5-4C53-9813-50E527B2B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510404-CD93-429F-967A-7510A5D35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3604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3CFF9D3-5385-438E-9ED7-24BCEB1E3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9F9AC14-DA7E-47A6-9056-76F659829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4E0CE2-DB62-44B8-BE70-863D0B57D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3D3AB1-9213-4F4D-83F4-42100236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6AB8E0-F5E7-46F2-9CBB-A7B8A523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1246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50FE6C-A5E8-4143-ABD0-B3909DE9E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1F5F4E2-4146-4103-8F1E-66603DDDD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1C14F2-3C4F-401D-956E-B8D0196E7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13/08/1447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DA95A8-70CF-4B4E-B5EE-D556ACCAF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A419E3-3BDF-4C11-B51F-C14C67B1A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98909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E9232F-CD0C-4E33-99F2-7FA6A8476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349E7AD-EE76-4265-AA08-14DB0AAAF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ACD6EC-18E8-4FC3-A8C4-1E00D5BCB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13/08/1447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52ABD5-17C7-49E3-B6E5-3C1A12E7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730B47-451D-4C05-A563-CE1781F49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7029413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4AA89E-6919-4519-8ECC-E1EA5BDE2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339DEC-9A85-45A4-BD75-89FF74F15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E7E4F3-1400-44FA-9802-E9D2D57D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13/08/1447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ECB5C6-8057-4F69-A07C-94D0A52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D3DF40-B10C-40F2-B937-F9C5843B4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8560409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C3AC23-4258-4B48-924B-433F1ECBF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1E0F9C-369B-43BB-B6B8-22C0284B39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6F71DAF-4346-4FC9-AF0B-AB9D1DE44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B836735-E485-4459-B5A4-D7F4CDD3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13/08/1447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77C989A-ACA2-4C69-98D1-75D2153F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BAA60F-237C-41FC-9C16-ECF5D21B9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5932094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529141-6389-4F69-919C-DAD5D3916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1BB7E6-610E-4AF1-B4F0-05F8010F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35386BA-51F6-4AB3-A7A9-25737FF40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9AEB29A-36D0-4FAE-8569-868C625EB6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75383BF-73CE-4F39-A637-825B3CCD2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F9330D6-372F-4D03-895D-07DCE8F2A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13/08/1447</a:t>
            </a:fld>
            <a:endParaRPr lang="ar-AE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3C6D53B-61A5-454F-84AB-F07EF5172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F0E575-A3E7-4CFD-94BF-FB30EC57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3161220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5796D5-D514-481C-9A8E-BCD5CD83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B93974C-729C-41F0-88FD-2E554F2C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13/08/1447</a:t>
            </a:fld>
            <a:endParaRPr lang="ar-AE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DA29EEE-B840-4111-95EB-E72D9E131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5E206B8-D1AC-4C79-94CC-E14FE753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3143927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C978E61-C9EE-4B60-99AB-7BB961D6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13/08/1447</a:t>
            </a:fld>
            <a:endParaRPr lang="ar-AE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0A68B1B-B7F8-436A-8505-1F7B361B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8F8AEFB-3E4B-454F-8C0B-86237A1B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F7C4D52B-FA8E-3D22-696D-5D3C841F28D1}"/>
              </a:ext>
            </a:extLst>
          </p:cNvPr>
          <p:cNvSpPr/>
          <p:nvPr userDrawn="1"/>
        </p:nvSpPr>
        <p:spPr>
          <a:xfrm>
            <a:off x="9367520" y="6268720"/>
            <a:ext cx="2672080" cy="589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AE" dirty="0"/>
          </a:p>
          <a:p>
            <a:pPr algn="ctr"/>
            <a:r>
              <a:rPr lang="ar-AE" dirty="0"/>
              <a:t>القيمة : الاحترام</a:t>
            </a:r>
          </a:p>
          <a:p>
            <a:pPr algn="ctr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1700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A4AA89E-6919-4519-8ECC-E1EA5BDE2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339DEC-9A85-45A4-BD75-89FF74F15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E7E4F3-1400-44FA-9802-E9D2D57D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ECB5C6-8057-4F69-A07C-94D0A52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D3DF40-B10C-40F2-B937-F9C5843B4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1875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94AE5F-F116-40E3-8DDC-83BDAC77A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A08870-2576-4D47-99F8-0B650A1D4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CA3BFF3-1167-453F-B22A-26072EF42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E8F448A-CC13-42CE-A23A-EAE0A4DB5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13/08/1447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BBE730-3376-41C6-ADD6-489CEEF2C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C991145-1835-4D6F-A213-589A12551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1312950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3CC513-4D04-4F12-9C78-733CE67A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1B8C9F9-FCCE-435B-B466-A92D4052CD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FFD8B10-B3EE-4478-BC70-B34C99DAE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78D6CC-8B2E-450D-8FD0-8B5CEF535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13/08/1447</a:t>
            </a:fld>
            <a:endParaRPr lang="ar-AE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C7709A-BDAF-4386-962A-396F650EF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5F021A-5389-4F74-A4C3-1898041A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1743492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0E3CEC-C927-42FD-A02F-7CF8F1504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BEC8310-96F5-45B5-B2DF-81837B8C1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8C014F-ACAE-4E54-BBC2-449B6A7B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13/08/1447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FF6BCA-12B5-4C53-9813-50E527B2B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510404-CD93-429F-967A-7510A5D35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7367012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3CFF9D3-5385-438E-9ED7-24BCEB1E35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9F9AC14-DA7E-47A6-9056-76F659829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4E0CE2-DB62-44B8-BE70-863D0B57D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/>
              <a:t>13/08/1447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3D3AB1-9213-4F4D-83F4-42100236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6AB8E0-F5E7-46F2-9CBB-A7B8A523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42770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C3AC23-4258-4B48-924B-433F1ECBF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1E0F9C-369B-43BB-B6B8-22C0284B39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6F71DAF-4346-4FC9-AF0B-AB9D1DE44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B836735-E485-4459-B5A4-D7F4CDD3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77C989A-ACA2-4C69-98D1-75D2153F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BAA60F-237C-41FC-9C16-ECF5D21B9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2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529141-6389-4F69-919C-DAD5D3916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81BB7E6-610E-4AF1-B4F0-05F8010F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35386BA-51F6-4AB3-A7A9-25737FF40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9AEB29A-36D0-4FAE-8569-868C625EB6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75383BF-73CE-4F39-A637-825B3CCD2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F9330D6-372F-4D03-895D-07DCE8F2A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3C6D53B-61A5-454F-84AB-F07EF5172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F0E575-A3E7-4CFD-94BF-FB30EC57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51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5796D5-D514-481C-9A8E-BCD5CD83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B93974C-729C-41F0-88FD-2E554F2C0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DA29EEE-B840-4111-95EB-E72D9E131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5E206B8-D1AC-4C79-94CC-E14FE753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357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C978E61-C9EE-4B60-99AB-7BB961D6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0A68B1B-B7F8-436A-8505-1F7B361B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8F8AEFB-3E4B-454F-8C0B-86237A1B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F7C4D52B-FA8E-3D22-696D-5D3C841F28D1}"/>
              </a:ext>
            </a:extLst>
          </p:cNvPr>
          <p:cNvSpPr/>
          <p:nvPr userDrawn="1"/>
        </p:nvSpPr>
        <p:spPr>
          <a:xfrm>
            <a:off x="8393988" y="6268720"/>
            <a:ext cx="3645613" cy="589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endParaRPr lang="ar-AE" dirty="0">
              <a:solidFill>
                <a:prstClr val="black"/>
              </a:solidFill>
            </a:endParaRPr>
          </a:p>
          <a:p>
            <a:pPr algn="ctr" rtl="1"/>
            <a:r>
              <a:rPr lang="ar-AE" sz="4400" b="1" dirty="0">
                <a:solidFill>
                  <a:prstClr val="black"/>
                </a:solidFill>
              </a:rPr>
              <a:t>القيمة : النـّــزاهة</a:t>
            </a:r>
          </a:p>
          <a:p>
            <a:pPr algn="ctr" rtl="1"/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821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94AE5F-F116-40E3-8DDC-83BDAC77A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A08870-2576-4D47-99F8-0B650A1D4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CA3BFF3-1167-453F-B22A-26072EF42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E8F448A-CC13-42CE-A23A-EAE0A4DB5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BBE730-3376-41C6-ADD6-489CEEF2C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C991145-1835-4D6F-A213-589A12551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8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3CC513-4D04-4F12-9C78-733CE67A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1B8C9F9-FCCE-435B-B466-A92D4052CD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FFD8B10-B3EE-4478-BC70-B34C99DAE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78D6CC-8B2E-450D-8FD0-8B5CEF535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C7709A-BDAF-4386-962A-396F650EF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D5F021A-5389-4F74-A4C3-1898041A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84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A5C1556-AC5F-48A3-BB4F-B3347D2D4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F4DB0EE-C3C5-4CB0-8AFF-A5A7AB60F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6A34E5-8D5F-42B0-AB0D-09007CF35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 rtl="1"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EE4551-90B5-414A-9480-3F5E69EBBC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0396AF-1FDF-4065-8AA8-56F3AAD0EB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905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A5C1556-AC5F-48A3-BB4F-B3347D2D4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F4DB0EE-C3C5-4CB0-8AFF-A5A7AB60F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6A34E5-8D5F-42B0-AB0D-09007CF35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42EE87EC-D14D-4295-8A85-C6BE4F34D540}" type="datetimeFigureOut">
              <a:rPr lang="ar-AE" smtClean="0">
                <a:solidFill>
                  <a:prstClr val="black">
                    <a:tint val="75000"/>
                  </a:prstClr>
                </a:solidFill>
              </a:rPr>
              <a:pPr rtl="1"/>
              <a:t>13/08/1447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EE4551-90B5-414A-9480-3F5E69EBBC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0396AF-1FDF-4065-8AA8-56F3AAD0EB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1"/>
            <a:fld id="{546F5EAB-06A8-4069-BACC-4E0FB46EA23F}" type="slidenum">
              <a:rPr lang="ar-AE" smtClean="0">
                <a:solidFill>
                  <a:prstClr val="black">
                    <a:tint val="75000"/>
                  </a:prstClr>
                </a:solidFill>
              </a:rPr>
              <a:pPr rtl="1"/>
              <a:t>‹#›</a:t>
            </a:fld>
            <a:endParaRPr lang="ar-A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18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A5C1556-AC5F-48A3-BB4F-B3347D2D4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F4DB0EE-C3C5-4CB0-8AFF-A5A7AB60F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6A34E5-8D5F-42B0-AB0D-09007CF35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E87EC-D14D-4295-8A85-C6BE4F34D540}" type="datetimeFigureOut">
              <a:rPr lang="ar-AE" smtClean="0"/>
              <a:t>13/08/1447</a:t>
            </a:fld>
            <a:endParaRPr lang="ar-AE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9EE4551-90B5-414A-9480-3F5E69EBBC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0396AF-1FDF-4065-8AA8-56F3AAD0EB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F5EAB-06A8-4069-BACC-4E0FB46EA23F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45786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ar/resource/68073058/%D9%81%D9%83%D8%B1%D8%A9-%D8%AA%D8%A8%D8%B0%D8%B1-%D8%A7%D9%84%D8%AD%D9%84%D9%85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4fq2SREm4Y" TargetMode="External"/><Relationship Id="rId2" Type="http://schemas.openxmlformats.org/officeDocument/2006/relationships/hyperlink" Target="https://www.youtube.com/watch?v=-RgKBcTLTVg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386CBE69-6290-980E-9926-2FB1ECF7D0BA}"/>
              </a:ext>
            </a:extLst>
          </p:cNvPr>
          <p:cNvSpPr/>
          <p:nvPr/>
        </p:nvSpPr>
        <p:spPr>
          <a:xfrm>
            <a:off x="1899140" y="183787"/>
            <a:ext cx="8591341" cy="1373708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800" b="1" i="0" u="none" strike="noStrike" kern="1200" cap="none" spc="0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نَحْنُ نَحْتَرِمُ القَواعِدَ الصَّفيَّةَ </a:t>
            </a:r>
            <a:endParaRPr kumimoji="0" lang="ar-EG" sz="8800" b="1" i="0" u="none" strike="noStrike" kern="1200" cap="none" spc="0" normalizeH="0" baseline="0" noProof="0" dirty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8D6614DD-86E7-BE2C-BC3E-EE7979898584}"/>
              </a:ext>
            </a:extLst>
          </p:cNvPr>
          <p:cNvSpPr/>
          <p:nvPr/>
        </p:nvSpPr>
        <p:spPr>
          <a:xfrm>
            <a:off x="7887956" y="2688205"/>
            <a:ext cx="4334189" cy="123065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نُخفضُ أصواتَنا  ونحافظُ على الهدوء 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744A6728-8048-E329-A7A2-2FEDEA8334CD}"/>
              </a:ext>
            </a:extLst>
          </p:cNvPr>
          <p:cNvSpPr/>
          <p:nvPr/>
        </p:nvSpPr>
        <p:spPr>
          <a:xfrm>
            <a:off x="3957301" y="5016755"/>
            <a:ext cx="3469059" cy="9132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نحترمُ آراء زملائنا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61E04B8C-C7A5-4A70-D883-BEE3644643BD}"/>
              </a:ext>
            </a:extLst>
          </p:cNvPr>
          <p:cNvSpPr/>
          <p:nvPr/>
        </p:nvSpPr>
        <p:spPr>
          <a:xfrm>
            <a:off x="3657606" y="2689371"/>
            <a:ext cx="3768759" cy="10902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نستمعُ جيدًا للمعلم ونُنَفذ ما يطلبه 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C9982904-8EDC-B2E3-3B1E-38B2F4BBDBDC}"/>
              </a:ext>
            </a:extLst>
          </p:cNvPr>
          <p:cNvSpPr/>
          <p:nvPr/>
        </p:nvSpPr>
        <p:spPr>
          <a:xfrm>
            <a:off x="150730" y="5016755"/>
            <a:ext cx="3428865" cy="9132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نُشاركُ ونبدعُ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00E99A51-09A7-7044-9DA2-5676F75584E6}"/>
              </a:ext>
            </a:extLst>
          </p:cNvPr>
          <p:cNvSpPr/>
          <p:nvPr/>
        </p:nvSpPr>
        <p:spPr>
          <a:xfrm>
            <a:off x="55343" y="2718369"/>
            <a:ext cx="3361100" cy="91324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نحضِّرُ أدواتِ اللغة العربية  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B7DD5058-A6A9-37F2-6633-BD638AD9F7C2}"/>
              </a:ext>
            </a:extLst>
          </p:cNvPr>
          <p:cNvSpPr/>
          <p:nvPr/>
        </p:nvSpPr>
        <p:spPr>
          <a:xfrm>
            <a:off x="7887958" y="4773768"/>
            <a:ext cx="4334188" cy="115623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نرفعُ أيدينا قبل الإجابة ،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abic Typesetting"/>
                <a:ea typeface="+mn-ea"/>
                <a:cs typeface="Arabic Typesetting"/>
              </a:rPr>
              <a:t> ولا نقاطع الشرح  </a:t>
            </a:r>
            <a:endParaRPr kumimoji="0" lang="ar-EG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abic Typesetting"/>
              <a:ea typeface="+mn-ea"/>
              <a:cs typeface="Arabic Typesetting"/>
            </a:endParaRPr>
          </a:p>
        </p:txBody>
      </p:sp>
    </p:spTree>
    <p:extLst>
      <p:ext uri="{BB962C8B-B14F-4D97-AF65-F5344CB8AC3E}">
        <p14:creationId xmlns:p14="http://schemas.microsoft.com/office/powerpoint/2010/main" val="4095672015"/>
      </p:ext>
    </p:extLst>
  </p:cSld>
  <p:clrMapOvr>
    <a:masterClrMapping/>
  </p:clrMapOvr>
  <p:transition spd="slow">
    <p:fade/>
    <p:sndAc>
      <p:stSnd>
        <p:snd r:embed="rId2" name="camera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17568-F779-72D4-EAA7-17B34031C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8">
            <a:extLst>
              <a:ext uri="{FF2B5EF4-FFF2-40B4-BE49-F238E27FC236}">
                <a16:creationId xmlns:a16="http://schemas.microsoft.com/office/drawing/2014/main" id="{A423B6CF-7B7C-CF1A-D1DD-0E768FFDA7DB}"/>
              </a:ext>
            </a:extLst>
          </p:cNvPr>
          <p:cNvSpPr/>
          <p:nvPr/>
        </p:nvSpPr>
        <p:spPr>
          <a:xfrm>
            <a:off x="311734" y="132891"/>
            <a:ext cx="11512063" cy="903430"/>
          </a:xfrm>
          <a:prstGeom prst="roundRect">
            <a:avLst>
              <a:gd name="adj" fmla="val 678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8000" b="1" i="0" u="none" strike="noStrike" kern="0" cap="none" spc="0" normalizeH="0" baseline="0" noProof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ldhabi" panose="01000000000000000000" pitchFamily="2" charset="-78"/>
              <a:ea typeface="+mn-ea"/>
              <a:cs typeface="Arabic Typesetting"/>
            </a:endParaRPr>
          </a:p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rabic Typesetting"/>
              </a:rPr>
              <a:t>تأشيرة الخروج </a:t>
            </a:r>
          </a:p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ED8EE595-383B-C4CE-5782-4BBACAFFD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5120" y="1127760"/>
            <a:ext cx="6624320" cy="5730241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F3D50B48-DEF6-A256-F93A-E7658AA0513F}"/>
              </a:ext>
            </a:extLst>
          </p:cNvPr>
          <p:cNvSpPr txBox="1"/>
          <p:nvPr/>
        </p:nvSpPr>
        <p:spPr>
          <a:xfrm>
            <a:off x="91440" y="2296160"/>
            <a:ext cx="5242560" cy="255454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f-ZA" sz="3200" dirty="0">
                <a:hlinkClick r:id="rId3"/>
              </a:rPr>
              <a:t>https://wordwall.net/ar/resource/68073058/%D9%81%D9%83%D8%B1%D8%A9-%D8%AA%D8%A8%D8%B0%D8%B1-%D8%A7%D9%84%D8%AD%D9%84%D9%85</a:t>
            </a:r>
            <a:r>
              <a:rPr lang="ar-AE" sz="3200" dirty="0"/>
              <a:t> </a:t>
            </a:r>
            <a:endParaRPr lang="ar-EG" sz="3200" dirty="0"/>
          </a:p>
        </p:txBody>
      </p:sp>
      <p:sp>
        <p:nvSpPr>
          <p:cNvPr id="7" name="Flowchart: Connector 1"/>
          <p:cNvSpPr/>
          <p:nvPr/>
        </p:nvSpPr>
        <p:spPr>
          <a:xfrm>
            <a:off x="6067765" y="1590041"/>
            <a:ext cx="335281" cy="38608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7</a:t>
            </a:r>
          </a:p>
        </p:txBody>
      </p:sp>
      <p:sp>
        <p:nvSpPr>
          <p:cNvPr id="9" name="Flowchart: Connector 7">
            <a:extLst>
              <a:ext uri="{FF2B5EF4-FFF2-40B4-BE49-F238E27FC236}">
                <a16:creationId xmlns:a16="http://schemas.microsoft.com/office/drawing/2014/main" id="{D78C2543-A7DE-FB01-8E5C-188FFDF874A7}"/>
              </a:ext>
            </a:extLst>
          </p:cNvPr>
          <p:cNvSpPr/>
          <p:nvPr/>
        </p:nvSpPr>
        <p:spPr>
          <a:xfrm>
            <a:off x="6096000" y="2438402"/>
            <a:ext cx="307046" cy="38608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9</a:t>
            </a:r>
            <a:endParaRPr lang="en-US" b="1" dirty="0"/>
          </a:p>
        </p:txBody>
      </p:sp>
      <p:sp>
        <p:nvSpPr>
          <p:cNvPr id="10" name="Flowchart: Connector 8">
            <a:extLst>
              <a:ext uri="{FF2B5EF4-FFF2-40B4-BE49-F238E27FC236}">
                <a16:creationId xmlns:a16="http://schemas.microsoft.com/office/drawing/2014/main" id="{1A77C941-D7B7-B38C-3F4C-9C4B520B9899}"/>
              </a:ext>
            </a:extLst>
          </p:cNvPr>
          <p:cNvSpPr/>
          <p:nvPr/>
        </p:nvSpPr>
        <p:spPr>
          <a:xfrm>
            <a:off x="6096001" y="2067560"/>
            <a:ext cx="307046" cy="3200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13546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1BE784-B39C-4E3E-AAA3-A9B78A1D2A1B}"/>
              </a:ext>
            </a:extLst>
          </p:cNvPr>
          <p:cNvSpPr txBox="1"/>
          <p:nvPr/>
        </p:nvSpPr>
        <p:spPr>
          <a:xfrm>
            <a:off x="3" y="140549"/>
            <a:ext cx="12068071" cy="70788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3809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ldhabi" panose="01000000000000000000" pitchFamily="2" charset="-78"/>
                <a:ea typeface="+mn-ea"/>
                <a:cs typeface="Arabic Typesetting"/>
              </a:rPr>
              <a:t>التهيئة الحافزة : شاهد المقطع المرئي الآتي ، وتوقع عنوان الدّرس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8AE31E2B-0ACD-3AFA-D08A-A2B17D7FAE84}"/>
              </a:ext>
            </a:extLst>
          </p:cNvPr>
          <p:cNvSpPr txBox="1"/>
          <p:nvPr/>
        </p:nvSpPr>
        <p:spPr>
          <a:xfrm>
            <a:off x="660052" y="1117527"/>
            <a:ext cx="9895840" cy="76944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f-ZA" sz="4400" dirty="0">
                <a:hlinkClick r:id="rId2"/>
              </a:rPr>
              <a:t>https://www.youtube.com/watch?v=-RgKBcTLTVg</a:t>
            </a:r>
            <a:r>
              <a:rPr lang="af-ZA" sz="4400" dirty="0"/>
              <a:t> </a:t>
            </a:r>
            <a:r>
              <a:rPr lang="ar-AE" sz="4400" dirty="0"/>
              <a:t>للشيخ زايد </a:t>
            </a:r>
            <a:endParaRPr lang="ar-EG" sz="4400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1C9E703-0253-DF83-7C58-4BE5ADC87CA2}"/>
              </a:ext>
            </a:extLst>
          </p:cNvPr>
          <p:cNvSpPr txBox="1"/>
          <p:nvPr/>
        </p:nvSpPr>
        <p:spPr>
          <a:xfrm>
            <a:off x="2987339" y="3030863"/>
            <a:ext cx="6093398" cy="317009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pPr algn="r"/>
            <a:r>
              <a:rPr lang="ar-AE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متى  يبدأ الإنسان في رسم مستقبله؟</a:t>
            </a:r>
          </a:p>
          <a:p>
            <a:pPr algn="r"/>
            <a:r>
              <a:rPr lang="ar-AE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كيف تتحقق الأحلام والطموحات ؟</a:t>
            </a:r>
            <a:endParaRPr lang="en-US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AE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حدثنا عن حلمك المستقبلي .</a:t>
            </a:r>
          </a:p>
          <a:p>
            <a:pPr algn="r"/>
            <a:r>
              <a:rPr lang="ar-AE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 الإجراءات التي اتخذتها لتحقيق حلمك ؟</a:t>
            </a:r>
            <a:endParaRPr lang="en-US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AE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توقع عنوان الدّرس .</a:t>
            </a:r>
            <a:endParaRPr lang="ar-EG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3B60D2D3-C69C-6F6D-82AE-CE6C74C76A10}"/>
              </a:ext>
            </a:extLst>
          </p:cNvPr>
          <p:cNvSpPr txBox="1"/>
          <p:nvPr/>
        </p:nvSpPr>
        <p:spPr>
          <a:xfrm>
            <a:off x="741332" y="1992330"/>
            <a:ext cx="9895840" cy="76944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EG" sz="4400" dirty="0">
                <a:hlinkClick r:id="rId3"/>
              </a:rPr>
              <a:t>https://www.youtube.com/watch?v=w4fq2SREm4Y</a:t>
            </a:r>
            <a:r>
              <a:rPr lang="en-US" sz="4400" dirty="0"/>
              <a:t> </a:t>
            </a:r>
            <a:endParaRPr lang="ar-EG" sz="4400" dirty="0"/>
          </a:p>
        </p:txBody>
      </p:sp>
    </p:spTree>
    <p:extLst>
      <p:ext uri="{BB962C8B-B14F-4D97-AF65-F5344CB8AC3E}">
        <p14:creationId xmlns:p14="http://schemas.microsoft.com/office/powerpoint/2010/main" val="302076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8">
            <a:extLst>
              <a:ext uri="{FF2B5EF4-FFF2-40B4-BE49-F238E27FC236}">
                <a16:creationId xmlns:a16="http://schemas.microsoft.com/office/drawing/2014/main" id="{81362EA5-1171-4A54-B606-CD37C789F7CC}"/>
              </a:ext>
            </a:extLst>
          </p:cNvPr>
          <p:cNvSpPr/>
          <p:nvPr/>
        </p:nvSpPr>
        <p:spPr>
          <a:xfrm>
            <a:off x="142855" y="2427334"/>
            <a:ext cx="11703407" cy="1800200"/>
          </a:xfrm>
          <a:prstGeom prst="roundRect">
            <a:avLst>
              <a:gd name="adj" fmla="val 678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ar-AE" sz="8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قصيدة : فكرةٌ تبْذُرُ الحُلُمَ 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C139182-7327-CF10-D331-0F716D028867}"/>
              </a:ext>
            </a:extLst>
          </p:cNvPr>
          <p:cNvSpPr txBox="1"/>
          <p:nvPr/>
        </p:nvSpPr>
        <p:spPr>
          <a:xfrm>
            <a:off x="345738" y="3661413"/>
            <a:ext cx="225552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2800" dirty="0">
                <a:solidFill>
                  <a:srgbClr val="FF0000"/>
                </a:solidFill>
              </a:rPr>
              <a:t>بشرى عبدالله</a:t>
            </a:r>
          </a:p>
        </p:txBody>
      </p:sp>
    </p:spTree>
    <p:extLst>
      <p:ext uri="{BB962C8B-B14F-4D97-AF65-F5344CB8AC3E}">
        <p14:creationId xmlns:p14="http://schemas.microsoft.com/office/powerpoint/2010/main" val="3018703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8">
            <a:extLst>
              <a:ext uri="{FF2B5EF4-FFF2-40B4-BE49-F238E27FC236}">
                <a16:creationId xmlns:a16="http://schemas.microsoft.com/office/drawing/2014/main" id="{FDD7D02E-A563-4B67-9F5D-A4C23B1CD056}"/>
              </a:ext>
            </a:extLst>
          </p:cNvPr>
          <p:cNvSpPr/>
          <p:nvPr/>
        </p:nvSpPr>
        <p:spPr>
          <a:xfrm>
            <a:off x="3183769" y="2477595"/>
            <a:ext cx="9008231" cy="3221464"/>
          </a:xfrm>
          <a:custGeom>
            <a:avLst/>
            <a:gdLst>
              <a:gd name="connsiteX0" fmla="*/ 0 w 9437300"/>
              <a:gd name="connsiteY0" fmla="*/ 0 h 6193766"/>
              <a:gd name="connsiteX1" fmla="*/ 9437300 w 9437300"/>
              <a:gd name="connsiteY1" fmla="*/ 0 h 6193766"/>
              <a:gd name="connsiteX2" fmla="*/ 9437300 w 9437300"/>
              <a:gd name="connsiteY2" fmla="*/ 6193766 h 6193766"/>
              <a:gd name="connsiteX3" fmla="*/ 0 w 9437300"/>
              <a:gd name="connsiteY3" fmla="*/ 6193766 h 6193766"/>
              <a:gd name="connsiteX4" fmla="*/ 0 w 9437300"/>
              <a:gd name="connsiteY4" fmla="*/ 0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37300" h="6193766" fill="none" extrusionOk="0">
                <a:moveTo>
                  <a:pt x="0" y="0"/>
                </a:moveTo>
                <a:cubicBezTo>
                  <a:pt x="1778036" y="166429"/>
                  <a:pt x="7516282" y="88759"/>
                  <a:pt x="9437300" y="0"/>
                </a:cubicBezTo>
                <a:cubicBezTo>
                  <a:pt x="9317925" y="849372"/>
                  <a:pt x="9507082" y="5249122"/>
                  <a:pt x="9437300" y="6193766"/>
                </a:cubicBezTo>
                <a:cubicBezTo>
                  <a:pt x="6819273" y="6050139"/>
                  <a:pt x="3445783" y="6347899"/>
                  <a:pt x="0" y="6193766"/>
                </a:cubicBezTo>
                <a:cubicBezTo>
                  <a:pt x="55200" y="3517336"/>
                  <a:pt x="157852" y="1810930"/>
                  <a:pt x="0" y="0"/>
                </a:cubicBezTo>
                <a:close/>
              </a:path>
              <a:path w="9437300" h="6193766" stroke="0" extrusionOk="0">
                <a:moveTo>
                  <a:pt x="0" y="0"/>
                </a:moveTo>
                <a:cubicBezTo>
                  <a:pt x="3076616" y="77430"/>
                  <a:pt x="6111944" y="24190"/>
                  <a:pt x="9437300" y="0"/>
                </a:cubicBezTo>
                <a:cubicBezTo>
                  <a:pt x="9306876" y="1193144"/>
                  <a:pt x="9436677" y="5216559"/>
                  <a:pt x="9437300" y="6193766"/>
                </a:cubicBezTo>
                <a:cubicBezTo>
                  <a:pt x="8257573" y="6313236"/>
                  <a:pt x="2055790" y="6101222"/>
                  <a:pt x="0" y="6193766"/>
                </a:cubicBezTo>
                <a:cubicBezTo>
                  <a:pt x="-80068" y="4510318"/>
                  <a:pt x="51255" y="1390489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sX0" fmla="*/ 0 w 9008231"/>
                      <a:gd name="csY0" fmla="*/ 0 h 3221464"/>
                      <a:gd name="csX1" fmla="*/ 9008231 w 9008231"/>
                      <a:gd name="csY1" fmla="*/ 0 h 3221464"/>
                      <a:gd name="csX2" fmla="*/ 9008231 w 9008231"/>
                      <a:gd name="csY2" fmla="*/ 3221463 h 3221464"/>
                      <a:gd name="csX3" fmla="*/ 0 w 9008231"/>
                      <a:gd name="csY3" fmla="*/ 3221463 h 3221464"/>
                      <a:gd name="csX4" fmla="*/ 0 w 9008231"/>
                      <a:gd name="csY4" fmla="*/ 0 h 3221464"/>
                      <a:gd name="csX0" fmla="*/ 0 w 9008231"/>
                      <a:gd name="csY0" fmla="*/ 0 h 3221464"/>
                      <a:gd name="csX1" fmla="*/ 9008231 w 9008231"/>
                      <a:gd name="csY1" fmla="*/ 0 h 3221464"/>
                      <a:gd name="csX2" fmla="*/ 9008231 w 9008231"/>
                      <a:gd name="csY2" fmla="*/ 3221463 h 3221464"/>
                      <a:gd name="csX3" fmla="*/ 0 w 9008231"/>
                      <a:gd name="csY3" fmla="*/ 3221463 h 3221464"/>
                      <a:gd name="csX4" fmla="*/ 0 w 9008231"/>
                      <a:gd name="csY4" fmla="*/ 0 h 3221464"/>
                    </a:gdLst>
                    <a:ahLst/>
                    <a:cxnLst>
                      <a:cxn ang="0">
                        <a:pos x="csX0" y="csY0"/>
                      </a:cxn>
                      <a:cxn ang="0">
                        <a:pos x="csX1" y="csY1"/>
                      </a:cxn>
                      <a:cxn ang="0">
                        <a:pos x="csX2" y="csY2"/>
                      </a:cxn>
                      <a:cxn ang="0">
                        <a:pos x="csX3" y="csY3"/>
                      </a:cxn>
                      <a:cxn ang="0">
                        <a:pos x="csX4" y="csY4"/>
                      </a:cxn>
                    </a:cxnLst>
                    <a:rect l="l" t="t" r="r" b="b"/>
                    <a:pathLst>
                      <a:path w="9008231" h="3221464" fill="none" extrusionOk="0">
                        <a:moveTo>
                          <a:pt x="0" y="0"/>
                        </a:moveTo>
                        <a:cubicBezTo>
                          <a:pt x="1452882" y="-143248"/>
                          <a:pt x="7142107" y="-18165"/>
                          <a:pt x="9008231" y="0"/>
                        </a:cubicBezTo>
                        <a:cubicBezTo>
                          <a:pt x="8935469" y="492295"/>
                          <a:pt x="9086113" y="2737928"/>
                          <a:pt x="9008231" y="3221463"/>
                        </a:cubicBezTo>
                        <a:cubicBezTo>
                          <a:pt x="6563432" y="2734486"/>
                          <a:pt x="3007436" y="3067449"/>
                          <a:pt x="0" y="3221463"/>
                        </a:cubicBezTo>
                        <a:cubicBezTo>
                          <a:pt x="-51274" y="1888370"/>
                          <a:pt x="155979" y="956509"/>
                          <a:pt x="0" y="0"/>
                        </a:cubicBezTo>
                        <a:close/>
                      </a:path>
                      <a:path w="9008231" h="3221464" stroke="0" extrusionOk="0">
                        <a:moveTo>
                          <a:pt x="0" y="0"/>
                        </a:moveTo>
                        <a:cubicBezTo>
                          <a:pt x="2679309" y="-140296"/>
                          <a:pt x="5579260" y="56881"/>
                          <a:pt x="9008231" y="0"/>
                        </a:cubicBezTo>
                        <a:cubicBezTo>
                          <a:pt x="8851515" y="681023"/>
                          <a:pt x="9047061" y="2755004"/>
                          <a:pt x="9008231" y="3221463"/>
                        </a:cubicBezTo>
                        <a:cubicBezTo>
                          <a:pt x="7831680" y="3025588"/>
                          <a:pt x="2018096" y="3216621"/>
                          <a:pt x="0" y="3221463"/>
                        </a:cubicBezTo>
                        <a:cubicBezTo>
                          <a:pt x="-110685" y="2266262"/>
                          <a:pt x="113662" y="695512"/>
                          <a:pt x="0" y="0"/>
                        </a:cubicBezTo>
                        <a:close/>
                      </a:path>
                      <a:path w="9008231" h="3221464" fill="none" stroke="0" extrusionOk="0">
                        <a:moveTo>
                          <a:pt x="0" y="0"/>
                        </a:moveTo>
                        <a:cubicBezTo>
                          <a:pt x="1521214" y="365989"/>
                          <a:pt x="7429591" y="-176552"/>
                          <a:pt x="9008231" y="0"/>
                        </a:cubicBezTo>
                        <a:cubicBezTo>
                          <a:pt x="8929652" y="492139"/>
                          <a:pt x="9105766" y="2707266"/>
                          <a:pt x="9008231" y="3221463"/>
                        </a:cubicBezTo>
                        <a:cubicBezTo>
                          <a:pt x="6519136" y="3097191"/>
                          <a:pt x="3378279" y="3378174"/>
                          <a:pt x="0" y="3221463"/>
                        </a:cubicBezTo>
                        <a:cubicBezTo>
                          <a:pt x="38643" y="1922054"/>
                          <a:pt x="37629" y="83077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algn="r" rtl="1"/>
            <a:r>
              <a:rPr lang="ar-AE" sz="48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منْ  مؤلفة قصيدة  فكرةٌ تبذرُ الحُلمَ؟</a:t>
            </a:r>
          </a:p>
          <a:p>
            <a:pPr algn="r" rtl="1"/>
            <a:r>
              <a:rPr lang="ar-AE" sz="48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حدد مسقط رأسها .</a:t>
            </a:r>
          </a:p>
          <a:p>
            <a:pPr algn="r" rtl="1"/>
            <a:r>
              <a:rPr lang="ar-AE" sz="4800" b="1" dirty="0">
                <a:solidFill>
                  <a:srgbClr val="004E9A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 الفرق بين القصة والشعر ؟</a:t>
            </a:r>
          </a:p>
        </p:txBody>
      </p:sp>
      <p:sp>
        <p:nvSpPr>
          <p:cNvPr id="4" name="Rounded Rectangle 18">
            <a:extLst>
              <a:ext uri="{FF2B5EF4-FFF2-40B4-BE49-F238E27FC236}">
                <a16:creationId xmlns:a16="http://schemas.microsoft.com/office/drawing/2014/main" id="{81362EA5-1171-4A54-B606-CD37C789F7CC}"/>
              </a:ext>
            </a:extLst>
          </p:cNvPr>
          <p:cNvSpPr/>
          <p:nvPr/>
        </p:nvSpPr>
        <p:spPr>
          <a:xfrm>
            <a:off x="311734" y="132890"/>
            <a:ext cx="11512063" cy="1353823"/>
          </a:xfrm>
          <a:prstGeom prst="roundRect">
            <a:avLst>
              <a:gd name="adj" fmla="val 678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8000" b="1" i="0" u="none" strike="noStrike" kern="0" cap="none" spc="0" normalizeH="0" baseline="0" noProof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ldhabi" panose="01000000000000000000" pitchFamily="2" charset="-78"/>
              <a:ea typeface="+mn-ea"/>
              <a:cs typeface="Arabic Typesetting"/>
            </a:endParaRPr>
          </a:p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rabic Typesetting"/>
              </a:rPr>
              <a:t>التقويم القبلي </a:t>
            </a:r>
          </a:p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 </a:t>
            </a:r>
          </a:p>
        </p:txBody>
      </p:sp>
      <p:pic>
        <p:nvPicPr>
          <p:cNvPr id="1026" name="Picture 2" descr="بشرى عبدالله">
            <a:extLst>
              <a:ext uri="{FF2B5EF4-FFF2-40B4-BE49-F238E27FC236}">
                <a16:creationId xmlns:a16="http://schemas.microsoft.com/office/drawing/2014/main" id="{3F842EE6-72CF-D781-0796-305E386595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52613"/>
            <a:ext cx="3436883" cy="487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96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8">
            <a:extLst>
              <a:ext uri="{FF2B5EF4-FFF2-40B4-BE49-F238E27FC236}">
                <a16:creationId xmlns:a16="http://schemas.microsoft.com/office/drawing/2014/main" id="{FDD7D02E-A563-4B67-9F5D-A4C23B1CD056}"/>
              </a:ext>
            </a:extLst>
          </p:cNvPr>
          <p:cNvSpPr/>
          <p:nvPr/>
        </p:nvSpPr>
        <p:spPr>
          <a:xfrm>
            <a:off x="-137160" y="1607127"/>
            <a:ext cx="12481560" cy="5250872"/>
          </a:xfrm>
          <a:custGeom>
            <a:avLst/>
            <a:gdLst>
              <a:gd name="connsiteX0" fmla="*/ 0 w 9437300"/>
              <a:gd name="connsiteY0" fmla="*/ 0 h 6193766"/>
              <a:gd name="connsiteX1" fmla="*/ 9437300 w 9437300"/>
              <a:gd name="connsiteY1" fmla="*/ 0 h 6193766"/>
              <a:gd name="connsiteX2" fmla="*/ 9437300 w 9437300"/>
              <a:gd name="connsiteY2" fmla="*/ 6193766 h 6193766"/>
              <a:gd name="connsiteX3" fmla="*/ 0 w 9437300"/>
              <a:gd name="connsiteY3" fmla="*/ 6193766 h 6193766"/>
              <a:gd name="connsiteX4" fmla="*/ 0 w 9437300"/>
              <a:gd name="connsiteY4" fmla="*/ 0 h 6193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37300" h="6193766" fill="none" extrusionOk="0">
                <a:moveTo>
                  <a:pt x="0" y="0"/>
                </a:moveTo>
                <a:cubicBezTo>
                  <a:pt x="1778036" y="166429"/>
                  <a:pt x="7516282" y="88759"/>
                  <a:pt x="9437300" y="0"/>
                </a:cubicBezTo>
                <a:cubicBezTo>
                  <a:pt x="9317925" y="849372"/>
                  <a:pt x="9507082" y="5249122"/>
                  <a:pt x="9437300" y="6193766"/>
                </a:cubicBezTo>
                <a:cubicBezTo>
                  <a:pt x="6819273" y="6050139"/>
                  <a:pt x="3445783" y="6347899"/>
                  <a:pt x="0" y="6193766"/>
                </a:cubicBezTo>
                <a:cubicBezTo>
                  <a:pt x="55200" y="3517336"/>
                  <a:pt x="157852" y="1810930"/>
                  <a:pt x="0" y="0"/>
                </a:cubicBezTo>
                <a:close/>
              </a:path>
              <a:path w="9437300" h="6193766" stroke="0" extrusionOk="0">
                <a:moveTo>
                  <a:pt x="0" y="0"/>
                </a:moveTo>
                <a:cubicBezTo>
                  <a:pt x="3076616" y="77430"/>
                  <a:pt x="6111944" y="24190"/>
                  <a:pt x="9437300" y="0"/>
                </a:cubicBezTo>
                <a:cubicBezTo>
                  <a:pt x="9306876" y="1193144"/>
                  <a:pt x="9436677" y="5216559"/>
                  <a:pt x="9437300" y="6193766"/>
                </a:cubicBezTo>
                <a:cubicBezTo>
                  <a:pt x="8257573" y="6313236"/>
                  <a:pt x="2055790" y="6101222"/>
                  <a:pt x="0" y="6193766"/>
                </a:cubicBezTo>
                <a:cubicBezTo>
                  <a:pt x="-80068" y="4510318"/>
                  <a:pt x="51255" y="1390489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3809068511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marL="914400" indent="-914400" algn="just" defTabSz="628649" rtl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ar-AE" sz="540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أَنْ يُفسِّرَ الطالبُ كلماتِ النَّص من خلال  السِّياق .</a:t>
            </a:r>
            <a:endParaRPr kumimoji="0" lang="ar-AE" sz="5400" i="0" u="none" strike="noStrike" kern="1200" cap="none" spc="0" normalizeH="0" baseline="0" noProof="0" dirty="0">
              <a:ln w="10160">
                <a:noFill/>
                <a:prstDash val="solid"/>
              </a:ln>
              <a:solidFill>
                <a:srgbClr val="00206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0" indent="-914400" algn="just" defTabSz="628649" rtl="1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0" lang="ar-AE" sz="5400" i="0" u="none" strike="noStrike" kern="1200" cap="none" spc="0" normalizeH="0" baseline="0" noProof="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أَنْ </a:t>
            </a:r>
            <a:r>
              <a:rPr lang="ar-AE" sz="540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يُبيِّنَ الطالبُ المعنى الإجماليّ للقصيدة </a:t>
            </a:r>
            <a:r>
              <a:rPr kumimoji="0" lang="ar-AE" sz="5400" i="0" u="none" strike="noStrike" kern="1200" cap="none" spc="0" normalizeH="0" baseline="0" noProof="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914400" lvl="0" indent="-914400" algn="just" defTabSz="628649" rtl="1">
              <a:lnSpc>
                <a:spcPct val="150000"/>
              </a:lnSpc>
              <a:buFont typeface="+mj-lt"/>
              <a:buAutoNum type="arabicPeriod"/>
              <a:defRPr/>
            </a:pPr>
            <a:r>
              <a:rPr kumimoji="0" lang="ar-AE" sz="5400" i="0" u="none" strike="noStrike" kern="1200" cap="none" spc="0" normalizeH="0" baseline="0" noProof="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أَنْ يَشرحَ الطالبُ القصيدةَ .</a:t>
            </a:r>
          </a:p>
          <a:p>
            <a:pPr marL="914400" marR="0" lvl="0" indent="-914400" algn="just" defTabSz="628649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ar-AE" sz="5400" dirty="0">
                <a:ln w="10160">
                  <a:noFill/>
                  <a:prstDash val="solid"/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أَنْ يُثمِّن الطالب قيمَ العملِ والطُّموحِ وحبِّ الوطنِ  .</a:t>
            </a:r>
            <a:endParaRPr kumimoji="0" lang="ar-AE" sz="5400" i="0" u="none" strike="noStrike" kern="1200" cap="none" spc="0" normalizeH="0" baseline="0" noProof="0" dirty="0">
              <a:ln w="10160">
                <a:noFill/>
                <a:prstDash val="solid"/>
              </a:ln>
              <a:solidFill>
                <a:srgbClr val="00206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18">
            <a:extLst>
              <a:ext uri="{FF2B5EF4-FFF2-40B4-BE49-F238E27FC236}">
                <a16:creationId xmlns:a16="http://schemas.microsoft.com/office/drawing/2014/main" id="{81362EA5-1171-4A54-B606-CD37C789F7CC}"/>
              </a:ext>
            </a:extLst>
          </p:cNvPr>
          <p:cNvSpPr/>
          <p:nvPr/>
        </p:nvSpPr>
        <p:spPr>
          <a:xfrm>
            <a:off x="311734" y="132890"/>
            <a:ext cx="11512063" cy="1353823"/>
          </a:xfrm>
          <a:prstGeom prst="roundRect">
            <a:avLst>
              <a:gd name="adj" fmla="val 678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8000" b="1" i="0" u="none" strike="noStrike" kern="0" cap="none" spc="0" normalizeH="0" baseline="0" noProof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ldhabi" panose="01000000000000000000" pitchFamily="2" charset="-78"/>
              <a:ea typeface="+mn-ea"/>
              <a:cs typeface="Arabic Typesetting"/>
            </a:endParaRPr>
          </a:p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rabic Typesetting"/>
              </a:rPr>
              <a:t>نواتج التَّعلُـم </a:t>
            </a:r>
          </a:p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907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A6A9AD96-DDEF-F04F-F577-DF076E4404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1681" y="0"/>
            <a:ext cx="7556236" cy="6857999"/>
          </a:xfrm>
          <a:prstGeom prst="rect">
            <a:avLst/>
          </a:prstGeom>
        </p:spPr>
      </p:pic>
      <p:sp>
        <p:nvSpPr>
          <p:cNvPr id="6" name="عنصر نائب للمحتوى 3">
            <a:extLst>
              <a:ext uri="{FF2B5EF4-FFF2-40B4-BE49-F238E27FC236}">
                <a16:creationId xmlns:a16="http://schemas.microsoft.com/office/drawing/2014/main" id="{DC141BE3-0A21-BD6C-0F47-9051D37996F4}"/>
              </a:ext>
            </a:extLst>
          </p:cNvPr>
          <p:cNvSpPr txBox="1">
            <a:spLocks/>
          </p:cNvSpPr>
          <p:nvPr/>
        </p:nvSpPr>
        <p:spPr>
          <a:xfrm>
            <a:off x="84083" y="88629"/>
            <a:ext cx="4467598" cy="676936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AE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يستفيق  </a:t>
            </a:r>
            <a:r>
              <a:rPr lang="ar-AE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: يصحو</a:t>
            </a:r>
          </a:p>
          <a:p>
            <a:r>
              <a:rPr lang="ar-AE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قصيّا</a:t>
            </a:r>
            <a:r>
              <a:rPr lang="ar-AE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بعيدًا</a:t>
            </a:r>
          </a:p>
          <a:p>
            <a:r>
              <a:rPr lang="ar-AE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الطموح</a:t>
            </a:r>
            <a:r>
              <a:rPr lang="ar-AE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: الرغبة – الأمل – الهدف </a:t>
            </a:r>
          </a:p>
          <a:p>
            <a:r>
              <a:rPr lang="ar-AE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شامخ </a:t>
            </a:r>
            <a:r>
              <a:rPr lang="ar-AE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باسق - عال –رفيع </a:t>
            </a:r>
          </a:p>
          <a:p>
            <a:r>
              <a:rPr lang="ar-AE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دنيّا </a:t>
            </a:r>
            <a:r>
              <a:rPr lang="ar-AE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:حقيرًا</a:t>
            </a:r>
          </a:p>
          <a:p>
            <a:r>
              <a:rPr lang="ar-AE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العلياء</a:t>
            </a:r>
            <a:r>
              <a:rPr lang="ar-AE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: المكانة الرفيعة العالية </a:t>
            </a:r>
          </a:p>
          <a:p>
            <a:r>
              <a:rPr lang="ar-AE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الثريا</a:t>
            </a:r>
            <a:r>
              <a:rPr lang="ar-AE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: نجم في السّماء .</a:t>
            </a:r>
          </a:p>
          <a:p>
            <a:r>
              <a:rPr lang="ar-AE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الصَّرح</a:t>
            </a:r>
            <a:r>
              <a:rPr lang="ar-AE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: البناء العالي </a:t>
            </a:r>
          </a:p>
          <a:p>
            <a:r>
              <a:rPr lang="ar-AE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نلبي</a:t>
            </a:r>
            <a:r>
              <a:rPr lang="ar-AE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: نجيب </a:t>
            </a:r>
          </a:p>
          <a:p>
            <a:r>
              <a:rPr lang="ar-AE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الحبُّ حيّا </a:t>
            </a:r>
            <a:r>
              <a:rPr lang="ar-AE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أي بالعمل  </a:t>
            </a:r>
          </a:p>
          <a:p>
            <a:r>
              <a:rPr lang="ar-AE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الرُّقي</a:t>
            </a:r>
            <a:r>
              <a:rPr lang="ar-AE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: الازدهار وصعود ورفعة </a:t>
            </a:r>
          </a:p>
          <a:p>
            <a:r>
              <a:rPr lang="ar-AE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الطَّريّا</a:t>
            </a:r>
            <a:r>
              <a:rPr lang="ar-AE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الصّغير</a:t>
            </a:r>
          </a:p>
          <a:p>
            <a:endParaRPr lang="ar-AE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ar-AE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5614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C9F02D-4A4F-9C06-B8B0-51CB00A39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84" y="148481"/>
            <a:ext cx="12026747" cy="56904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ar-AE" sz="2740" b="1" dirty="0">
                <a:solidFill>
                  <a:srgbClr val="FF0000"/>
                </a:solidFill>
                <a:highlight>
                  <a:srgbClr val="00FFFF"/>
                </a:highlight>
              </a:rPr>
            </a:br>
            <a:r>
              <a:rPr lang="ar-AE" sz="2740" b="1" dirty="0">
                <a:solidFill>
                  <a:srgbClr val="FF0000"/>
                </a:solidFill>
                <a:highlight>
                  <a:srgbClr val="00FFFF"/>
                </a:highlight>
              </a:rPr>
              <a:t>من خِلال فهمك لمعاني الكلمات من خلال السّياق، صل كل كلمة بما يناسبها </a:t>
            </a:r>
            <a:br>
              <a:rPr lang="ar-AE" sz="5480" b="1" dirty="0">
                <a:solidFill>
                  <a:srgbClr val="002465"/>
                </a:solidFill>
                <a:highlight>
                  <a:srgbClr val="00FFFF"/>
                </a:highlight>
              </a:rPr>
            </a:br>
            <a:endParaRPr lang="ar-EG" dirty="0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B9314D7-A24D-4111-E582-679227B8F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469" y="717523"/>
            <a:ext cx="5692352" cy="45026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AE" dirty="0"/>
              <a:t>العمود ( ب ) </a:t>
            </a:r>
            <a:endParaRPr lang="ar-EG" dirty="0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7A76690-2FF8-DD28-60B4-6BC862C88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421" y="1330411"/>
            <a:ext cx="5692352" cy="562123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6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نجم في السّماء 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6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البناء العظيم 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6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الهدف و التَّطلعات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6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الحقير 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eriod"/>
            </a:pPr>
            <a:r>
              <a:rPr lang="ar-AE" sz="6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العالي </a:t>
            </a:r>
          </a:p>
          <a:p>
            <a:pPr marL="0" indent="0">
              <a:buNone/>
            </a:pPr>
            <a:endParaRPr lang="ar-EG" sz="3653" b="1" dirty="0">
              <a:solidFill>
                <a:srgbClr val="004E9A"/>
              </a:solidFill>
            </a:endParaRP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9C8F2C9-88DE-0924-A8BF-1276849531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717523"/>
            <a:ext cx="6019800" cy="45026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AE" dirty="0"/>
              <a:t>العمود   ( أ ) </a:t>
            </a:r>
            <a:endParaRPr lang="ar-EG" dirty="0"/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8E511EB-205D-D281-FE8F-D52DB24B1F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330411"/>
            <a:ext cx="6019800" cy="562123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ar-AE" sz="6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الطُّموح </a:t>
            </a:r>
          </a:p>
          <a:p>
            <a:pPr marL="742950" indent="-742950">
              <a:buFont typeface="+mj-lt"/>
              <a:buAutoNum type="arabicPeriod"/>
            </a:pPr>
            <a:r>
              <a:rPr lang="ar-AE" sz="6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المعالي </a:t>
            </a:r>
          </a:p>
          <a:p>
            <a:pPr marL="742950" indent="-742950">
              <a:buFont typeface="+mj-lt"/>
              <a:buAutoNum type="arabicPeriod"/>
            </a:pPr>
            <a:r>
              <a:rPr lang="ar-AE" sz="6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الشّامخ</a:t>
            </a:r>
          </a:p>
          <a:p>
            <a:pPr marL="742950" indent="-742950">
              <a:buFont typeface="+mj-lt"/>
              <a:buAutoNum type="arabicPeriod"/>
            </a:pPr>
            <a:r>
              <a:rPr lang="ar-AE" sz="6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الدّنيء</a:t>
            </a:r>
          </a:p>
          <a:p>
            <a:pPr marL="742950" indent="-742950">
              <a:buFont typeface="+mj-lt"/>
              <a:buAutoNum type="arabicPeriod"/>
            </a:pPr>
            <a:r>
              <a:rPr lang="ar-AE" sz="6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الصّرح </a:t>
            </a:r>
          </a:p>
          <a:p>
            <a:pPr marL="742950" indent="-742950">
              <a:buFont typeface="+mj-lt"/>
              <a:buAutoNum type="arabicPeriod"/>
            </a:pPr>
            <a:r>
              <a:rPr lang="ar-AE" sz="6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الثُّريَّا</a:t>
            </a:r>
          </a:p>
          <a:p>
            <a:pPr marL="742950" indent="-742950">
              <a:buFont typeface="+mj-lt"/>
              <a:buAutoNum type="arabicPeriod"/>
            </a:pPr>
            <a:endParaRPr lang="ar-EG" sz="60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4665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1B4A5-1633-CBCF-DDC7-142C022A2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64D34B-6643-1AD2-CC0A-0DDF941D4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dirty="0"/>
              <a:t>التقويم التكويني </a:t>
            </a:r>
            <a:br>
              <a:rPr lang="ar-AE" dirty="0"/>
            </a:br>
            <a:endParaRPr lang="ar-EG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CE353B1-F2B1-7ED9-5DD9-10B05C4E7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1280"/>
            <a:ext cx="12192000" cy="6857999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ar-AE" sz="40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اشرح الأبيات السابقة بأسلوبك الأدبي .</a:t>
            </a:r>
          </a:p>
          <a:p>
            <a:pPr algn="r" rtl="1"/>
            <a:r>
              <a:rPr lang="ar-AE" sz="40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وضح الفكرة المحورية  أو المغزى أو الرسالة من  الأبيات الشعرية السابقة .</a:t>
            </a:r>
            <a:endParaRPr lang="ar-AE" sz="40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AE" sz="40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العاطفة المسيطرة على الشاعر في الأبيات السابقة .</a:t>
            </a:r>
          </a:p>
          <a:p>
            <a:pPr algn="r" rtl="1"/>
            <a:r>
              <a:rPr lang="ar-AE" sz="4000" b="1" dirty="0">
                <a:solidFill>
                  <a:schemeClr val="accent6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هات مفرد الكلمات الآتية : ( السّماوات – الطُّموحات – المعالي ) </a:t>
            </a:r>
          </a:p>
          <a:p>
            <a:pPr algn="r" rtl="1"/>
            <a:r>
              <a:rPr lang="ar-AE" sz="4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اختر بيتًا شعريًا أعجبك ، وبين سبب إعجابك به .</a:t>
            </a:r>
          </a:p>
          <a:p>
            <a:pPr algn="r" rtl="1"/>
            <a:r>
              <a:rPr lang="ar-AE" sz="4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بمَ شبه الشاعر نفسه  في البيت الرابع  ؟</a:t>
            </a:r>
          </a:p>
          <a:p>
            <a:pPr algn="r" rtl="1"/>
            <a:r>
              <a:rPr lang="ar-AE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بماذا يتقدم الوطن ( بالعلم والعمل   – بالحبِّ – بالأحلام فقط )</a:t>
            </a:r>
          </a:p>
          <a:p>
            <a:pPr algn="r" rtl="1"/>
            <a:r>
              <a:rPr lang="ar-AE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اكتب رقم البيت الّذي يتفقُ مع الحبِّ أفعال وليسَ كلمات ٍ(         ) .</a:t>
            </a:r>
          </a:p>
          <a:p>
            <a:pPr algn="r" rtl="1"/>
            <a:r>
              <a:rPr lang="ar-AE" sz="4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اقترح عنوانًا جديدًا للقصيدة .</a:t>
            </a:r>
          </a:p>
          <a:p>
            <a:pPr algn="r" rtl="1"/>
            <a:r>
              <a:rPr lang="ar-AE" sz="4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 وجه </a:t>
            </a:r>
            <a:r>
              <a:rPr lang="ar-AE" sz="4000" b="1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الشّبه بينَ الإنسانِ </a:t>
            </a:r>
            <a:r>
              <a:rPr lang="ar-AE" sz="40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الطَّموح ِ والصّقر ؟</a:t>
            </a:r>
          </a:p>
          <a:p>
            <a:pPr marL="0" indent="0" algn="r" rtl="1">
              <a:buNone/>
            </a:pPr>
            <a:endParaRPr lang="ar-EG" b="1" dirty="0">
              <a:solidFill>
                <a:srgbClr val="002060"/>
              </a:solidFill>
            </a:endParaRPr>
          </a:p>
          <a:p>
            <a:pPr algn="r" rtl="1"/>
            <a:endParaRPr lang="ar-EG" dirty="0">
              <a:solidFill>
                <a:srgbClr val="002060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0944829E-18D9-865B-920B-B3E4EAA31AF5}"/>
              </a:ext>
            </a:extLst>
          </p:cNvPr>
          <p:cNvSpPr txBox="1"/>
          <p:nvPr/>
        </p:nvSpPr>
        <p:spPr>
          <a:xfrm>
            <a:off x="382950" y="78242"/>
            <a:ext cx="1636606" cy="4789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AE" sz="2512" b="1" dirty="0">
                <a:solidFill>
                  <a:srgbClr val="FF585C"/>
                </a:solidFill>
              </a:rPr>
              <a:t>عمل جماعي </a:t>
            </a:r>
            <a:endParaRPr lang="ar-EG" sz="2512" b="1" dirty="0">
              <a:solidFill>
                <a:srgbClr val="FF58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731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87425-C7D2-B39C-5765-CDF23EA88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8">
            <a:extLst>
              <a:ext uri="{FF2B5EF4-FFF2-40B4-BE49-F238E27FC236}">
                <a16:creationId xmlns:a16="http://schemas.microsoft.com/office/drawing/2014/main" id="{D4B8BD5A-DA1E-EACA-BD78-A58F72D7627A}"/>
              </a:ext>
            </a:extLst>
          </p:cNvPr>
          <p:cNvSpPr/>
          <p:nvPr/>
        </p:nvSpPr>
        <p:spPr>
          <a:xfrm>
            <a:off x="311734" y="132890"/>
            <a:ext cx="11512063" cy="1353823"/>
          </a:xfrm>
          <a:prstGeom prst="roundRect">
            <a:avLst>
              <a:gd name="adj" fmla="val 6782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rIns="198000" rtlCol="1" anchor="ctr">
            <a:sp3d extrusionH="57150">
              <a:bevelT w="82550" h="38100" prst="coolSlant"/>
            </a:sp3d>
          </a:bodyPr>
          <a:lstStyle/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8000" b="1" i="0" u="none" strike="noStrike" kern="0" cap="none" spc="0" normalizeH="0" baseline="0" noProof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ldhabi" panose="01000000000000000000" pitchFamily="2" charset="-78"/>
              <a:ea typeface="+mn-ea"/>
              <a:cs typeface="Arabic Typesetting"/>
            </a:endParaRPr>
          </a:p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rabic Typesetting"/>
              </a:rPr>
              <a:t>سؤال حل المشكلات  </a:t>
            </a:r>
          </a:p>
          <a:p>
            <a:pPr marL="0" marR="0" lvl="0" indent="0" algn="ctr" defTabSz="628593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8000" b="1" i="0" u="none" strike="noStrike" kern="0" cap="none" spc="0" normalizeH="0" baseline="0" noProof="0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ldhabi" panose="01000000000000000000" pitchFamily="2" charset="-78"/>
                <a:ea typeface="+mn-ea"/>
                <a:cs typeface="Aldhabi" panose="01000000000000000000" pitchFamily="2" charset="-78"/>
              </a:rPr>
              <a:t> 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364016F-CD7F-A9C3-73AD-AECB99587ADE}"/>
              </a:ext>
            </a:extLst>
          </p:cNvPr>
          <p:cNvSpPr txBox="1"/>
          <p:nvPr/>
        </p:nvSpPr>
        <p:spPr>
          <a:xfrm>
            <a:off x="1562888" y="2088504"/>
            <a:ext cx="10251524" cy="101566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1">
            <a:spAutoFit/>
          </a:bodyPr>
          <a:lstStyle/>
          <a:p>
            <a:r>
              <a:rPr lang="ar-AE" sz="6000" b="1" dirty="0">
                <a:solidFill>
                  <a:prstClr val="black"/>
                </a:solidFill>
              </a:rPr>
              <a:t>ماذا يحدث لو توقف الإنسان عن تحديد أهدافه والعمل عليها ؟</a:t>
            </a:r>
            <a:endParaRPr lang="ar-EG" sz="6000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3BA1310-0231-6912-9112-1F28CD617E84}"/>
              </a:ext>
            </a:extLst>
          </p:cNvPr>
          <p:cNvSpPr txBox="1"/>
          <p:nvPr/>
        </p:nvSpPr>
        <p:spPr>
          <a:xfrm>
            <a:off x="1469607" y="4105351"/>
            <a:ext cx="10344805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/>
            <a:r>
              <a:rPr lang="ar-AE" sz="3600" b="1" dirty="0">
                <a:solidFill>
                  <a:srgbClr val="002060"/>
                </a:solidFill>
              </a:rPr>
              <a:t>ما الذي نتعلمه من هذه الآية الكريمة قال تعالى: ( وقل اعملوا فسيرى الله عملكم ورسوله والمؤمنون ) ؟ </a:t>
            </a:r>
            <a:endParaRPr lang="ar-EG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285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مخصص 15">
      <a:majorFont>
        <a:latin typeface="Arabic Typesetting"/>
        <a:ea typeface=""/>
        <a:cs typeface="Arabic Typesetting"/>
      </a:majorFont>
      <a:minorFont>
        <a:latin typeface="Arabic Typesetting"/>
        <a:ea typeface=""/>
        <a:cs typeface="Arabic Typesetting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مخصص 15">
      <a:majorFont>
        <a:latin typeface="Arabic Typesetting"/>
        <a:ea typeface=""/>
        <a:cs typeface="Arabic Typesetting"/>
      </a:majorFont>
      <a:minorFont>
        <a:latin typeface="Arabic Typesetting"/>
        <a:ea typeface=""/>
        <a:cs typeface="Arabic Typesetting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450</Words>
  <Application>Microsoft Office PowerPoint</Application>
  <PresentationFormat>شاشة عريضة</PresentationFormat>
  <Paragraphs>82</Paragraphs>
  <Slides>10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3</vt:i4>
      </vt:variant>
      <vt:variant>
        <vt:lpstr>عناوين الشرائح</vt:lpstr>
      </vt:variant>
      <vt:variant>
        <vt:i4>10</vt:i4>
      </vt:variant>
    </vt:vector>
  </HeadingPairs>
  <TitlesOfParts>
    <vt:vector size="20" baseType="lpstr">
      <vt:lpstr>Aldhabi</vt:lpstr>
      <vt:lpstr>Arabic Typesetting</vt:lpstr>
      <vt:lpstr>Arial</vt:lpstr>
      <vt:lpstr>Calibri</vt:lpstr>
      <vt:lpstr>Calibri Light</vt:lpstr>
      <vt:lpstr>Sakkal Majalla</vt:lpstr>
      <vt:lpstr>Traditional Arabic</vt:lpstr>
      <vt:lpstr>1_نسق Office</vt:lpstr>
      <vt:lpstr>نسق Office</vt:lpstr>
      <vt:lpstr>2_نسق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 من خِلال فهمك لمعاني الكلمات من خلال السّياق، صل كل كلمة بما يناسبها  </vt:lpstr>
      <vt:lpstr>التقويم التكويني  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LENOVO</dc:creator>
  <cp:lastModifiedBy>العبد</cp:lastModifiedBy>
  <cp:revision>32</cp:revision>
  <dcterms:modified xsi:type="dcterms:W3CDTF">2026-01-31T19:51:45Z</dcterms:modified>
</cp:coreProperties>
</file>