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74" r:id="rId4"/>
    <p:sldId id="376" r:id="rId5"/>
    <p:sldId id="276" r:id="rId6"/>
    <p:sldId id="277" r:id="rId7"/>
    <p:sldId id="466" r:id="rId8"/>
    <p:sldId id="279" r:id="rId9"/>
    <p:sldId id="280" r:id="rId10"/>
    <p:sldId id="474" r:id="rId11"/>
    <p:sldId id="475" r:id="rId12"/>
    <p:sldId id="476" r:id="rId13"/>
    <p:sldId id="477" r:id="rId14"/>
    <p:sldId id="470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16" userDrawn="1">
          <p15:clr>
            <a:srgbClr val="A4A3A4"/>
          </p15:clr>
        </p15:guide>
        <p15:guide id="3" orient="horz" pos="23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TMAH ABDULLA HASSAN BARKAT ALBLOOSHI" initials="FAHBA" lastIdx="1" clrIdx="0">
    <p:extLst>
      <p:ext uri="{19B8F6BF-5375-455C-9EA6-DF929625EA0E}">
        <p15:presenceInfo xmlns:p15="http://schemas.microsoft.com/office/powerpoint/2012/main" userId="S::Fatmah-A.Hassan@ese.gov.ae::6def450b-2e8b-4c9d-8298-86615aad01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66FF66"/>
    <a:srgbClr val="BDEEFF"/>
    <a:srgbClr val="FFCCCC"/>
    <a:srgbClr val="CCFFCC"/>
    <a:srgbClr val="FFFFCC"/>
    <a:srgbClr val="E0A3FF"/>
    <a:srgbClr val="FFC20A"/>
    <a:srgbClr val="FFB53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62" autoAdjust="0"/>
    <p:restoredTop sz="94061" autoAdjust="0"/>
  </p:normalViewPr>
  <p:slideViewPr>
    <p:cSldViewPr snapToGrid="0" showGuides="1">
      <p:cViewPr varScale="1">
        <p:scale>
          <a:sx n="63" d="100"/>
          <a:sy n="63" d="100"/>
        </p:scale>
        <p:origin x="612" y="64"/>
      </p:cViewPr>
      <p:guideLst>
        <p:guide pos="3216"/>
        <p:guide orient="horz" pos="23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08E38-644E-4BFA-A912-878D44A0E96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BF8EB-9467-4358-9B63-C5DEE69ED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7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BF8EB-9467-4358-9B63-C5DEE69ED5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5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E55B-4483-4A08-8C49-81704DEAB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74831-0661-42AD-8C20-FE7D0697D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A2602-1445-4A9A-8971-932671D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F997F-0B10-4346-86A9-319FC1A2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6E00A-9EBE-498C-BC64-5EEDFDB2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6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D903B-0F32-4431-ADCB-19CC7900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A487C-3668-4D8A-8A99-868EADD80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1A130-47BF-4FE2-B743-576B12DAA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462F6-EC04-4AB3-A6B5-419B2AA5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9705-1E53-4639-A629-985657BD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96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7FFB-BD47-4E6C-A70D-153F8DD3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24F98-297C-4A8B-AF75-0860A5E6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01DA0-05A2-4222-9E3B-22FA8DE6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4095-4F8D-43CF-A6DB-266B39C0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AAC47-E236-42FB-9C42-78CC9C4D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1089B-9257-4A76-AB49-3E3D50B6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DC493-A6D7-4D80-833A-0EC66DC98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DF6B8-4428-41CF-99C6-C33958D50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5009F-64C3-41D8-8A05-8E0C27DE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E3C3E-A46D-49FA-A355-7E18B6263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61F1F-6F89-4854-8A35-2FBDBB3E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56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F965-DA14-4695-85C9-141162099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553C9-CD31-4245-98AD-11F3DEE2B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0C72E-C27A-492B-B103-7B5C528CF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A866C-A959-41CF-BDD2-6846F6B0A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1CE1DA-8B90-4801-9BC4-65F71E4CA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EBF3F2-66FC-4E0A-BCC8-4E878D4E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234E11-C660-47E7-A1DB-45050DBA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B9519-B0F4-4813-BD75-B7007EBE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3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C254-7F50-4543-A8B6-2AD13B82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453D3-36BD-4140-B224-AFDFBC52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DD62B-F99E-486A-8E5D-EE556936C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BE9B2-32EC-4B4B-BD28-9B4616BF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9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E46E26-C357-4070-B386-3CA5E787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B2A2C-21B6-4381-A169-3630C0D6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9D075-DFF4-42CD-88D5-F78AFBA1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6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54F59-F83A-42AA-AF52-8467A4D8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6879E-9C48-451A-820A-91D4CC5DE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25368-403C-49CF-9C6B-1BFF0878A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D3C3-1E86-4ACC-8427-12265630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46544-6CA3-4884-90E4-BD422B29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47D8C-0311-49C9-A500-1C5A66ED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2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3EBAF-B1BA-4F39-A4DD-E1B6497AC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15620-8228-495A-B578-F3752A890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BF122-946A-4DB5-8FEA-5AA1E4C31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D7057-F692-4A79-8234-BE57CD63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12EEF-F017-4225-900A-872BF4EBD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04A99-7509-43F2-81C7-0FA4A817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1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07076-72FC-450F-8BA7-172C11986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498FF-8A52-41E7-AFB8-C8BAE80AA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BF119-5C9B-43F3-B45F-0BCB7C87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17F5-1CB7-4345-8D78-9011C0EB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5E55F-25D7-481F-B7AB-57E47364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33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B717C-ECC3-4A12-92E9-FDEDF88A73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4C47E-BAB9-4093-BE9E-A49AD2495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6C341-DA0F-41A1-A16D-AB16B831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3524C-829C-4F60-BE55-DF8C4595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19A41-7C83-484B-BB46-04191BA7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2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14420B-0D42-488F-81D6-CE005FF92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BB0FC-987B-4EF4-B420-16E720D2A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84580-C2D5-4B68-AF7F-B254E5B9F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8308D-C500-4546-93B0-F60EB959B348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C4CBB-61CA-454C-93C5-9C40AE77C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89C55-156A-48C3-997F-DF5D7D30D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672CB-7F56-4DEB-A72A-F60E70D4BE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3.jpeg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2.png"/><Relationship Id="rId5" Type="http://schemas.openxmlformats.org/officeDocument/2006/relationships/slide" Target="slide5.xml"/><Relationship Id="rId10" Type="http://schemas.openxmlformats.org/officeDocument/2006/relationships/slide" Target="slide2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hyperlink" Target="https://wordwall.net/play/1638/565/412" TargetMode="External"/><Relationship Id="rId5" Type="http://schemas.openxmlformats.org/officeDocument/2006/relationships/slide" Target="slide5.xml"/><Relationship Id="rId10" Type="http://schemas.openxmlformats.org/officeDocument/2006/relationships/image" Target="../media/image2.png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image" Target="../media/image2.png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4.xml"/><Relationship Id="rId10" Type="http://schemas.openxmlformats.org/officeDocument/2006/relationships/image" Target="../media/image2.png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slide" Target="slide5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image" Target="../media/image4.png"/><Relationship Id="rId5" Type="http://schemas.openxmlformats.org/officeDocument/2006/relationships/slide" Target="slide3.xml"/><Relationship Id="rId10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15.xml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9.png"/><Relationship Id="rId3" Type="http://schemas.openxmlformats.org/officeDocument/2006/relationships/slide" Target="slide3.xml"/><Relationship Id="rId7" Type="http://schemas.openxmlformats.org/officeDocument/2006/relationships/slide" Target="slide8.xml"/><Relationship Id="rId12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7.png"/><Relationship Id="rId5" Type="http://schemas.openxmlformats.org/officeDocument/2006/relationships/slide" Target="slide5.xml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10" Type="http://schemas.openxmlformats.org/officeDocument/2006/relationships/image" Target="../media/image2.png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12.jpeg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10.png"/><Relationship Id="rId5" Type="http://schemas.openxmlformats.org/officeDocument/2006/relationships/slide" Target="slide4.xml"/><Relationship Id="rId1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slide" Target="slide15.xml"/><Relationship Id="rId1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2.png"/><Relationship Id="rId5" Type="http://schemas.openxmlformats.org/officeDocument/2006/relationships/slide" Target="slide4.xml"/><Relationship Id="rId10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6.png"/><Relationship Id="rId5" Type="http://schemas.openxmlformats.org/officeDocument/2006/relationships/slide" Target="slide4.xml"/><Relationship Id="rId10" Type="http://schemas.openxmlformats.org/officeDocument/2006/relationships/image" Target="../media/image2.png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6.png"/><Relationship Id="rId5" Type="http://schemas.openxmlformats.org/officeDocument/2006/relationships/slide" Target="slide4.xml"/><Relationship Id="rId10" Type="http://schemas.openxmlformats.org/officeDocument/2006/relationships/image" Target="../media/image2.png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6.png"/><Relationship Id="rId5" Type="http://schemas.openxmlformats.org/officeDocument/2006/relationships/slide" Target="slide4.xml"/><Relationship Id="rId10" Type="http://schemas.openxmlformats.org/officeDocument/2006/relationships/image" Target="../media/image2.png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Google Shape;152;p15">
            <a:hlinkClick r:id="rId11" action="ppaction://hlinksldjump"/>
            <a:extLst>
              <a:ext uri="{FF2B5EF4-FFF2-40B4-BE49-F238E27FC236}">
                <a16:creationId xmlns:a16="http://schemas.microsoft.com/office/drawing/2014/main" id="{528E650A-BB14-4C51-85F1-34CE79427500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857" y="5803368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6C380B9-E2A1-4AA9-A361-CB7487F8283B}"/>
              </a:ext>
            </a:extLst>
          </p:cNvPr>
          <p:cNvSpPr txBox="1"/>
          <p:nvPr/>
        </p:nvSpPr>
        <p:spPr>
          <a:xfrm>
            <a:off x="755374" y="982371"/>
            <a:ext cx="8899709" cy="1085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اليوم: 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AE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........ 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-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AE" sz="48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التاريخ: </a:t>
            </a:r>
            <a:r>
              <a:rPr lang="ar-AE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... </a:t>
            </a:r>
            <a:r>
              <a:rPr kumimoji="0" lang="ar-AE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مايو 2023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Picture 2" descr="دعاء طالب العلم مستجاب – ايميجز">
            <a:extLst>
              <a:ext uri="{FF2B5EF4-FFF2-40B4-BE49-F238E27FC236}">
                <a16:creationId xmlns:a16="http://schemas.microsoft.com/office/drawing/2014/main" id="{2B42B8E3-0F0A-2984-1AFE-E2849F355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86" y="2539295"/>
            <a:ext cx="7914524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78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3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49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10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42EBAEE-4F6F-49B5-BD76-36D8810B5EBF}"/>
              </a:ext>
            </a:extLst>
          </p:cNvPr>
          <p:cNvSpPr txBox="1"/>
          <p:nvPr/>
        </p:nvSpPr>
        <p:spPr>
          <a:xfrm>
            <a:off x="1411080" y="295118"/>
            <a:ext cx="8174154" cy="100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4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درسنا اليوم 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6C3D2-F8EF-420E-8A73-27C93436A207}"/>
              </a:ext>
            </a:extLst>
          </p:cNvPr>
          <p:cNvSpPr txBox="1"/>
          <p:nvPr/>
        </p:nvSpPr>
        <p:spPr>
          <a:xfrm>
            <a:off x="447558" y="3830754"/>
            <a:ext cx="9372579" cy="2123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4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نواتج التعلم : </a:t>
            </a:r>
            <a:r>
              <a:rPr lang="ar-AE" sz="44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سيقوم الطلاب بحل المسائل باستخدام استراتيجية إنشاء قائمة منظمة.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1E7B5E-6605-47E1-9A46-3A24F421C6EA}"/>
              </a:ext>
            </a:extLst>
          </p:cNvPr>
          <p:cNvSpPr txBox="1"/>
          <p:nvPr/>
        </p:nvSpPr>
        <p:spPr>
          <a:xfrm>
            <a:off x="365250" y="1298149"/>
            <a:ext cx="9556499" cy="233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66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7 – استقصاء حل المسائل</a:t>
            </a:r>
          </a:p>
          <a:p>
            <a:pPr marL="0" marR="0" lvl="0" indent="0" algn="ctr" defTabSz="914400" rtl="1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AE" sz="7200" b="1" kern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إنشاء قائمة منظمة.</a:t>
            </a:r>
            <a:endParaRPr kumimoji="0" lang="ar-AE" sz="72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815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8793" y="5702289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3BC84AF-E692-4F26-9128-CE73911ECE25}"/>
              </a:ext>
            </a:extLst>
          </p:cNvPr>
          <p:cNvSpPr txBox="1"/>
          <p:nvPr/>
        </p:nvSpPr>
        <p:spPr>
          <a:xfrm>
            <a:off x="847753" y="5312714"/>
            <a:ext cx="909370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dirty="0">
                <a:latin typeface="Calibri" panose="020F0502020204030204" pitchFamily="34" charset="0"/>
                <a:cs typeface="Calibri" panose="020F0502020204030204" pitchFamily="34" charset="0"/>
              </a:rPr>
              <a:t>رابط التقييم القبلي</a:t>
            </a:r>
            <a:endParaRPr lang="ar-AE" sz="3600" dirty="0"/>
          </a:p>
          <a:p>
            <a:pPr algn="ctr"/>
            <a:r>
              <a:rPr lang="en-US" sz="2800" dirty="0">
                <a:hlinkClick r:id="rId11"/>
              </a:rPr>
              <a:t>https://wordwall.net/play/1638/565/412</a:t>
            </a:r>
            <a:endParaRPr lang="ar-AE" sz="2800" dirty="0"/>
          </a:p>
          <a:p>
            <a:pPr algn="ctr"/>
            <a:endParaRPr lang="ar-AE" sz="3600" b="1" dirty="0"/>
          </a:p>
        </p:txBody>
      </p:sp>
    </p:spTree>
    <p:extLst>
      <p:ext uri="{BB962C8B-B14F-4D97-AF65-F5344CB8AC3E}">
        <p14:creationId xmlns:p14="http://schemas.microsoft.com/office/powerpoint/2010/main" val="3126313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1E205BC-91CB-4C6F-99A7-20A76A9042FF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073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4EBBFE43-5146-46CB-A500-ACB808A01EED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0161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6564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4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5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6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7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10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C1587C-D81E-4625-A847-3072C7DC6B5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0170" t="17255" r="18021" b="12955"/>
          <a:stretch/>
        </p:blipFill>
        <p:spPr>
          <a:xfrm>
            <a:off x="447504" y="443753"/>
            <a:ext cx="9372688" cy="595007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483AA9C-B8E9-49C6-A35B-52E94E68058B}"/>
              </a:ext>
            </a:extLst>
          </p:cNvPr>
          <p:cNvSpPr txBox="1"/>
          <p:nvPr/>
        </p:nvSpPr>
        <p:spPr>
          <a:xfrm>
            <a:off x="6177978" y="3203674"/>
            <a:ext cx="170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0.24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AD5A487-C93B-403D-8294-F6F2039A4FB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581" t="23130" r="19454" b="6747"/>
          <a:stretch/>
        </p:blipFill>
        <p:spPr>
          <a:xfrm>
            <a:off x="447501" y="1023379"/>
            <a:ext cx="9437365" cy="5394960"/>
          </a:xfrm>
          <a:prstGeom prst="rect">
            <a:avLst/>
          </a:prstGeom>
        </p:spPr>
      </p:pic>
      <p:pic>
        <p:nvPicPr>
          <p:cNvPr id="44" name="Google Shape;152;p15">
            <a:hlinkClick r:id="rId4" action="ppaction://hlinksldjump"/>
            <a:extLst>
              <a:ext uri="{FF2B5EF4-FFF2-40B4-BE49-F238E27FC236}">
                <a16:creationId xmlns:a16="http://schemas.microsoft.com/office/drawing/2014/main" id="{D2A2452D-CCBA-480C-917F-AC2CB98B867E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39CA675A-B691-4A0F-9FEF-49A360D93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4" y="174699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08EFF48-E6AF-4043-A665-CE02B49048D4}"/>
              </a:ext>
            </a:extLst>
          </p:cNvPr>
          <p:cNvSpPr txBox="1"/>
          <p:nvPr/>
        </p:nvSpPr>
        <p:spPr>
          <a:xfrm>
            <a:off x="226367" y="1220619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750681-8577-4742-AC3B-40368A14DFF5}"/>
              </a:ext>
            </a:extLst>
          </p:cNvPr>
          <p:cNvSpPr txBox="1"/>
          <p:nvPr/>
        </p:nvSpPr>
        <p:spPr>
          <a:xfrm>
            <a:off x="8003616" y="3830754"/>
            <a:ext cx="6909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A0AEA24-63E0-439D-814C-47E893BA8255}"/>
              </a:ext>
            </a:extLst>
          </p:cNvPr>
          <p:cNvSpPr txBox="1"/>
          <p:nvPr/>
        </p:nvSpPr>
        <p:spPr>
          <a:xfrm>
            <a:off x="1076461" y="5610273"/>
            <a:ext cx="8224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، نحسب جميع المجموعات المتوافقة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05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hlinkClick r:id="rId2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3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5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6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7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4" name="Picture 4" descr="Whiteboard Clip Art">
            <a:extLst>
              <a:ext uri="{FF2B5EF4-FFF2-40B4-BE49-F238E27FC236}">
                <a16:creationId xmlns:a16="http://schemas.microsoft.com/office/drawing/2014/main" id="{D6AF4486-9690-4088-AFB3-B958125C8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6564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959F86-AA0A-4D96-A384-124263D4FFD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9265" t="32468" r="12426" b="45911"/>
          <a:stretch/>
        </p:blipFill>
        <p:spPr>
          <a:xfrm>
            <a:off x="1065035" y="359840"/>
            <a:ext cx="8771833" cy="22072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D9164B-3D6E-40FE-807D-C60DB16F97E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360" t="19985" r="62390" b="37837"/>
          <a:stretch/>
        </p:blipFill>
        <p:spPr>
          <a:xfrm>
            <a:off x="626337" y="2143993"/>
            <a:ext cx="2203421" cy="19904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E4A727-732D-4165-A4F4-1DF3C30C215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317" t="18973" r="12978" b="11268"/>
          <a:stretch/>
        </p:blipFill>
        <p:spPr>
          <a:xfrm>
            <a:off x="523707" y="477661"/>
            <a:ext cx="9313161" cy="539496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FE88E055-CF7A-4DC4-9784-87C2D82FFF01}"/>
              </a:ext>
            </a:extLst>
          </p:cNvPr>
          <p:cNvSpPr txBox="1"/>
          <p:nvPr/>
        </p:nvSpPr>
        <p:spPr>
          <a:xfrm>
            <a:off x="1065035" y="1422615"/>
            <a:ext cx="87976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كتل القطط </a:t>
            </a: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4,702 g</a:t>
            </a:r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5,012 g</a:t>
            </a:r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4,523 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58E0AA8-EECE-4716-8B93-A4ACCC6EED78}"/>
              </a:ext>
            </a:extLst>
          </p:cNvPr>
          <p:cNvSpPr txBox="1"/>
          <p:nvPr/>
        </p:nvSpPr>
        <p:spPr>
          <a:xfrm>
            <a:off x="2829758" y="3017502"/>
            <a:ext cx="70329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 الإجمالية المحتملة لقطتين</a:t>
            </a:r>
            <a:endParaRPr lang="en-US" sz="4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417A8CA-B4AB-40DD-94A0-C4D4A3519A1D}"/>
              </a:ext>
            </a:extLst>
          </p:cNvPr>
          <p:cNvSpPr txBox="1"/>
          <p:nvPr/>
        </p:nvSpPr>
        <p:spPr>
          <a:xfrm>
            <a:off x="5593976" y="4928105"/>
            <a:ext cx="43034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قائمة منظمة</a:t>
            </a:r>
            <a:endParaRPr lang="en-US" sz="4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BBCF972-2732-4BF3-87E1-EF0D45FDEBA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6903" t="18422" r="12757" b="6944"/>
          <a:stretch/>
        </p:blipFill>
        <p:spPr>
          <a:xfrm>
            <a:off x="559653" y="477661"/>
            <a:ext cx="9277215" cy="5534259"/>
          </a:xfrm>
          <a:prstGeom prst="rect">
            <a:avLst/>
          </a:prstGeom>
        </p:spPr>
      </p:pic>
      <p:pic>
        <p:nvPicPr>
          <p:cNvPr id="59" name="Google Shape;152;p15">
            <a:hlinkClick r:id="rId2" action="ppaction://hlinksldjump"/>
            <a:extLst>
              <a:ext uri="{FF2B5EF4-FFF2-40B4-BE49-F238E27FC236}">
                <a16:creationId xmlns:a16="http://schemas.microsoft.com/office/drawing/2014/main" id="{711BFAE7-1A84-4B28-AC93-A8B72F801E8A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0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7E0BDCAB-5DE4-4A23-A54F-09CD0D682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4" y="174699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06DB5D00-42D2-4914-B0F8-E555CC553986}"/>
              </a:ext>
            </a:extLst>
          </p:cNvPr>
          <p:cNvSpPr txBox="1"/>
          <p:nvPr/>
        </p:nvSpPr>
        <p:spPr>
          <a:xfrm>
            <a:off x="226367" y="1220619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C0124C4-4D7F-4F90-AAB4-E998E1D440BC}"/>
              </a:ext>
            </a:extLst>
          </p:cNvPr>
          <p:cNvSpPr txBox="1"/>
          <p:nvPr/>
        </p:nvSpPr>
        <p:spPr>
          <a:xfrm>
            <a:off x="1078888" y="654462"/>
            <a:ext cx="8797635" cy="4229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4,523 + 5,012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9,535 g</a:t>
            </a:r>
          </a:p>
          <a:p>
            <a:pPr algn="ctr" rtl="1">
              <a:lnSpc>
                <a:spcPct val="150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4,523 + 4,702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9,225 g</a:t>
            </a:r>
          </a:p>
          <a:p>
            <a:pPr algn="ctr" rtl="1">
              <a:lnSpc>
                <a:spcPct val="150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5,012 + 4,702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9,714 g</a:t>
            </a:r>
          </a:p>
          <a:p>
            <a:pPr algn="ctr" rtl="1">
              <a:lnSpc>
                <a:spcPct val="150000"/>
              </a:lnSpc>
            </a:pPr>
            <a:endParaRPr lang="en-US" sz="4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96BC71E-2F7D-4375-8720-D069C17FD833}"/>
              </a:ext>
            </a:extLst>
          </p:cNvPr>
          <p:cNvSpPr txBox="1"/>
          <p:nvPr/>
        </p:nvSpPr>
        <p:spPr>
          <a:xfrm>
            <a:off x="2985774" y="4635966"/>
            <a:ext cx="672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، هناك 3 مجموعات متوافقة لكتل القطتين .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5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8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687443D0-2DD1-46D1-8554-C6605C51A354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67FE8E3-E1B3-4E8B-BB5C-DADB244AFB13}"/>
              </a:ext>
            </a:extLst>
          </p:cNvPr>
          <p:cNvSpPr txBox="1"/>
          <p:nvPr/>
        </p:nvSpPr>
        <p:spPr>
          <a:xfrm>
            <a:off x="104432" y="350663"/>
            <a:ext cx="3182256" cy="942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المبتكرون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65CE25-A51D-4953-84F4-2AE728700C55}"/>
              </a:ext>
            </a:extLst>
          </p:cNvPr>
          <p:cNvSpPr txBox="1"/>
          <p:nvPr/>
        </p:nvSpPr>
        <p:spPr>
          <a:xfrm>
            <a:off x="579664" y="3280315"/>
            <a:ext cx="2819583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همتي عالية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BE4D21-D1EB-4756-99F0-F58FB148D5F1}"/>
              </a:ext>
            </a:extLst>
          </p:cNvPr>
          <p:cNvSpPr txBox="1"/>
          <p:nvPr/>
        </p:nvSpPr>
        <p:spPr>
          <a:xfrm>
            <a:off x="4787186" y="376153"/>
            <a:ext cx="3182256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المفكرون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CA8374-D30D-42CF-A7BA-469BCE2DAD90}"/>
              </a:ext>
            </a:extLst>
          </p:cNvPr>
          <p:cNvSpPr txBox="1"/>
          <p:nvPr/>
        </p:nvSpPr>
        <p:spPr>
          <a:xfrm>
            <a:off x="4787186" y="3376451"/>
            <a:ext cx="3182256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5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المبدعون</a:t>
            </a:r>
            <a:endParaRPr lang="en-US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4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1B3CC3-7C4B-4449-9CE1-8D87948F86B3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923</a:t>
            </a:r>
          </a:p>
        </p:txBody>
      </p:sp>
      <p:pic>
        <p:nvPicPr>
          <p:cNvPr id="49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0C5E98D-1518-41F5-B804-5AD7199A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BBF7B3-AB1E-4414-8A62-E098453CA4E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0119" t="37237" r="19044" b="26459"/>
          <a:stretch/>
        </p:blipFill>
        <p:spPr>
          <a:xfrm>
            <a:off x="3151178" y="376521"/>
            <a:ext cx="6544152" cy="32709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0DA8473-6147-4B21-B10E-9CC82CE656EF}"/>
              </a:ext>
            </a:extLst>
          </p:cNvPr>
          <p:cNvSpPr txBox="1"/>
          <p:nvPr/>
        </p:nvSpPr>
        <p:spPr>
          <a:xfrm>
            <a:off x="510988" y="2460158"/>
            <a:ext cx="8930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مجموعات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7A77339-2793-4FBF-85D8-3646FDBAE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577877"/>
              </p:ext>
            </p:extLst>
          </p:nvPr>
        </p:nvGraphicFramePr>
        <p:xfrm>
          <a:off x="510988" y="3283984"/>
          <a:ext cx="9184341" cy="2915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1447">
                  <a:extLst>
                    <a:ext uri="{9D8B030D-6E8A-4147-A177-3AD203B41FA5}">
                      <a16:colId xmlns:a16="http://schemas.microsoft.com/office/drawing/2014/main" val="3517305991"/>
                    </a:ext>
                  </a:extLst>
                </a:gridCol>
                <a:gridCol w="3061447">
                  <a:extLst>
                    <a:ext uri="{9D8B030D-6E8A-4147-A177-3AD203B41FA5}">
                      <a16:colId xmlns:a16="http://schemas.microsoft.com/office/drawing/2014/main" val="2306234709"/>
                    </a:ext>
                  </a:extLst>
                </a:gridCol>
                <a:gridCol w="3061447">
                  <a:extLst>
                    <a:ext uri="{9D8B030D-6E8A-4147-A177-3AD203B41FA5}">
                      <a16:colId xmlns:a16="http://schemas.microsoft.com/office/drawing/2014/main" val="2486166536"/>
                    </a:ext>
                  </a:extLst>
                </a:gridCol>
              </a:tblGrid>
              <a:tr h="14575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50196"/>
                  </a:ext>
                </a:extLst>
              </a:tr>
              <a:tr h="14575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3014422"/>
                  </a:ext>
                </a:extLst>
              </a:tr>
            </a:tbl>
          </a:graphicData>
        </a:graphic>
      </p:graphicFrame>
      <p:pic>
        <p:nvPicPr>
          <p:cNvPr id="1026" name="Picture 2" descr="Coin, United Arab Emirates, 10 Fils, 2011, British Royal Mint, , Bronze">
            <a:extLst>
              <a:ext uri="{FF2B5EF4-FFF2-40B4-BE49-F238E27FC236}">
                <a16:creationId xmlns:a16="http://schemas.microsoft.com/office/drawing/2014/main" id="{8BD76CAA-2BC9-4E4C-A495-AFBD5F1EC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10795" y="3425976"/>
            <a:ext cx="1097280" cy="10972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BE8B8B70-5966-45DF-95B0-FD2A0682E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23" y="3332319"/>
            <a:ext cx="914400" cy="914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C17F09A8-895C-4AD5-94C0-0F115AA3A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645" y="3944010"/>
            <a:ext cx="731520" cy="7315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CF04E639-9389-46A9-A19A-FBC215BE7A85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" name="Picture 2" descr="Coin, United Arab Emirates, 10 Fils, 2011, British Royal Mint, , Bronze">
            <a:extLst>
              <a:ext uri="{FF2B5EF4-FFF2-40B4-BE49-F238E27FC236}">
                <a16:creationId xmlns:a16="http://schemas.microsoft.com/office/drawing/2014/main" id="{2C9156F2-D207-4E92-BDC3-5B7B88D53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585143" y="3465617"/>
            <a:ext cx="1097280" cy="10972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338FF7F5-FDD4-4448-90F7-5802C7C77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10" y="3424996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DC42790D-2FE5-487E-BEAB-CF66613CD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498" y="3410633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C4636148-6CD0-445E-AAD9-A5C1068C8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544" y="3424996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E6CB8610-F4E6-416D-B7A8-190A86337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45" y="4130970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B6EE026F-7B9E-4A91-8D92-A76595CE5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544" y="4120486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29A2BD80-BD47-4660-8FC7-B41395B18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525" y="4130970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0951EE3F-ACBC-487D-AAC1-683FAB5CB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379" y="3319193"/>
            <a:ext cx="731520" cy="7315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9032D32B-503D-437C-B699-58BFDD611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39" y="3971946"/>
            <a:ext cx="731520" cy="7315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3F9DC0A9-7C51-4B11-B417-630085007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51" y="3366465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DF972503-8EBA-4E75-B9E8-F50914E91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39" y="3352102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BFA50C33-DF5E-44D3-BD4F-4231964C1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685" y="3366465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6476965D-34BC-4014-BA26-D2DF1637A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386" y="4072439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117C7D14-2AE6-42CC-B99A-417D34428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685" y="4061955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DCB93CE3-9ABA-44D7-96D0-86F4A22EB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666" y="4072439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04F73A13-8E06-41EC-BA29-7018A6D84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51" y="4782193"/>
            <a:ext cx="914400" cy="914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75A72EB1-C648-4D15-A890-9D2E135D3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751" y="5240137"/>
            <a:ext cx="914400" cy="914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6175B96F-F040-451B-B804-A6B7266F9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594" y="5588065"/>
            <a:ext cx="548640" cy="548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97E1EF3E-8B4F-4DB0-B551-3B8A41E4F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23" y="4762883"/>
            <a:ext cx="914400" cy="914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United Arab Emirates 5 Fils KM 2.1 Prices &amp; Values | NGC">
            <a:extLst>
              <a:ext uri="{FF2B5EF4-FFF2-40B4-BE49-F238E27FC236}">
                <a16:creationId xmlns:a16="http://schemas.microsoft.com/office/drawing/2014/main" id="{242D7026-BD39-4846-AC92-32687DD23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160" y="5021936"/>
            <a:ext cx="914400" cy="914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E013E7A4-87E1-4373-97B8-8074A7CDA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72" y="478646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C093C74F-892F-44FB-A0EF-1A56360A1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638" y="478646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9EAC902D-B448-4E2D-A391-8B101BBC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633" y="478646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AFB87A57-1B27-4AC3-A0B9-76AC8943E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628" y="479111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396F1D37-981B-41A4-B440-FDB99D8CC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50" y="5679505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C87A8D40-5ECF-48DF-9D38-829D949FA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716" y="5679505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0DEC9047-AD54-4107-9EB7-73D74B655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711" y="5679505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C65A2EA3-EACE-4495-A1CC-FFFE46A64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706" y="5684146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5FDCB607-F267-47DD-8AAF-3A692FEF5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50" y="525335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95073DC7-DF3D-4294-AE81-833423F43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316" y="525335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A6C24F01-7299-490A-9F3B-6EEF8EE84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311" y="525335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2DCF0073-8861-4E98-A42A-95F30A92D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518" y="5249382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E3F6AC9E-32BC-46A4-8739-1CB920CCF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984" y="5249382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FEC950B7-4FCB-4545-833C-A1E8E22B6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79" y="5249382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1CD58D4C-1A71-4C65-9BA6-6E79E19D6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974" y="5254023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575D763A-E182-480C-A383-C65B3FA6A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63" y="5719224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0BFADBB6-DFE3-415C-B29C-CD2C48D5C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129" y="5719224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039A0CF9-D32E-4CC9-BEA7-DD71C95D1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124" y="5719224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70C55C4D-958A-4D20-858B-623376523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119" y="5723865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6216BBBD-EC1F-4F42-BC93-528927619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458" y="5254057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0E2B79E4-C23C-454C-B438-066ADD3A3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453" y="5258698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07334CD4-8A5B-412F-83A3-F73789D61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03" y="5723899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59FB9538-0AC6-4F93-9680-4222D3A5D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63" y="476797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34B83C68-E762-4CF0-9B5C-F7A276EC3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129" y="476797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F9854A2C-9D48-4A04-BFCF-D77DF273E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124" y="4767970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1134E3CC-EE35-4FB6-A1C7-E046E6CEE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119" y="4772611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6" descr="1 Fils - Zayed / Khalifa (FAO; non-magnetic) - United Arab Emirates –  Numista">
            <a:extLst>
              <a:ext uri="{FF2B5EF4-FFF2-40B4-BE49-F238E27FC236}">
                <a16:creationId xmlns:a16="http://schemas.microsoft.com/office/drawing/2014/main" id="{B54FA39A-3B38-43E6-A811-D2047FBD0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03" y="4772645"/>
            <a:ext cx="4572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64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1B3CC3-7C4B-4449-9CE1-8D87948F86B3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923</a:t>
            </a:r>
          </a:p>
        </p:txBody>
      </p:sp>
      <p:pic>
        <p:nvPicPr>
          <p:cNvPr id="49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0C5E98D-1518-41F5-B804-5AD7199A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CF04E639-9389-46A9-A19A-FBC215BE7A85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2D2648-FA4F-4812-9277-3D45E1126B4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7500" t="38725" r="20119" b="34801"/>
          <a:stretch/>
        </p:blipFill>
        <p:spPr>
          <a:xfrm>
            <a:off x="1312426" y="856359"/>
            <a:ext cx="8469050" cy="2974395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CEBF076-7871-4467-9EB2-0E9CA583AC58}"/>
              </a:ext>
            </a:extLst>
          </p:cNvPr>
          <p:cNvSpPr txBox="1"/>
          <p:nvPr/>
        </p:nvSpPr>
        <p:spPr>
          <a:xfrm>
            <a:off x="2204964" y="2873688"/>
            <a:ext cx="5821436" cy="2716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3,200 + 100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3,300 m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3,200 + 800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4,000 m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+ 800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900 m</a:t>
            </a:r>
          </a:p>
        </p:txBody>
      </p:sp>
    </p:spTree>
    <p:extLst>
      <p:ext uri="{BB962C8B-B14F-4D97-AF65-F5344CB8AC3E}">
        <p14:creationId xmlns:p14="http://schemas.microsoft.com/office/powerpoint/2010/main" val="314435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1B3CC3-7C4B-4449-9CE1-8D87948F86B3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923</a:t>
            </a:r>
          </a:p>
        </p:txBody>
      </p:sp>
      <p:pic>
        <p:nvPicPr>
          <p:cNvPr id="49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0C5E98D-1518-41F5-B804-5AD7199A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CF04E639-9389-46A9-A19A-FBC215BE7A85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B5D37E-DAA9-4BB0-B21B-BBBFBA712F3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7143" t="37666" r="20119" b="33201"/>
          <a:stretch/>
        </p:blipFill>
        <p:spPr>
          <a:xfrm>
            <a:off x="1238663" y="438010"/>
            <a:ext cx="8535599" cy="327127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2523301-2AFD-4536-8A25-013B098C5E1A}"/>
              </a:ext>
            </a:extLst>
          </p:cNvPr>
          <p:cNvSpPr txBox="1"/>
          <p:nvPr/>
        </p:nvSpPr>
        <p:spPr>
          <a:xfrm>
            <a:off x="1312384" y="2353908"/>
            <a:ext cx="7586031" cy="361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3,700 – </a:t>
            </a:r>
            <a:r>
              <a:rPr lang="en-US" sz="4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(320 + 495)</a:t>
            </a: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2,885 ml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3,700 – </a:t>
            </a:r>
            <a:r>
              <a:rPr lang="en-US" sz="4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(320 + 583)</a:t>
            </a: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2,797 ml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3,700 – </a:t>
            </a:r>
            <a:r>
              <a:rPr lang="en-US" sz="4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(495 + 583)</a:t>
            </a: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2,622 ml</a:t>
            </a:r>
          </a:p>
          <a:p>
            <a:pPr algn="ctr" rtl="1">
              <a:lnSpc>
                <a:spcPts val="7000"/>
              </a:lnSpc>
            </a:pPr>
            <a:endParaRPr lang="en-US" sz="4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95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1B3CC3-7C4B-4449-9CE1-8D87948F86B3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923</a:t>
            </a:r>
          </a:p>
        </p:txBody>
      </p:sp>
      <p:pic>
        <p:nvPicPr>
          <p:cNvPr id="49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0C5E98D-1518-41F5-B804-5AD7199A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CF04E639-9389-46A9-A19A-FBC215BE7A85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EA87F2-6797-4BAE-A826-D7024B9CF04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6786" t="44751" r="20119" b="26761"/>
          <a:stretch/>
        </p:blipFill>
        <p:spPr>
          <a:xfrm>
            <a:off x="1150373" y="417962"/>
            <a:ext cx="8686800" cy="32284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773F669-11F6-4D1D-AB10-2AE4683C4FF2}"/>
              </a:ext>
            </a:extLst>
          </p:cNvPr>
          <p:cNvSpPr txBox="1"/>
          <p:nvPr/>
        </p:nvSpPr>
        <p:spPr>
          <a:xfrm>
            <a:off x="2194682" y="2350931"/>
            <a:ext cx="5821436" cy="361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+ 20 + 15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 g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+ 20 + 10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 g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+ 15 + 10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g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+ 15 + 10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g</a:t>
            </a:r>
          </a:p>
        </p:txBody>
      </p:sp>
    </p:spTree>
    <p:extLst>
      <p:ext uri="{BB962C8B-B14F-4D97-AF65-F5344CB8AC3E}">
        <p14:creationId xmlns:p14="http://schemas.microsoft.com/office/powerpoint/2010/main" val="316734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5F1C9166-31EF-4CC7-8BDB-A37149D22DF9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D1B3CC3-7C4B-4449-9CE1-8D87948F86B3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924</a:t>
            </a:r>
          </a:p>
        </p:txBody>
      </p:sp>
      <p:pic>
        <p:nvPicPr>
          <p:cNvPr id="49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0C5E98D-1518-41F5-B804-5AD7199A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6D2CDF-98A3-48E6-983B-72CB234964C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0357" t="23863" r="12381" b="15599"/>
          <a:stretch/>
        </p:blipFill>
        <p:spPr>
          <a:xfrm>
            <a:off x="2365828" y="374418"/>
            <a:ext cx="6473372" cy="4661813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18548FA2-DD96-4627-B76D-513AD039760A}"/>
              </a:ext>
            </a:extLst>
          </p:cNvPr>
          <p:cNvSpPr txBox="1"/>
          <p:nvPr/>
        </p:nvSpPr>
        <p:spPr>
          <a:xfrm>
            <a:off x="2277338" y="4075979"/>
            <a:ext cx="5821436" cy="1819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÷ 2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m</a:t>
            </a:r>
          </a:p>
          <a:p>
            <a:pPr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– ( 10 + 5 )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AB9431-88E1-4CDE-960D-9D1C23DE7576}"/>
              </a:ext>
            </a:extLst>
          </p:cNvPr>
          <p:cNvSpPr txBox="1"/>
          <p:nvPr/>
        </p:nvSpPr>
        <p:spPr>
          <a:xfrm>
            <a:off x="4578456" y="1927597"/>
            <a:ext cx="1219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m</a:t>
            </a: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2DA69F-982A-4C58-88C5-FBD621F8F47F}"/>
              </a:ext>
            </a:extLst>
          </p:cNvPr>
          <p:cNvSpPr txBox="1"/>
          <p:nvPr/>
        </p:nvSpPr>
        <p:spPr>
          <a:xfrm>
            <a:off x="6175027" y="1735851"/>
            <a:ext cx="1219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m</a:t>
            </a: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358D19-DFA7-451A-8A64-06111A517D5F}"/>
              </a:ext>
            </a:extLst>
          </p:cNvPr>
          <p:cNvSpPr txBox="1"/>
          <p:nvPr/>
        </p:nvSpPr>
        <p:spPr>
          <a:xfrm>
            <a:off x="7518359" y="4236012"/>
            <a:ext cx="245291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طول الثانية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72105F-2746-43AE-9E7B-213B1A864B5C}"/>
              </a:ext>
            </a:extLst>
          </p:cNvPr>
          <p:cNvSpPr txBox="1"/>
          <p:nvPr/>
        </p:nvSpPr>
        <p:spPr>
          <a:xfrm>
            <a:off x="7518359" y="5123318"/>
            <a:ext cx="245291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طول الثالثة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1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hlinkClick r:id="rId9" action="ppaction://hlinksldjump"/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rId9" action="ppaction://hlinksldjump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5F1C9166-31EF-4CC7-8BDB-A37149D22DF9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D1B3CC3-7C4B-4449-9CE1-8D87948F86B3}"/>
              </a:ext>
            </a:extLst>
          </p:cNvPr>
          <p:cNvSpPr txBox="1"/>
          <p:nvPr/>
        </p:nvSpPr>
        <p:spPr>
          <a:xfrm>
            <a:off x="258972" y="1207472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924</a:t>
            </a:r>
          </a:p>
        </p:txBody>
      </p:sp>
      <p:pic>
        <p:nvPicPr>
          <p:cNvPr id="49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C0C5E98D-1518-41F5-B804-5AD7199A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7" y="17848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B22C3D-3349-400A-AFFA-A2CCC0BE1E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0058" t="43076" r="13351" b="26184"/>
          <a:stretch/>
        </p:blipFill>
        <p:spPr>
          <a:xfrm>
            <a:off x="1099241" y="591151"/>
            <a:ext cx="8686800" cy="3222432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A273C91E-6209-48BA-BF60-8E063D820B43}"/>
              </a:ext>
            </a:extLst>
          </p:cNvPr>
          <p:cNvSpPr txBox="1"/>
          <p:nvPr/>
        </p:nvSpPr>
        <p:spPr>
          <a:xfrm>
            <a:off x="1580652" y="1966025"/>
            <a:ext cx="5821436" cy="1819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+ 4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m</a:t>
            </a:r>
          </a:p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x 3 = </a:t>
            </a:r>
            <a:r>
              <a:rPr lang="en-US" sz="4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m 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A27C6B-29C1-427B-B30C-A6562E06325E}"/>
              </a:ext>
            </a:extLst>
          </p:cNvPr>
          <p:cNvSpPr txBox="1"/>
          <p:nvPr/>
        </p:nvSpPr>
        <p:spPr>
          <a:xfrm>
            <a:off x="6821673" y="2126058"/>
            <a:ext cx="245291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طول الثاني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A25B09D-AEE3-4F72-B2FA-E00F5F29E8DD}"/>
              </a:ext>
            </a:extLst>
          </p:cNvPr>
          <p:cNvSpPr txBox="1"/>
          <p:nvPr/>
        </p:nvSpPr>
        <p:spPr>
          <a:xfrm>
            <a:off x="6821673" y="3013364"/>
            <a:ext cx="245291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طول الأول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2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iteboard Clip Art">
            <a:extLst>
              <a:ext uri="{FF2B5EF4-FFF2-40B4-BE49-F238E27FC236}">
                <a16:creationId xmlns:a16="http://schemas.microsoft.com/office/drawing/2014/main" id="{DCA7F8B8-4770-4407-8ECC-31058B37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3" y="108857"/>
            <a:ext cx="9994871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hlinkClick r:id="rId3" action="ppaction://hlinksldjump"/>
            <a:extLst>
              <a:ext uri="{FF2B5EF4-FFF2-40B4-BE49-F238E27FC236}">
                <a16:creationId xmlns:a16="http://schemas.microsoft.com/office/drawing/2014/main" id="{EB93C6BF-596D-4FBA-9BAA-8FC9A353D1CE}"/>
              </a:ext>
            </a:extLst>
          </p:cNvPr>
          <p:cNvSpPr/>
          <p:nvPr/>
        </p:nvSpPr>
        <p:spPr>
          <a:xfrm>
            <a:off x="10252351" y="97922"/>
            <a:ext cx="1828800" cy="640080"/>
          </a:xfrm>
          <a:prstGeom prst="roundRec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العنوان و نواتج التعلم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hlinkClick r:id="rId4" action="ppaction://hlinksldjump"/>
            <a:extLst>
              <a:ext uri="{FF2B5EF4-FFF2-40B4-BE49-F238E27FC236}">
                <a16:creationId xmlns:a16="http://schemas.microsoft.com/office/drawing/2014/main" id="{33239939-9A96-4C95-A9C4-96BCE4C95035}"/>
              </a:ext>
            </a:extLst>
          </p:cNvPr>
          <p:cNvSpPr/>
          <p:nvPr/>
        </p:nvSpPr>
        <p:spPr>
          <a:xfrm>
            <a:off x="10252351" y="843807"/>
            <a:ext cx="1828800" cy="640080"/>
          </a:xfrm>
          <a:prstGeom prst="roundRect">
            <a:avLst/>
          </a:prstGeom>
          <a:solidFill>
            <a:srgbClr val="FF99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قبلي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Rounded Corners 10">
            <a:hlinkClick r:id="rId5" action="ppaction://hlinksldjump"/>
            <a:extLst>
              <a:ext uri="{FF2B5EF4-FFF2-40B4-BE49-F238E27FC236}">
                <a16:creationId xmlns:a16="http://schemas.microsoft.com/office/drawing/2014/main" id="{EEBEEC29-2843-44B6-B1E7-D00FBE6347CA}"/>
              </a:ext>
            </a:extLst>
          </p:cNvPr>
          <p:cNvSpPr/>
          <p:nvPr/>
        </p:nvSpPr>
        <p:spPr>
          <a:xfrm>
            <a:off x="10252351" y="1587167"/>
            <a:ext cx="1828800" cy="640080"/>
          </a:xfrm>
          <a:prstGeom prst="roundRect">
            <a:avLst/>
          </a:prstGeom>
          <a:solidFill>
            <a:srgbClr val="FFC0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المفاهيم الجديدة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: Rounded Corners 12">
            <a:hlinkClick r:id="rId6" action="ppaction://hlinksldjump"/>
            <a:extLst>
              <a:ext uri="{FF2B5EF4-FFF2-40B4-BE49-F238E27FC236}">
                <a16:creationId xmlns:a16="http://schemas.microsoft.com/office/drawing/2014/main" id="{06390EEF-8478-471E-AC24-5CFC03B338EE}"/>
              </a:ext>
            </a:extLst>
          </p:cNvPr>
          <p:cNvSpPr/>
          <p:nvPr/>
        </p:nvSpPr>
        <p:spPr>
          <a:xfrm>
            <a:off x="10252350" y="2320692"/>
            <a:ext cx="1828800" cy="640080"/>
          </a:xfrm>
          <a:prstGeom prst="roundRect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hlinkClick r:id="rId7" action="ppaction://hlinksldjump"/>
            <a:extLst>
              <a:ext uri="{FF2B5EF4-FFF2-40B4-BE49-F238E27FC236}">
                <a16:creationId xmlns:a16="http://schemas.microsoft.com/office/drawing/2014/main" id="{145B7098-2FE1-4256-9F24-30DFBD812DED}"/>
              </a:ext>
            </a:extLst>
          </p:cNvPr>
          <p:cNvSpPr/>
          <p:nvPr/>
        </p:nvSpPr>
        <p:spPr>
          <a:xfrm>
            <a:off x="10252348" y="3069204"/>
            <a:ext cx="1828800" cy="640080"/>
          </a:xfrm>
          <a:prstGeom prst="roundRect">
            <a:avLst/>
          </a:prstGeom>
          <a:solidFill>
            <a:srgbClr val="92D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الأمثلة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hlinkClick r:id="rId8" action="ppaction://hlinksldjump"/>
            <a:extLst>
              <a:ext uri="{FF2B5EF4-FFF2-40B4-BE49-F238E27FC236}">
                <a16:creationId xmlns:a16="http://schemas.microsoft.com/office/drawing/2014/main" id="{76657292-EB25-4E9B-9534-A3B7DA665113}"/>
              </a:ext>
            </a:extLst>
          </p:cNvPr>
          <p:cNvSpPr/>
          <p:nvPr/>
        </p:nvSpPr>
        <p:spPr>
          <a:xfrm>
            <a:off x="10252349" y="4580520"/>
            <a:ext cx="1828800" cy="640080"/>
          </a:xfrm>
          <a:prstGeom prst="roundRect">
            <a:avLst/>
          </a:prstGeom>
          <a:solidFill>
            <a:srgbClr val="00B0F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048590D-31C6-4DBF-B84A-715AF4D94F8B}"/>
              </a:ext>
            </a:extLst>
          </p:cNvPr>
          <p:cNvSpPr/>
          <p:nvPr/>
        </p:nvSpPr>
        <p:spPr>
          <a:xfrm>
            <a:off x="10252347" y="6083861"/>
            <a:ext cx="1828800" cy="640080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ختامي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6">
            <a:hlinkClick r:id="" action="ppaction://noaction"/>
            <a:extLst>
              <a:ext uri="{FF2B5EF4-FFF2-40B4-BE49-F238E27FC236}">
                <a16:creationId xmlns:a16="http://schemas.microsoft.com/office/drawing/2014/main" id="{5BE71541-62F0-47C2-BD9B-684DE7C7019A}"/>
              </a:ext>
            </a:extLst>
          </p:cNvPr>
          <p:cNvSpPr/>
          <p:nvPr/>
        </p:nvSpPr>
        <p:spPr>
          <a:xfrm>
            <a:off x="10252353" y="3830754"/>
            <a:ext cx="1828800" cy="640080"/>
          </a:xfrm>
          <a:prstGeom prst="roundRec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تقييم مرحلي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: Rounded Corners 18">
            <a:hlinkClick r:id="rId9" action="ppaction://hlinksldjump"/>
            <a:extLst>
              <a:ext uri="{FF2B5EF4-FFF2-40B4-BE49-F238E27FC236}">
                <a16:creationId xmlns:a16="http://schemas.microsoft.com/office/drawing/2014/main" id="{0A9FDC69-1E31-480C-BFB9-3DDA573D9C83}"/>
              </a:ext>
            </a:extLst>
          </p:cNvPr>
          <p:cNvSpPr/>
          <p:nvPr/>
        </p:nvSpPr>
        <p:spPr>
          <a:xfrm>
            <a:off x="10252347" y="5328215"/>
            <a:ext cx="1828800" cy="640080"/>
          </a:xfrm>
          <a:prstGeom prst="roundRect">
            <a:avLst/>
          </a:prstGeom>
          <a:solidFill>
            <a:srgbClr val="0070C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التمارين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Google Shape;152;p15">
            <a:hlinkClick r:id="rId3" action="ppaction://hlinksldjump"/>
            <a:extLst>
              <a:ext uri="{FF2B5EF4-FFF2-40B4-BE49-F238E27FC236}">
                <a16:creationId xmlns:a16="http://schemas.microsoft.com/office/drawing/2014/main" id="{3A0DAE2D-3E2D-4412-A6CE-06951ADFC14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1857" y="5787040"/>
            <a:ext cx="628960" cy="8009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2AD2870-3DF9-4DF7-AD4E-562F89FD367A}"/>
              </a:ext>
            </a:extLst>
          </p:cNvPr>
          <p:cNvSpPr txBox="1"/>
          <p:nvPr/>
        </p:nvSpPr>
        <p:spPr>
          <a:xfrm>
            <a:off x="306426" y="1260930"/>
            <a:ext cx="703646" cy="43088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/>
              <a:t>926</a:t>
            </a:r>
          </a:p>
        </p:txBody>
      </p:sp>
      <p:pic>
        <p:nvPicPr>
          <p:cNvPr id="26" name="Picture 2" descr="الرياضيات المتكاملة, الصف الرابع, رياضيات, الفصل الثالث, 2017-2018, -  المناهج الإماراتية">
            <a:extLst>
              <a:ext uri="{FF2B5EF4-FFF2-40B4-BE49-F238E27FC236}">
                <a16:creationId xmlns:a16="http://schemas.microsoft.com/office/drawing/2014/main" id="{8B4D2D3D-DF81-4669-A45F-010E06E7A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1" y="213653"/>
            <a:ext cx="822960" cy="102160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E3FA61-C769-482B-9F44-848437BBD87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8691" t="41086" r="13094" b="32468"/>
          <a:stretch/>
        </p:blipFill>
        <p:spPr>
          <a:xfrm>
            <a:off x="1194149" y="738002"/>
            <a:ext cx="8595360" cy="265072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1D1FAA7-6319-4959-91F8-31D3CE317DE5}"/>
              </a:ext>
            </a:extLst>
          </p:cNvPr>
          <p:cNvSpPr txBox="1"/>
          <p:nvPr/>
        </p:nvSpPr>
        <p:spPr>
          <a:xfrm>
            <a:off x="1312138" y="2320692"/>
            <a:ext cx="3876719" cy="92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000"/>
              </a:lnSpc>
            </a:pPr>
            <a:r>
              <a:rPr lang="en-US" sz="4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12, 18, 24, 30</a:t>
            </a:r>
            <a:endParaRPr lang="en-US" sz="4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06F3B42-6ADF-41F6-BED8-8B810E92747F}"/>
              </a:ext>
            </a:extLst>
          </p:cNvPr>
          <p:cNvSpPr txBox="1"/>
          <p:nvPr/>
        </p:nvSpPr>
        <p:spPr>
          <a:xfrm>
            <a:off x="5188858" y="2475427"/>
            <a:ext cx="460065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مضاعفات الـ 3 </a:t>
            </a:r>
          </a:p>
          <a:p>
            <a:pPr algn="r" rtl="1"/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الزوجية </a:t>
            </a: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&lt;</a:t>
            </a:r>
            <a:r>
              <a:rPr kumimoji="0" lang="ar-AE" sz="4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10 و ≤ 30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3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11772</TotalTime>
  <Words>492</Words>
  <Application>Microsoft Office PowerPoint</Application>
  <PresentationFormat>Widescreen</PresentationFormat>
  <Paragraphs>190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عبدالله البلوشي</dc:creator>
  <cp:lastModifiedBy>FATMAH ABDULLA HASSAN BARKAT ALBLOOSHI</cp:lastModifiedBy>
  <cp:revision>468</cp:revision>
  <dcterms:created xsi:type="dcterms:W3CDTF">2021-09-03T14:01:38Z</dcterms:created>
  <dcterms:modified xsi:type="dcterms:W3CDTF">2023-04-11T12:49:57Z</dcterms:modified>
</cp:coreProperties>
</file>