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72" r:id="rId5"/>
  </p:sldMasterIdLst>
  <p:notesMasterIdLst>
    <p:notesMasterId r:id="rId15"/>
  </p:notesMasterIdLst>
  <p:sldIdLst>
    <p:sldId id="269" r:id="rId6"/>
    <p:sldId id="268" r:id="rId7"/>
    <p:sldId id="267" r:id="rId8"/>
    <p:sldId id="257" r:id="rId9"/>
    <p:sldId id="258" r:id="rId10"/>
    <p:sldId id="259" r:id="rId11"/>
    <p:sldId id="262" r:id="rId12"/>
    <p:sldId id="263" r:id="rId13"/>
    <p:sldId id="266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Gill Sans" panose="020B0604020202020204" charset="0"/>
      <p:regular r:id="rId24"/>
      <p:bold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gFZPsBaLh9644ObjyZ0L4imzu/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1280EA-79DC-414C-84D5-16CBFE0145FC}">
  <a:tblStyle styleId="{531280EA-79DC-414C-84D5-16CBFE0145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6"/>
  </p:normalViewPr>
  <p:slideViewPr>
    <p:cSldViewPr snapToGrid="0" snapToObjects="1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9.fntdata"/><Relationship Id="rId32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367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363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False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False</a:t>
            </a:r>
            <a:endParaRPr dirty="0"/>
          </a:p>
        </p:txBody>
      </p:sp>
      <p:sp>
        <p:nvSpPr>
          <p:cNvPr id="256" name="Google Shape;25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A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B</a:t>
            </a:r>
            <a:endParaRPr dirty="0"/>
          </a:p>
        </p:txBody>
      </p:sp>
      <p:sp>
        <p:nvSpPr>
          <p:cNvPr id="265" name="Google Shape;2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090efa2f2c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1090efa2f2c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g1090efa2f2c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090efa2f2c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1090efa2f2c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g1090efa2f2c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1301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2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2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3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4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7"/>
          <p:cNvSpPr txBox="1"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1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body" idx="2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7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8"/>
          <p:cNvSpPr txBox="1"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"/>
          <p:cNvSpPr txBox="1">
            <a:spLocks noGrp="1"/>
          </p:cNvSpPr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body" idx="1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90efa2f2c_0_11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g1090efa2f2c_0_11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1090efa2f2c_0_11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90efa2f2c_0_126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1090efa2f2c_0_126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g1090efa2f2c_0_12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g1090efa2f2c_0_12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g1090efa2f2c_0_12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90efa2f2c_0_132"/>
          <p:cNvSpPr txBox="1">
            <a:spLocks noGrp="1"/>
          </p:cNvSpPr>
          <p:nvPr>
            <p:ph type="title"/>
          </p:nvPr>
        </p:nvSpPr>
        <p:spPr>
          <a:xfrm>
            <a:off x="1600200" y="2386744"/>
            <a:ext cx="8991600" cy="16458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g1090efa2f2c_0_132"/>
          <p:cNvSpPr txBox="1">
            <a:spLocks noGrp="1"/>
          </p:cNvSpPr>
          <p:nvPr>
            <p:ph type="body" idx="1"/>
          </p:nvPr>
        </p:nvSpPr>
        <p:spPr>
          <a:xfrm>
            <a:off x="2695194" y="4352465"/>
            <a:ext cx="6801600" cy="12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g1090efa2f2c_0_13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g1090efa2f2c_0_13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g1090efa2f2c_0_13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090efa2f2c_0_13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g1090efa2f2c_0_138"/>
          <p:cNvSpPr txBox="1">
            <a:spLocks noGrp="1"/>
          </p:cNvSpPr>
          <p:nvPr>
            <p:ph type="body" idx="1"/>
          </p:nvPr>
        </p:nvSpPr>
        <p:spPr>
          <a:xfrm>
            <a:off x="1581912" y="2638044"/>
            <a:ext cx="42717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g1090efa2f2c_0_138"/>
          <p:cNvSpPr txBox="1">
            <a:spLocks noGrp="1"/>
          </p:cNvSpPr>
          <p:nvPr>
            <p:ph type="body" idx="2"/>
          </p:nvPr>
        </p:nvSpPr>
        <p:spPr>
          <a:xfrm>
            <a:off x="6338315" y="2638044"/>
            <a:ext cx="42702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g1090efa2f2c_0_138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g1090efa2f2c_0_138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1090efa2f2c_0_138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90efa2f2c_0_145"/>
          <p:cNvSpPr txBox="1">
            <a:spLocks noGrp="1"/>
          </p:cNvSpPr>
          <p:nvPr>
            <p:ph type="body" idx="1"/>
          </p:nvPr>
        </p:nvSpPr>
        <p:spPr>
          <a:xfrm>
            <a:off x="1583436" y="2313433"/>
            <a:ext cx="42702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g1090efa2f2c_0_145"/>
          <p:cNvSpPr txBox="1">
            <a:spLocks noGrp="1"/>
          </p:cNvSpPr>
          <p:nvPr>
            <p:ph type="body" idx="2"/>
          </p:nvPr>
        </p:nvSpPr>
        <p:spPr>
          <a:xfrm>
            <a:off x="1583436" y="3143250"/>
            <a:ext cx="4270200" cy="2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g1090efa2f2c_0_145"/>
          <p:cNvSpPr txBox="1">
            <a:spLocks noGrp="1"/>
          </p:cNvSpPr>
          <p:nvPr>
            <p:ph type="body" idx="3"/>
          </p:nvPr>
        </p:nvSpPr>
        <p:spPr>
          <a:xfrm>
            <a:off x="6338316" y="3143250"/>
            <a:ext cx="4253400" cy="2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g1090efa2f2c_0_145"/>
          <p:cNvSpPr txBox="1">
            <a:spLocks noGrp="1"/>
          </p:cNvSpPr>
          <p:nvPr>
            <p:ph type="body" idx="4"/>
          </p:nvPr>
        </p:nvSpPr>
        <p:spPr>
          <a:xfrm>
            <a:off x="6338316" y="2313433"/>
            <a:ext cx="42702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3" name="Google Shape;203;g1090efa2f2c_0_14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g1090efa2f2c_0_14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g1090efa2f2c_0_14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g1090efa2f2c_0_14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090efa2f2c_0_154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g1090efa2f2c_0_15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g1090efa2f2c_0_154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g1090efa2f2c_0_15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090efa2f2c_0_15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1090efa2f2c_0_159"/>
          <p:cNvSpPr txBox="1">
            <a:spLocks noGrp="1"/>
          </p:cNvSpPr>
          <p:nvPr>
            <p:ph type="title"/>
          </p:nvPr>
        </p:nvSpPr>
        <p:spPr>
          <a:xfrm>
            <a:off x="804672" y="2243828"/>
            <a:ext cx="4486800" cy="1141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g1090efa2f2c_0_159"/>
          <p:cNvSpPr txBox="1">
            <a:spLocks noGrp="1"/>
          </p:cNvSpPr>
          <p:nvPr>
            <p:ph type="body" idx="1"/>
          </p:nvPr>
        </p:nvSpPr>
        <p:spPr>
          <a:xfrm>
            <a:off x="6736080" y="804672"/>
            <a:ext cx="4815900" cy="52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6" name="Google Shape;216;g1090efa2f2c_0_159"/>
          <p:cNvSpPr txBox="1">
            <a:spLocks noGrp="1"/>
          </p:cNvSpPr>
          <p:nvPr>
            <p:ph type="body" idx="2"/>
          </p:nvPr>
        </p:nvSpPr>
        <p:spPr>
          <a:xfrm>
            <a:off x="1115568" y="3549918"/>
            <a:ext cx="3794700" cy="21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7" name="Google Shape;217;g1090efa2f2c_0_15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g1090efa2f2c_0_159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g1090efa2f2c_0_15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90efa2f2c_0_16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1090efa2f2c_0_167"/>
          <p:cNvSpPr txBox="1">
            <a:spLocks noGrp="1"/>
          </p:cNvSpPr>
          <p:nvPr>
            <p:ph type="title"/>
          </p:nvPr>
        </p:nvSpPr>
        <p:spPr>
          <a:xfrm>
            <a:off x="808523" y="2243828"/>
            <a:ext cx="4494900" cy="1134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1090efa2f2c_0_167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102000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24" name="Google Shape;224;g1090efa2f2c_0_167"/>
          <p:cNvSpPr txBox="1">
            <a:spLocks noGrp="1"/>
          </p:cNvSpPr>
          <p:nvPr>
            <p:ph type="body" idx="1"/>
          </p:nvPr>
        </p:nvSpPr>
        <p:spPr>
          <a:xfrm>
            <a:off x="1115568" y="3549918"/>
            <a:ext cx="3794700" cy="21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5" name="Google Shape;225;g1090efa2f2c_0_167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g1090efa2f2c_0_167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g1090efa2f2c_0_167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090efa2f2c_0_17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g1090efa2f2c_0_175"/>
          <p:cNvSpPr txBox="1">
            <a:spLocks noGrp="1"/>
          </p:cNvSpPr>
          <p:nvPr>
            <p:ph type="body" idx="1"/>
          </p:nvPr>
        </p:nvSpPr>
        <p:spPr>
          <a:xfrm rot="5400000">
            <a:off x="4544965" y="324144"/>
            <a:ext cx="3102000" cy="77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g1090efa2f2c_0_17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g1090efa2f2c_0_17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g1090efa2f2c_0_17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090efa2f2c_0_181"/>
          <p:cNvSpPr txBox="1">
            <a:spLocks noGrp="1"/>
          </p:cNvSpPr>
          <p:nvPr>
            <p:ph type="title"/>
          </p:nvPr>
        </p:nvSpPr>
        <p:spPr>
          <a:xfrm rot="5400000">
            <a:off x="6810570" y="2779710"/>
            <a:ext cx="4983600" cy="12987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g1090efa2f2c_0_181"/>
          <p:cNvSpPr txBox="1">
            <a:spLocks noGrp="1"/>
          </p:cNvSpPr>
          <p:nvPr>
            <p:ph type="body" idx="1"/>
          </p:nvPr>
        </p:nvSpPr>
        <p:spPr>
          <a:xfrm rot="5400000">
            <a:off x="2838526" y="329760"/>
            <a:ext cx="4983600" cy="61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g1090efa2f2c_0_18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1090efa2f2c_0_181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g1090efa2f2c_0_18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90efa2f2c_0_11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g1090efa2f2c_0_110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66" name="Google Shape;166;g1090efa2f2c_0_11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67" name="Google Shape;167;g1090efa2f2c_0_110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68" name="Google Shape;168;g1090efa2f2c_0_11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ill Sans"/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dn.pixabay.com/photo/2016/12/21/08/58/questions-1922476_960_720.jpg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dn.pixabay.com/photo/2016/12/21/08/58/questions-1922476_960_720.jpg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cdn.pixabay.com/photo/2016/03/31/21/37/bright-1296538_960_720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dn.pixabay.com/photo/2018/01/12/21/04/listening-3079065_960_720.jpg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dn.pixabay.com/photo/2018/03/31/08/53/figure-3277579_960_720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dn.pixabay.com/photo/2018/03/31/08/53/figure-3277579_960_72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EDC93-A912-4654-951B-E084E3C2A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0000"/>
            <a:ext cx="5015638" cy="2804400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tabLst/>
              <a:defRPr/>
            </a:pPr>
            <a:r>
              <a:rPr lang="en-US" b="1" dirty="0"/>
              <a:t>Specifications of the Listening Task</a:t>
            </a:r>
            <a:br>
              <a:rPr lang="en-US" b="1" dirty="0"/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Bridge to Success 4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2.2</a:t>
            </a:r>
            <a:br>
              <a:rPr kumimoji="0" lang="ar-AE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D34A7-1805-420B-BB06-D177B8EAC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519" y="4771420"/>
            <a:ext cx="7091146" cy="19368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2060">
                    <a:alpha val="58000"/>
                  </a:srgbClr>
                </a:solidFill>
              </a:rPr>
              <a:t>3/2/2022</a:t>
            </a:r>
          </a:p>
        </p:txBody>
      </p:sp>
      <p:pic>
        <p:nvPicPr>
          <p:cNvPr id="4" name="Picture 3" descr="Connected lines and dots to form a network">
            <a:extLst>
              <a:ext uri="{FF2B5EF4-FFF2-40B4-BE49-F238E27FC236}">
                <a16:creationId xmlns:a16="http://schemas.microsoft.com/office/drawing/2014/main" id="{2DB8AC56-03E0-4F12-AA8D-EC36FF5AA4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45" r="18107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A3C25F-BB53-4FEC-8601-9EDBD7521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351" y="2695725"/>
            <a:ext cx="276225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Image result for bridge to success learner grade 4 term 2">
            <a:extLst>
              <a:ext uri="{FF2B5EF4-FFF2-40B4-BE49-F238E27FC236}">
                <a16:creationId xmlns:a16="http://schemas.microsoft.com/office/drawing/2014/main" id="{426E22E7-83F9-4391-82BD-9739710DD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0422" y="2066492"/>
            <a:ext cx="3465759" cy="3922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0875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461" y="1916879"/>
            <a:ext cx="967615" cy="200966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246" name="Google Shape;246;p1" descr="Questions, Demand, Doubts, Psychology, Fear, Insecurit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75132" y="487296"/>
            <a:ext cx="1713574" cy="1713574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8627"/>
              </a:srgbClr>
            </a:outerShdw>
          </a:effectLst>
        </p:spPr>
      </p:pic>
      <p:sp>
        <p:nvSpPr>
          <p:cNvPr id="247" name="Google Shape;247;p1"/>
          <p:cNvSpPr txBox="1"/>
          <p:nvPr/>
        </p:nvSpPr>
        <p:spPr>
          <a:xfrm>
            <a:off x="0" y="44084"/>
            <a:ext cx="12192000" cy="6813916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49" name="Google Shape;249;p1"/>
          <p:cNvSpPr/>
          <p:nvPr/>
        </p:nvSpPr>
        <p:spPr>
          <a:xfrm>
            <a:off x="740311" y="436163"/>
            <a:ext cx="10711377" cy="1815841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a Listening Task?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 txBox="1"/>
          <p:nvPr/>
        </p:nvSpPr>
        <p:spPr>
          <a:xfrm>
            <a:off x="1182388" y="1231036"/>
            <a:ext cx="10269300" cy="664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listen to short sentences to answer the questions for both Parts A and B.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Listening Task is made up of two parts. </a:t>
            </a:r>
            <a:endParaRPr sz="24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A: True or False</a:t>
            </a:r>
            <a:endParaRPr sz="24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Questions 1 - 5 are true or false questions. For Bridge to Success 4, there are no images. </a:t>
            </a:r>
            <a:r>
              <a:rPr lang="en-US" sz="2400" dirty="0"/>
              <a:t>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 will need to listen to the speaker and choose the correct answer.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24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B: Multiple Choice</a:t>
            </a:r>
            <a:endParaRPr sz="24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>
              <a:buSzPts val="1800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Questions 6 - 10 are multiple choice questions. </a:t>
            </a:r>
            <a:r>
              <a:rPr lang="en-US" sz="2400" dirty="0"/>
              <a:t>There is a question to answer. For Bridge to Success 4, there are no images and there are 3 answer choices, A, B or C.</a:t>
            </a:r>
            <a:endParaRPr sz="24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									</a:t>
            </a:r>
            <a:endParaRPr sz="1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9056348" y="2355057"/>
            <a:ext cx="156966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ElisaRiva, 2016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"/>
          <p:cNvSpPr txBox="1"/>
          <p:nvPr/>
        </p:nvSpPr>
        <p:spPr>
          <a:xfrm rot="5400000">
            <a:off x="-669414" y="2921418"/>
            <a:ext cx="156966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ElisaRiva, 2016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8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461" y="1916879"/>
            <a:ext cx="967615" cy="200966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246" name="Google Shape;246;p1" descr="Questions, Demand, Doubts, Psychology, Fear, Insecurit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75132" y="487296"/>
            <a:ext cx="1713574" cy="1713574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8627"/>
              </a:srgbClr>
            </a:outerShdw>
          </a:effectLst>
        </p:spPr>
      </p:pic>
      <p:sp>
        <p:nvSpPr>
          <p:cNvPr id="247" name="Google Shape;247;p1"/>
          <p:cNvSpPr txBox="1"/>
          <p:nvPr/>
        </p:nvSpPr>
        <p:spPr>
          <a:xfrm>
            <a:off x="0" y="44084"/>
            <a:ext cx="12192000" cy="6813916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249" name="Google Shape;249;p1"/>
          <p:cNvSpPr/>
          <p:nvPr/>
        </p:nvSpPr>
        <p:spPr>
          <a:xfrm>
            <a:off x="740311" y="436163"/>
            <a:ext cx="10711377" cy="1815841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tabLst/>
              <a:defRPr/>
            </a:pPr>
            <a:r>
              <a:rPr kumimoji="0" lang="ar-A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ما هي مهمة الاستماع؟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 txBox="1"/>
          <p:nvPr/>
        </p:nvSpPr>
        <p:spPr>
          <a:xfrm>
            <a:off x="1473302" y="1679364"/>
            <a:ext cx="9694151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									</a:t>
            </a:r>
            <a:endParaRPr sz="24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سوف تستمع إلى جمل قصيرة للإجابة على أسئلة الجزأين "أ" و "ب".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lang="ar-AE"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تتكون مهمة الاستماع من جزأين.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lang="ar-AE" b="1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sng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الجزء أ: صواب أم خطأ</a:t>
            </a: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الأسئلة 1-5 أسئلة صحيحة أو خاطئة. بالنسبة لـطلبة منهاج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Bridge to Success 4 ،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لا توجد صور. سوف تحتاج إلى الاستماع إلى المتحدث واختيار الإجابة الصحيحة.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lang="ar-AE" sz="2400" b="1" i="0" u="sng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sng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الجزء ب: الاختيار من متعدد</a:t>
            </a: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الأسئلة من 6 إلى 10 أسئلة الاختيار من متعدد. هناك سؤال للإجابة عليه. بالنسبة لـطلبة منهاج  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Bridge to Success 4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لا توجد صور وهناك 3 خيارات للإجابة ،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أو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lang="ar-AE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أو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9056348" y="2355057"/>
            <a:ext cx="156966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ElisaRiva, 2016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"/>
          <p:cNvSpPr txBox="1"/>
          <p:nvPr/>
        </p:nvSpPr>
        <p:spPr>
          <a:xfrm rot="5400000">
            <a:off x="-669414" y="2921418"/>
            <a:ext cx="156966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ElisaRiva, 2016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251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"/>
          <p:cNvSpPr txBox="1"/>
          <p:nvPr/>
        </p:nvSpPr>
        <p:spPr>
          <a:xfrm>
            <a:off x="0" y="44084"/>
            <a:ext cx="12192000" cy="6813900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2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60" name="Google Shape;260;p2"/>
          <p:cNvSpPr/>
          <p:nvPr/>
        </p:nvSpPr>
        <p:spPr>
          <a:xfrm>
            <a:off x="874500" y="784029"/>
            <a:ext cx="10711500" cy="1815900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go at a True or False Question!</a:t>
            </a:r>
            <a:endParaRPr lang="ar-AE" sz="2800" b="1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3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لنجرب سؤال صواب أو خطأ!</a:t>
            </a:r>
            <a:endParaRPr sz="3200" b="1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"/>
          <p:cNvSpPr txBox="1"/>
          <p:nvPr/>
        </p:nvSpPr>
        <p:spPr>
          <a:xfrm>
            <a:off x="606000" y="1788125"/>
            <a:ext cx="91476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lang="en-US" sz="1500" b="1" dirty="0">
              <a:solidFill>
                <a:schemeClr val="dk1"/>
              </a:solidFill>
            </a:endParaRPr>
          </a:p>
          <a:p>
            <a:pPr marL="457200" lvl="0" indent="-228600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500" dirty="0">
                <a:solidFill>
                  <a:schemeClr val="dk1"/>
                </a:solidFill>
              </a:rPr>
              <a:t> </a:t>
            </a: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AE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Khalid saw a giraffe at the zoo.		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sym typeface="Arial"/>
              </a:rPr>
              <a:t>True  /  False</a:t>
            </a:r>
            <a:endParaRPr sz="2400" b="1" i="0" u="none" strike="noStrike" cap="none" dirty="0">
              <a:solidFill>
                <a:schemeClr val="dk1"/>
              </a:solidFill>
              <a:latin typeface="Century Gothic" panose="020B0502020202020204" pitchFamily="34" charset="0"/>
              <a:sym typeface="Arial"/>
            </a:endParaRPr>
          </a:p>
        </p:txBody>
      </p:sp>
      <p:pic>
        <p:nvPicPr>
          <p:cNvPr id="5" name="Audio Recording 26 Jan 2022, 15:09:58" descr="Audio Recording 26 Jan 2022, 15:09:58">
            <a:hlinkClick r:id="" action="ppaction://media"/>
            <a:extLst>
              <a:ext uri="{FF2B5EF4-FFF2-40B4-BE49-F238E27FC236}">
                <a16:creationId xmlns:a16="http://schemas.microsoft.com/office/drawing/2014/main" id="{98960660-7FCD-6646-93CA-B6D0232596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0992" y="400252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7" name="Google Shape;258;p2">
            <a:extLst>
              <a:ext uri="{FF2B5EF4-FFF2-40B4-BE49-F238E27FC236}">
                <a16:creationId xmlns:a16="http://schemas.microsoft.com/office/drawing/2014/main" id="{04943A65-B500-574E-9A04-A47123A604E7}"/>
              </a:ext>
            </a:extLst>
          </p:cNvPr>
          <p:cNvSpPr txBox="1"/>
          <p:nvPr/>
        </p:nvSpPr>
        <p:spPr>
          <a:xfrm>
            <a:off x="0" y="44084"/>
            <a:ext cx="12192000" cy="6813900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DE9C2-D583-414C-B8A8-59DC50A1D4ED}"/>
              </a:ext>
            </a:extLst>
          </p:cNvPr>
          <p:cNvSpPr txBox="1"/>
          <p:nvPr/>
        </p:nvSpPr>
        <p:spPr>
          <a:xfrm>
            <a:off x="2277533" y="752045"/>
            <a:ext cx="76369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go at a Multiple Choice Question!</a:t>
            </a:r>
            <a:endParaRPr lang="ar-AE" sz="2800" b="1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3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لنجرب سؤال الاختيار من متعدد!</a:t>
            </a:r>
            <a:endParaRPr lang="en-US" sz="28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6D9114-431D-D940-95B3-99C54DF2B231}"/>
              </a:ext>
            </a:extLst>
          </p:cNvPr>
          <p:cNvSpPr txBox="1"/>
          <p:nvPr/>
        </p:nvSpPr>
        <p:spPr>
          <a:xfrm>
            <a:off x="0" y="2313850"/>
            <a:ext cx="95219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ar-AE" sz="2400" dirty="0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1</a:t>
            </a: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.  When does </a:t>
            </a:r>
            <a:r>
              <a:rPr lang="en-US" sz="2400" dirty="0" err="1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Abdulaziz</a:t>
            </a: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rial"/>
                <a:cs typeface="Arial"/>
              </a:rPr>
              <a:t> eat breakfast on Saturday?</a:t>
            </a:r>
          </a:p>
          <a:p>
            <a:endParaRPr lang="en-US" sz="2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A. 8 o’clock</a:t>
            </a:r>
          </a:p>
          <a:p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B.  9 o’clock</a:t>
            </a:r>
          </a:p>
          <a:p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</a:rPr>
              <a:t>	      C. 10 o’clock</a:t>
            </a:r>
            <a:endParaRPr lang="en-AE" sz="2400" dirty="0"/>
          </a:p>
        </p:txBody>
      </p:sp>
      <p:pic>
        <p:nvPicPr>
          <p:cNvPr id="16" name="Audio Recording 26 Jan 2022, 15:39:42" descr="Audio Recording 26 Jan 2022, 15:39:42">
            <a:hlinkClick r:id="" action="ppaction://media"/>
            <a:extLst>
              <a:ext uri="{FF2B5EF4-FFF2-40B4-BE49-F238E27FC236}">
                <a16:creationId xmlns:a16="http://schemas.microsoft.com/office/drawing/2014/main" id="{D4F7ECD9-34A5-9E46-A402-12AB52F05A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10192" y="320517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2"/>
          <p:cNvSpPr txBox="1"/>
          <p:nvPr/>
        </p:nvSpPr>
        <p:spPr>
          <a:xfrm>
            <a:off x="0" y="44084"/>
            <a:ext cx="12192000" cy="6813900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7" name="Google Shape;277;p32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78" name="Google Shape;278;p32"/>
          <p:cNvSpPr/>
          <p:nvPr/>
        </p:nvSpPr>
        <p:spPr>
          <a:xfrm>
            <a:off x="740311" y="436163"/>
            <a:ext cx="10711377" cy="1815841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Answers</a:t>
            </a:r>
            <a:endParaRPr lang="ar-AE" sz="2800" b="1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u="sng" dirty="0">
                <a:solidFill>
                  <a:schemeClr val="dk1"/>
                </a:solidFill>
              </a:rPr>
              <a:t>الإجابات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2"/>
          <p:cNvSpPr txBox="1"/>
          <p:nvPr/>
        </p:nvSpPr>
        <p:spPr>
          <a:xfrm>
            <a:off x="740300" y="1971601"/>
            <a:ext cx="110364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True or False Question</a:t>
            </a:r>
            <a:endParaRPr lang="en-US" sz="1200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False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endParaRPr lang="en-US" sz="1800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Multiple Choice Question</a:t>
            </a:r>
            <a:endParaRPr lang="en-US" sz="1200" b="0" i="0" u="none" strike="noStrike" cap="none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B</a:t>
            </a:r>
            <a:endParaRPr sz="1800" b="0" i="0" u="none" strike="noStrike" cap="none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</p:txBody>
      </p:sp>
      <p:pic>
        <p:nvPicPr>
          <p:cNvPr id="280" name="Google Shape;28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76347" y="3635419"/>
            <a:ext cx="2086500" cy="249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1" name="Google Shape;281;p32" descr="Bright, Contemplation, Idea, Light Bulb, Ma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063" y="4994353"/>
            <a:ext cx="2481262" cy="181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/>
          <p:nvPr/>
        </p:nvSpPr>
        <p:spPr>
          <a:xfrm>
            <a:off x="10083230" y="6128437"/>
            <a:ext cx="17172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Listening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RobinHiggins, 2018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2"/>
          <p:cNvSpPr txBox="1"/>
          <p:nvPr/>
        </p:nvSpPr>
        <p:spPr>
          <a:xfrm>
            <a:off x="2067400" y="6548238"/>
            <a:ext cx="196720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Think</a:t>
            </a:r>
            <a:r>
              <a:rPr lang="en-US" sz="900" b="0" i="0" u="none" strike="noStrike" cap="none">
                <a:solidFill>
                  <a:srgbClr val="A5A5A5"/>
                </a:solidFill>
                <a:latin typeface="Gill Sans"/>
                <a:ea typeface="Gill Sans"/>
                <a:cs typeface="Gill Sans"/>
                <a:sym typeface="Gill Sans"/>
              </a:rPr>
              <a:t>, OpenClipArt_Vectors, 2016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3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315" name="Google Shape;315;p33"/>
          <p:cNvSpPr txBox="1"/>
          <p:nvPr/>
        </p:nvSpPr>
        <p:spPr>
          <a:xfrm>
            <a:off x="0" y="44100"/>
            <a:ext cx="12237305" cy="6813900"/>
          </a:xfrm>
          <a:prstGeom prst="rect">
            <a:avLst/>
          </a:prstGeom>
          <a:gradFill>
            <a:gsLst>
              <a:gs pos="0">
                <a:srgbClr val="FFFAF2">
                  <a:alpha val="17647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6" name="Google Shape;316;p33" descr="Scribb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3867" y="-105581"/>
            <a:ext cx="1960179" cy="196017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3"/>
          <p:cNvSpPr/>
          <p:nvPr/>
        </p:nvSpPr>
        <p:spPr>
          <a:xfrm>
            <a:off x="585834" y="264371"/>
            <a:ext cx="10711377" cy="1815841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Listening Task </a:t>
            </a:r>
            <a:r>
              <a:rPr lang="en-US" sz="2800" b="1" u="sng" dirty="0">
                <a:solidFill>
                  <a:schemeClr val="dk1"/>
                </a:solidFill>
              </a:rPr>
              <a:t>O</a:t>
            </a: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utcomes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8" name="Google Shape;318;p33"/>
          <p:cNvGraphicFramePr/>
          <p:nvPr>
            <p:extLst>
              <p:ext uri="{D42A27DB-BD31-4B8C-83A1-F6EECF244321}">
                <p14:modId xmlns:p14="http://schemas.microsoft.com/office/powerpoint/2010/main" val="4035473114"/>
              </p:ext>
            </p:extLst>
          </p:nvPr>
        </p:nvGraphicFramePr>
        <p:xfrm>
          <a:off x="585834" y="1641348"/>
          <a:ext cx="11125975" cy="4748239"/>
        </p:xfrm>
        <a:graphic>
          <a:graphicData uri="http://schemas.openxmlformats.org/drawingml/2006/table">
            <a:tbl>
              <a:tblPr>
                <a:noFill/>
                <a:tableStyleId>{531280EA-79DC-414C-84D5-16CBFE0145FC}</a:tableStyleId>
              </a:tblPr>
              <a:tblGrid>
                <a:gridCol w="8872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079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Assessment Focus</a:t>
                      </a:r>
                      <a:endParaRPr lang="ar-AE" sz="24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ar-AE" sz="2800" b="1" u="none" strike="noStrike" cap="none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يتركز التقييم على </a:t>
                      </a:r>
                      <a:endParaRPr sz="2800" b="1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Level 2.2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ar-AE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المستوى 2.2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ar-AE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لمنهاج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Bridge to Success 4</a:t>
                      </a:r>
                      <a:endParaRPr lang="ar-AE" sz="16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956"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Listen and understand the overall meaning of short, simple texts on familiar topics.</a:t>
                      </a:r>
                      <a:endParaRPr lang="ar-AE" sz="2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 rtl="1"/>
                      <a:r>
                        <a:rPr lang="ar-AE" sz="2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استمع وافهم المعنى العام للنصوص القصيرة والبسيطة حول الموضوعات المألوفة/ المتعارف عليها.</a:t>
                      </a:r>
                      <a:endParaRPr lang="en-AE" sz="2400" b="1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340"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Listen and understand familiar words and set phrases in short, simple texts on familiar topics.</a:t>
                      </a:r>
                      <a:endParaRPr lang="ar-AE" sz="2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 rtl="1"/>
                      <a:r>
                        <a:rPr lang="ar-AE" sz="2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استمع وافهم الكلمات والعبارات المألوفة في نصوص قصيرة بسيطة حول مواضيع مألوفة.</a:t>
                      </a:r>
                      <a:endParaRPr lang="en-US" sz="2400" b="1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g1090efa2f2c_0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2011" y="1709850"/>
            <a:ext cx="2848200" cy="31908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5" name="Google Shape;325;g1090efa2f2c_0_100"/>
          <p:cNvSpPr txBox="1"/>
          <p:nvPr/>
        </p:nvSpPr>
        <p:spPr>
          <a:xfrm>
            <a:off x="0" y="44084"/>
            <a:ext cx="12192000" cy="6813916"/>
          </a:xfrm>
          <a:prstGeom prst="rect">
            <a:avLst/>
          </a:prstGeom>
          <a:gradFill>
            <a:gsLst>
              <a:gs pos="0">
                <a:srgbClr val="FFFAF2">
                  <a:alpha val="17254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" name="Google Shape;326;g1090efa2f2c_0_100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27" name="Google Shape;327;g1090efa2f2c_0_100"/>
          <p:cNvSpPr/>
          <p:nvPr/>
        </p:nvSpPr>
        <p:spPr>
          <a:xfrm>
            <a:off x="740250" y="984272"/>
            <a:ext cx="10711500" cy="5462400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 Tips</a:t>
            </a:r>
            <a:r>
              <a:rPr lang="ar-AE" sz="2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أهم النصائح   </a:t>
            </a:r>
            <a:endParaRPr sz="2800" b="1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ar-AE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True or False Questions</a:t>
            </a:r>
            <a:r>
              <a:rPr lang="ar-AE" sz="2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سؤال صواب أو خطأ  </a:t>
            </a:r>
            <a:endParaRPr lang="en-US" sz="25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endParaRPr lang="en-US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r>
              <a:rPr lang="en-US" sz="2400" b="1" dirty="0">
                <a:solidFill>
                  <a:srgbClr val="00B050"/>
                </a:solidFill>
              </a:rPr>
              <a:t>For Bridge to Success 4</a:t>
            </a:r>
            <a:r>
              <a:rPr lang="ar-AE" sz="2400" b="1" dirty="0">
                <a:solidFill>
                  <a:srgbClr val="00B050"/>
                </a:solidFill>
              </a:rPr>
              <a:t> </a:t>
            </a:r>
            <a:r>
              <a:rPr lang="ar-AE" sz="24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بالنسبة لـطلبة منهاج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lang="en-US" sz="2400" b="1" dirty="0">
              <a:solidFill>
                <a:srgbClr val="00B050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statement</a:t>
            </a:r>
            <a:r>
              <a:rPr lang="ar-AE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اقرأ</a:t>
            </a:r>
            <a:r>
              <a:rPr lang="ar-AE" sz="24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العبارة</a:t>
            </a:r>
            <a:r>
              <a:rPr lang="ar-AE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lang="en-US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400" dirty="0">
                <a:solidFill>
                  <a:schemeClr val="dk1"/>
                </a:solidFill>
              </a:rPr>
              <a:t>Listen to the audio carefully</a:t>
            </a:r>
            <a:r>
              <a:rPr lang="ar-AE" sz="2400" dirty="0">
                <a:solidFill>
                  <a:schemeClr val="dk1"/>
                </a:solidFill>
              </a:rPr>
              <a:t> </a:t>
            </a:r>
            <a:r>
              <a:rPr lang="ar-AE" sz="2800" b="1" dirty="0">
                <a:solidFill>
                  <a:srgbClr val="7030A0"/>
                </a:solidFill>
              </a:rPr>
              <a:t>استمع إلى الصوت بإمعان </a:t>
            </a:r>
            <a:endParaRPr lang="en-US" sz="2800" b="1" dirty="0">
              <a:solidFill>
                <a:srgbClr val="7030A0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the audio match the statement or </a:t>
            </a:r>
            <a:r>
              <a:rPr lang="en-US" sz="2400" dirty="0">
                <a:solidFill>
                  <a:schemeClr val="dk1"/>
                </a:solidFill>
              </a:rPr>
              <a:t>not?</a:t>
            </a:r>
            <a:r>
              <a:rPr lang="ar-AE" sz="2400" dirty="0">
                <a:solidFill>
                  <a:schemeClr val="dk1"/>
                </a:solidFill>
              </a:rPr>
              <a:t> </a:t>
            </a:r>
            <a:r>
              <a:rPr lang="ar-AE" sz="2800" b="1" dirty="0">
                <a:solidFill>
                  <a:srgbClr val="7030A0"/>
                </a:solidFill>
              </a:rPr>
              <a:t>هل يتماشى ما تسمعه مع العبارة؟ </a:t>
            </a:r>
            <a:endParaRPr lang="en-US" sz="2800" b="1" dirty="0">
              <a:solidFill>
                <a:srgbClr val="7030A0"/>
              </a:solidFill>
            </a:endParaRPr>
          </a:p>
          <a:p>
            <a:pPr marL="285750" marR="0" lvl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True if the statement matches the audio</a:t>
            </a:r>
            <a:endParaRPr lang="ar-AE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ar-AE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اختر "صواب" في حال العبارة تتماشى مع ما تسمع</a:t>
            </a:r>
            <a:endParaRPr lang="en-US" sz="2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400" dirty="0">
                <a:solidFill>
                  <a:schemeClr val="dk1"/>
                </a:solidFill>
              </a:rPr>
              <a:t>Choose False if the statement is different from the audio</a:t>
            </a:r>
            <a:endParaRPr lang="ar-AE" sz="2400" dirty="0">
              <a:solidFill>
                <a:schemeClr val="dk1"/>
              </a:solidFill>
            </a:endParaRPr>
          </a:p>
          <a:p>
            <a:pPr marL="285750" indent="-285750">
              <a:buSzPts val="2800"/>
              <a:buFont typeface="Wingdings" pitchFamily="2" charset="2"/>
              <a:buChar char="Ø"/>
            </a:pP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اختر "خطأ" في حال العبارة تتماشى مع ما تسمع</a:t>
            </a:r>
            <a:endParaRPr lang="en-US" sz="2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endParaRPr lang="en-US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1090efa2f2c_0_100"/>
          <p:cNvSpPr txBox="1"/>
          <p:nvPr/>
        </p:nvSpPr>
        <p:spPr>
          <a:xfrm>
            <a:off x="9615488" y="5032734"/>
            <a:ext cx="1640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Complete</a:t>
            </a:r>
            <a:r>
              <a:rPr lang="en-US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, Alex_Fotos, 2018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1090efa2f2c_0_100"/>
          <p:cNvSpPr txBox="1"/>
          <p:nvPr/>
        </p:nvSpPr>
        <p:spPr>
          <a:xfrm>
            <a:off x="1240488" y="2828835"/>
            <a:ext cx="7455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g1090efa2f2c_0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2011" y="1709850"/>
            <a:ext cx="2848200" cy="31908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5" name="Google Shape;325;g1090efa2f2c_0_100"/>
          <p:cNvSpPr txBox="1"/>
          <p:nvPr/>
        </p:nvSpPr>
        <p:spPr>
          <a:xfrm>
            <a:off x="0" y="44084"/>
            <a:ext cx="12192000" cy="6813916"/>
          </a:xfrm>
          <a:prstGeom prst="rect">
            <a:avLst/>
          </a:prstGeom>
          <a:gradFill>
            <a:gsLst>
              <a:gs pos="0">
                <a:srgbClr val="FFFAF2">
                  <a:alpha val="17254"/>
                </a:srgbClr>
              </a:gs>
              <a:gs pos="74000">
                <a:srgbClr val="FBD497"/>
              </a:gs>
              <a:gs pos="83000">
                <a:srgbClr val="FBD497"/>
              </a:gs>
              <a:gs pos="100000">
                <a:srgbClr val="FCE2B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" name="Google Shape;326;g1090efa2f2c_0_100"/>
          <p:cNvSpPr txBox="1">
            <a:spLocks noGrp="1"/>
          </p:cNvSpPr>
          <p:nvPr>
            <p:ph type="sldNum" idx="12"/>
          </p:nvPr>
        </p:nvSpPr>
        <p:spPr>
          <a:xfrm>
            <a:off x="10758922" y="6217920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ill Sans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27" name="Google Shape;327;g1090efa2f2c_0_100"/>
          <p:cNvSpPr/>
          <p:nvPr/>
        </p:nvSpPr>
        <p:spPr>
          <a:xfrm>
            <a:off x="740250" y="984272"/>
            <a:ext cx="10711500" cy="5462400"/>
          </a:xfrm>
          <a:prstGeom prst="rect">
            <a:avLst/>
          </a:prstGeom>
          <a:noFill/>
          <a:ln>
            <a:noFill/>
          </a:ln>
          <a:effectLst>
            <a:outerShdw dist="12700" dir="2520000" algn="ctr" rotWithShape="0">
              <a:srgbClr val="FFC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Top Tips </a:t>
            </a:r>
            <a:r>
              <a:rPr kumimoji="0" lang="ar-AE" sz="2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أهم النصائح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ar-AE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Choice Questions</a:t>
            </a:r>
            <a:r>
              <a:rPr lang="ar-AE" sz="2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سؤال الاختيار من متعدد  </a:t>
            </a:r>
            <a:endParaRPr lang="en-US" sz="2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lang="en-US" sz="1600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For Bridge to Success 4</a:t>
            </a: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بالنسبة لـطلبة منهاج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question</a:t>
            </a:r>
            <a:r>
              <a:rPr lang="ar-A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AE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اقرأ السؤال</a:t>
            </a:r>
            <a:r>
              <a:rPr lang="ar-A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800" dirty="0">
                <a:solidFill>
                  <a:schemeClr val="dk1"/>
                </a:solidFill>
              </a:rPr>
              <a:t>Look at the answer choices; A, B and C</a:t>
            </a:r>
            <a:endParaRPr lang="ar-AE" sz="2800" dirty="0">
              <a:solidFill>
                <a:schemeClr val="dk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ar-AE" sz="2800" dirty="0">
                <a:solidFill>
                  <a:schemeClr val="dk1"/>
                </a:solidFill>
              </a:rPr>
              <a:t>انظر على الخيارات أ ، ب و ج</a:t>
            </a:r>
            <a:endParaRPr lang="en-US" sz="2800" dirty="0">
              <a:solidFill>
                <a:schemeClr val="dk1"/>
              </a:solidFill>
            </a:endParaRPr>
          </a:p>
          <a:p>
            <a:pPr marL="285750" lvl="0" indent="-285750">
              <a:buSzPts val="2800"/>
              <a:buFont typeface="Wingdings" pitchFamily="2" charset="2"/>
              <a:buChar char="Ø"/>
            </a:pPr>
            <a:r>
              <a:rPr lang="en-US" sz="2800" dirty="0">
                <a:solidFill>
                  <a:schemeClr val="dk1"/>
                </a:solidFill>
              </a:rPr>
              <a:t>Listen to the audio carefully</a:t>
            </a:r>
            <a:r>
              <a:rPr lang="ar-AE" sz="2800" dirty="0">
                <a:solidFill>
                  <a:schemeClr val="dk1"/>
                </a:solidFill>
              </a:rPr>
              <a:t> </a:t>
            </a:r>
            <a:r>
              <a:rPr lang="ar-AE" sz="2800" b="1" dirty="0">
                <a:solidFill>
                  <a:srgbClr val="7030A0"/>
                </a:solidFill>
              </a:rPr>
              <a:t>استمع إلى الصوت بإمعان </a:t>
            </a:r>
            <a:endParaRPr lang="en-US" sz="2800" dirty="0">
              <a:solidFill>
                <a:schemeClr val="dk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itchFamily="2" charset="2"/>
              <a:buChar char="Ø"/>
            </a:pPr>
            <a:r>
              <a:rPr lang="en-US" sz="2800" dirty="0">
                <a:solidFill>
                  <a:schemeClr val="dk1"/>
                </a:solidFill>
              </a:rPr>
              <a:t>Choose the correct answer</a:t>
            </a:r>
            <a:r>
              <a:rPr lang="ar-AE" sz="2800" dirty="0">
                <a:solidFill>
                  <a:schemeClr val="dk1"/>
                </a:solidFill>
              </a:rPr>
              <a:t> </a:t>
            </a:r>
            <a:r>
              <a:rPr lang="ar-AE" sz="2800" b="1" dirty="0">
                <a:solidFill>
                  <a:srgbClr val="7030A0"/>
                </a:solidFill>
              </a:rPr>
              <a:t>اختر الإجابة الصحيحة </a:t>
            </a:r>
            <a:endParaRPr lang="en-US" sz="2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1090efa2f2c_0_100"/>
          <p:cNvSpPr txBox="1"/>
          <p:nvPr/>
        </p:nvSpPr>
        <p:spPr>
          <a:xfrm>
            <a:off x="9615488" y="5032734"/>
            <a:ext cx="1640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Complete</a:t>
            </a:r>
            <a:r>
              <a:rPr lang="en-US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, Alex_Fotos, 2018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711830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0D5AF4C96FC943BE69E732BE0FA005" ma:contentTypeVersion="12" ma:contentTypeDescription="Create a new document." ma:contentTypeScope="" ma:versionID="ffdfce82a691c6ee43fdc7dd0bcafde4">
  <xsd:schema xmlns:xsd="http://www.w3.org/2001/XMLSchema" xmlns:xs="http://www.w3.org/2001/XMLSchema" xmlns:p="http://schemas.microsoft.com/office/2006/metadata/properties" xmlns:ns2="455863f0-e14f-49a8-93b4-4b9a31439012" xmlns:ns3="2f846768-5a33-4038-a2a9-6275ea70022c" targetNamespace="http://schemas.microsoft.com/office/2006/metadata/properties" ma:root="true" ma:fieldsID="3221d6efa6a69befdb95bf4337ae2c9b" ns2:_="" ns3:_="">
    <xsd:import namespace="455863f0-e14f-49a8-93b4-4b9a31439012"/>
    <xsd:import namespace="2f846768-5a33-4038-a2a9-6275ea7002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863f0-e14f-49a8-93b4-4b9a314390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46768-5a33-4038-a2a9-6275ea7002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2EEFDC-E8CA-4ACC-BB93-BB2C792102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5863f0-e14f-49a8-93b4-4b9a31439012"/>
    <ds:schemaRef ds:uri="2f846768-5a33-4038-a2a9-6275ea7002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D75C9E-1914-45C3-B890-C15A5C4208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C01583-247F-45B9-AD9B-023E08DB486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3100</TotalTime>
  <Words>656</Words>
  <Application>Microsoft Office PowerPoint</Application>
  <PresentationFormat>Widescreen</PresentationFormat>
  <Paragraphs>140</Paragraphs>
  <Slides>9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Calibri</vt:lpstr>
      <vt:lpstr>Gill Sans</vt:lpstr>
      <vt:lpstr>Wingdings</vt:lpstr>
      <vt:lpstr>Arial</vt:lpstr>
      <vt:lpstr>Century Gothic</vt:lpstr>
      <vt:lpstr>Roboto</vt:lpstr>
      <vt:lpstr>Parcel</vt:lpstr>
      <vt:lpstr>Parcel</vt:lpstr>
      <vt:lpstr>Specifications of the Listening Task Bridge to Success 4 Level 2.2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Ebtehal Abdelghafar    Agrama</dc:creator>
  <cp:lastModifiedBy>Ali Mohamed Moustafa Mohamed Hassan</cp:lastModifiedBy>
  <cp:revision>20</cp:revision>
  <dcterms:modified xsi:type="dcterms:W3CDTF">2022-02-07T14:31:25Z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0x010100A60D5AF4C96FC943BE69E732BE0FA005</vt:lpwstr>
  </property>
</Properties>
</file>