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70" r:id="rId13"/>
    <p:sldId id="265" r:id="rId14"/>
    <p:sldId id="266" r:id="rId15"/>
    <p:sldId id="267" r:id="rId16"/>
    <p:sldId id="269" r:id="rId17"/>
  </p:sldIdLst>
  <p:sldSz cx="18288000" cy="10287000"/>
  <p:notesSz cx="6858000" cy="9144000"/>
  <p:embeddedFontLst>
    <p:embeddedFont>
      <p:font typeface="Adobe Arabic" panose="02040703060201020203" pitchFamily="18" charset="-78"/>
      <p:bold r:id="rId18"/>
    </p:embeddedFont>
    <p:embeddedFont>
      <p:font typeface="Arimo" panose="020B0604020202020204" charset="0"/>
      <p:regular r:id="rId19"/>
    </p:embeddedFont>
    <p:embeddedFont>
      <p:font typeface="Arimo Bold" panose="020B0604020202020204" charset="0"/>
      <p:regular r:id="rId20"/>
    </p:embeddedFont>
    <p:embeddedFont>
      <p:font typeface="Droid Arabic Naskh" panose="020B0604020202020204" charset="0"/>
      <p:regular r:id="rId21"/>
    </p:embeddedFont>
    <p:embeddedFont>
      <p:font typeface="Gilda Display" panose="020B0604020202020204" charset="0"/>
      <p:regular r:id="rId22"/>
    </p:embeddedFont>
    <p:embeddedFont>
      <p:font typeface="HK Grotesk" panose="020B0604020202020204" charset="0"/>
      <p:regular r:id="rId23"/>
    </p:embeddedFont>
    <p:embeddedFont>
      <p:font typeface="HK Grotesk Bold" panose="020B0604020202020204" charset="0"/>
      <p:regular r:id="rId24"/>
    </p:embeddedFont>
    <p:embeddedFont>
      <p:font typeface="HK Grotesk Light" panose="020B0604020202020204" charset="0"/>
      <p:regular r:id="rId25"/>
    </p:embeddedFont>
    <p:embeddedFont>
      <p:font typeface="Lalezar" panose="00000500000000000000" pitchFamily="2" charset="-78"/>
      <p:regular r:id="rId26"/>
    </p:embeddedFont>
    <p:embeddedFont>
      <p:font typeface="Open Sans" panose="020B0606030504020204" pitchFamily="34" charset="0"/>
      <p:regular r:id="rId27"/>
    </p:embeddedFont>
    <p:embeddedFont>
      <p:font typeface="Open Sans Bold" panose="020B0604020202020204" charset="0"/>
      <p:regular r:id="rId28"/>
    </p:embeddedFont>
    <p:embeddedFont>
      <p:font typeface="PT Bold Heading" panose="02010400000000000000" pitchFamily="2" charset="-78"/>
      <p:regular r:id="rId29"/>
    </p:embeddedFont>
    <p:embeddedFont>
      <p:font typeface="Sakkal Majalla" panose="02000000000000000000" pitchFamily="2" charset="-78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cyadearancha.blogspot.com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vgsilh.com/image/27098.htm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290514" y="5638889"/>
            <a:ext cx="6886576" cy="5029200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10936025" y="0"/>
                </a:moveTo>
                <a:lnTo>
                  <a:pt x="0" y="0"/>
                </a:lnTo>
                <a:lnTo>
                  <a:pt x="0" y="10299747"/>
                </a:lnTo>
                <a:lnTo>
                  <a:pt x="10936025" y="10299747"/>
                </a:lnTo>
                <a:lnTo>
                  <a:pt x="109360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991600" y="666750"/>
            <a:ext cx="8629650" cy="8743950"/>
            <a:chOff x="0" y="0"/>
            <a:chExt cx="1336959" cy="13871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36959" cy="1387131"/>
            </a:xfrm>
            <a:custGeom>
              <a:avLst/>
              <a:gdLst/>
              <a:ahLst/>
              <a:cxnLst/>
              <a:rect l="l" t="t" r="r" b="b"/>
              <a:pathLst>
                <a:path w="1336959" h="1387131">
                  <a:moveTo>
                    <a:pt x="1301073" y="0"/>
                  </a:moveTo>
                  <a:lnTo>
                    <a:pt x="35885" y="0"/>
                  </a:lnTo>
                  <a:cubicBezTo>
                    <a:pt x="26368" y="0"/>
                    <a:pt x="17240" y="3781"/>
                    <a:pt x="10511" y="10511"/>
                  </a:cubicBezTo>
                  <a:cubicBezTo>
                    <a:pt x="3781" y="17240"/>
                    <a:pt x="0" y="26368"/>
                    <a:pt x="0" y="35885"/>
                  </a:cubicBezTo>
                  <a:lnTo>
                    <a:pt x="0" y="1351246"/>
                  </a:lnTo>
                  <a:cubicBezTo>
                    <a:pt x="0" y="1360764"/>
                    <a:pt x="3781" y="1369891"/>
                    <a:pt x="10511" y="1376621"/>
                  </a:cubicBezTo>
                  <a:cubicBezTo>
                    <a:pt x="17240" y="1383351"/>
                    <a:pt x="26368" y="1387131"/>
                    <a:pt x="35885" y="1387131"/>
                  </a:cubicBezTo>
                  <a:lnTo>
                    <a:pt x="1301073" y="1387131"/>
                  </a:lnTo>
                  <a:cubicBezTo>
                    <a:pt x="1310591" y="1387131"/>
                    <a:pt x="1319718" y="1383351"/>
                    <a:pt x="1326448" y="1376621"/>
                  </a:cubicBezTo>
                  <a:cubicBezTo>
                    <a:pt x="1333178" y="1369891"/>
                    <a:pt x="1336959" y="1360764"/>
                    <a:pt x="1336959" y="1351246"/>
                  </a:cubicBezTo>
                  <a:lnTo>
                    <a:pt x="1336959" y="35885"/>
                  </a:lnTo>
                  <a:cubicBezTo>
                    <a:pt x="1336959" y="26368"/>
                    <a:pt x="1333178" y="17240"/>
                    <a:pt x="1326448" y="10511"/>
                  </a:cubicBezTo>
                  <a:cubicBezTo>
                    <a:pt x="1319718" y="3781"/>
                    <a:pt x="1310591" y="0"/>
                    <a:pt x="1301073" y="0"/>
                  </a:cubicBezTo>
                  <a:close/>
                </a:path>
              </a:pathLst>
            </a:custGeom>
            <a:blipFill>
              <a:blip r:embed="rId4"/>
              <a:stretch>
                <a:fillRect t="-199" b="-199"/>
              </a:stretch>
            </a:blip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600" y="2306052"/>
            <a:ext cx="8020050" cy="155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5918"/>
              </a:lnSpc>
            </a:pPr>
            <a:endParaRPr lang="en-US" sz="5918" dirty="0">
              <a:solidFill>
                <a:srgbClr val="6A584E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marL="0" lvl="0" indent="0" algn="ctr" rtl="1">
              <a:lnSpc>
                <a:spcPts val="5918"/>
              </a:lnSpc>
            </a:pPr>
            <a:r>
              <a:rPr lang="ar-DZ" sz="5918" dirty="0">
                <a:solidFill>
                  <a:srgbClr val="C00000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النمذجة وبناء الحل</a:t>
            </a:r>
            <a:endParaRPr lang="ar-EG" sz="5918" dirty="0">
              <a:solidFill>
                <a:srgbClr val="C00000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952500"/>
            <a:ext cx="8020050" cy="2394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6299"/>
              </a:lnSpc>
            </a:pPr>
            <a:r>
              <a:rPr lang="ar-EG" sz="4499" b="1" dirty="0">
                <a:solidFill>
                  <a:srgbClr val="6A584E"/>
                </a:solidFill>
                <a:latin typeface="HK Grotesk Bold"/>
                <a:ea typeface="HK Grotesk Bold"/>
                <a:cs typeface="PT Bold Heading" panose="02010400000000000000" pitchFamily="2" charset="-78"/>
                <a:sym typeface="HK Grotesk Bold"/>
                <a:rtl/>
              </a:rPr>
              <a:t>التعلم القائم على المشروع</a:t>
            </a:r>
            <a:endParaRPr lang="ar-DZ" sz="4499" b="1" dirty="0">
              <a:solidFill>
                <a:srgbClr val="6A584E"/>
              </a:solidFill>
              <a:latin typeface="HK Grotesk Bold"/>
              <a:ea typeface="HK Grotesk Bold"/>
              <a:cs typeface="PT Bold Heading" panose="02010400000000000000" pitchFamily="2" charset="-78"/>
              <a:sym typeface="HK Grotesk Bold"/>
              <a:rtl/>
            </a:endParaRPr>
          </a:p>
          <a:p>
            <a:pPr marL="0" lvl="0" indent="0" algn="ctr" rtl="1">
              <a:lnSpc>
                <a:spcPts val="6299"/>
              </a:lnSpc>
            </a:pPr>
            <a:r>
              <a:rPr lang="ar-DZ" sz="4499" b="1" dirty="0">
                <a:solidFill>
                  <a:srgbClr val="6A584E"/>
                </a:solidFill>
                <a:latin typeface="HK Grotesk Bold"/>
                <a:ea typeface="HK Grotesk Bold"/>
                <a:cs typeface="PT Bold Heading" panose="02010400000000000000" pitchFamily="2" charset="-78"/>
                <a:sym typeface="HK Grotesk Bold"/>
                <a:rtl/>
              </a:rPr>
              <a:t>الأسبوع الرابع</a:t>
            </a:r>
          </a:p>
          <a:p>
            <a:pPr marL="0" lvl="0" indent="0" algn="ctr" rtl="1">
              <a:lnSpc>
                <a:spcPts val="6299"/>
              </a:lnSpc>
            </a:pPr>
            <a:endParaRPr lang="ar-DZ" sz="4499" b="1" dirty="0">
              <a:solidFill>
                <a:srgbClr val="6A584E"/>
              </a:solidFill>
              <a:latin typeface="HK Grotesk Bold"/>
              <a:ea typeface="HK Grotesk Bold"/>
              <a:cs typeface="PT Bold Heading" panose="02010400000000000000" pitchFamily="2" charset="-78"/>
              <a:sym typeface="HK Grotesk Bold"/>
              <a:rtl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6750" y="298450"/>
            <a:ext cx="8020050" cy="37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3079"/>
              </a:lnSpc>
            </a:pPr>
            <a:endParaRPr>
              <a:cs typeface="PT Bold Heading" panose="0201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DD5BE-FCCE-644E-D62E-A4916589581F}"/>
              </a:ext>
            </a:extLst>
          </p:cNvPr>
          <p:cNvSpPr txBox="1"/>
          <p:nvPr/>
        </p:nvSpPr>
        <p:spPr>
          <a:xfrm>
            <a:off x="2362199" y="4641488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3200" b="1" noProof="0" dirty="0">
                <a:solidFill>
                  <a:srgbClr val="6A584E"/>
                </a:solidFill>
                <a:latin typeface="Sakkal Majalla" panose="02000000000000000000" pitchFamily="2" charset="-78"/>
                <a:ea typeface="HK Grotesk Bold"/>
                <a:cs typeface="Sakkal Majalla" panose="02000000000000000000" pitchFamily="2" charset="-78"/>
                <a:sym typeface="HK Grotesk Bold"/>
                <a:rtl/>
              </a:rPr>
              <a:t>إعداد المعلمة : بخيتة </a:t>
            </a:r>
            <a:r>
              <a:rPr lang="ar-DZ" sz="3200" b="1" noProof="0" dirty="0" err="1">
                <a:solidFill>
                  <a:srgbClr val="6A584E"/>
                </a:solidFill>
                <a:latin typeface="Sakkal Majalla" panose="02000000000000000000" pitchFamily="2" charset="-78"/>
                <a:ea typeface="HK Grotesk Bold"/>
                <a:cs typeface="Sakkal Majalla" panose="02000000000000000000" pitchFamily="2" charset="-78"/>
                <a:sym typeface="HK Grotesk Bold"/>
                <a:rtl/>
              </a:rPr>
              <a:t>الخاطري</a:t>
            </a:r>
            <a:endParaRPr lang="ar-DZ" sz="3200" b="1" noProof="0" dirty="0">
              <a:solidFill>
                <a:srgbClr val="6A584E"/>
              </a:solidFill>
              <a:latin typeface="Sakkal Majalla" panose="02000000000000000000" pitchFamily="2" charset="-78"/>
              <a:ea typeface="HK Grotesk Bold"/>
              <a:cs typeface="Sakkal Majalla" panose="02000000000000000000" pitchFamily="2" charset="-78"/>
              <a:sym typeface="HK Grotesk Bold"/>
              <a:rtl/>
            </a:endParaRPr>
          </a:p>
          <a:p>
            <a:endParaRPr lang="ar-DZ" sz="4000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68288" flipH="1">
            <a:off x="207608" y="5403005"/>
            <a:ext cx="4728681" cy="403999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10936026" y="0"/>
                </a:moveTo>
                <a:lnTo>
                  <a:pt x="0" y="0"/>
                </a:lnTo>
                <a:lnTo>
                  <a:pt x="0" y="10299747"/>
                </a:lnTo>
                <a:lnTo>
                  <a:pt x="10936026" y="10299747"/>
                </a:lnTo>
                <a:lnTo>
                  <a:pt x="1093602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429875" y="666750"/>
            <a:ext cx="7191375" cy="8953500"/>
            <a:chOff x="0" y="0"/>
            <a:chExt cx="1067508" cy="13290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67508" cy="1329083"/>
            </a:xfrm>
            <a:custGeom>
              <a:avLst/>
              <a:gdLst/>
              <a:ahLst/>
              <a:cxnLst/>
              <a:rect l="l" t="t" r="r" b="b"/>
              <a:pathLst>
                <a:path w="1067508" h="1329083">
                  <a:moveTo>
                    <a:pt x="1024446" y="0"/>
                  </a:moveTo>
                  <a:lnTo>
                    <a:pt x="43062" y="0"/>
                  </a:lnTo>
                  <a:cubicBezTo>
                    <a:pt x="19280" y="0"/>
                    <a:pt x="0" y="19280"/>
                    <a:pt x="0" y="43062"/>
                  </a:cubicBezTo>
                  <a:lnTo>
                    <a:pt x="0" y="1286021"/>
                  </a:lnTo>
                  <a:cubicBezTo>
                    <a:pt x="0" y="1309803"/>
                    <a:pt x="19280" y="1329083"/>
                    <a:pt x="43062" y="1329083"/>
                  </a:cubicBezTo>
                  <a:lnTo>
                    <a:pt x="1024446" y="1329083"/>
                  </a:lnTo>
                  <a:cubicBezTo>
                    <a:pt x="1048228" y="1329083"/>
                    <a:pt x="1067508" y="1309803"/>
                    <a:pt x="1067508" y="1286021"/>
                  </a:cubicBezTo>
                  <a:lnTo>
                    <a:pt x="1067508" y="43062"/>
                  </a:lnTo>
                  <a:cubicBezTo>
                    <a:pt x="1067508" y="19280"/>
                    <a:pt x="1048228" y="0"/>
                    <a:pt x="1024446" y="0"/>
                  </a:cubicBezTo>
                  <a:close/>
                </a:path>
              </a:pathLst>
            </a:custGeom>
            <a:blipFill>
              <a:blip r:embed="rId4"/>
              <a:stretch>
                <a:fillRect t="-199" b="-199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67298" y="1311810"/>
            <a:ext cx="7276702" cy="383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5979"/>
              </a:lnSpc>
            </a:pPr>
            <a:r>
              <a:rPr lang="ar-EG" sz="4599" b="1" dirty="0">
                <a:solidFill>
                  <a:srgbClr val="6A584E"/>
                </a:solidFill>
                <a:latin typeface="HK Grotesk"/>
                <a:ea typeface="HK Grotesk"/>
                <a:cs typeface="HK Grotesk"/>
                <a:sym typeface="HK Grotesk"/>
                <a:rtl/>
              </a:rPr>
              <a:t>في هذه المرحلة، يقوم الفريق بتحديد </a:t>
            </a:r>
            <a:r>
              <a:rPr lang="ar-EG" sz="4599" b="1" dirty="0">
                <a:solidFill>
                  <a:srgbClr val="FF3131"/>
                </a:solidFill>
                <a:latin typeface="HK Grotesk Bold"/>
                <a:ea typeface="HK Grotesk Bold"/>
                <a:cs typeface="HK Grotesk Bold"/>
                <a:sym typeface="HK Grotesk Bold"/>
                <a:rtl/>
              </a:rPr>
              <a:t>نقاط القوة والضعف</a:t>
            </a:r>
            <a:r>
              <a:rPr lang="ar-EG" sz="4599" b="1" dirty="0">
                <a:solidFill>
                  <a:srgbClr val="6A584E"/>
                </a:solidFill>
                <a:latin typeface="HK Grotesk"/>
                <a:ea typeface="HK Grotesk"/>
                <a:cs typeface="HK Grotesk"/>
                <a:sym typeface="HK Grotesk"/>
                <a:rtl/>
              </a:rPr>
              <a:t> في نموذجهم، مع وضع خطة للتعديل تهدف إلى تحسين النموذج وصولاً إلى المنتج النهائي المُحسّن.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685082" y="72484"/>
            <a:ext cx="14270634" cy="309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679"/>
              </a:lnSpc>
            </a:pPr>
            <a:r>
              <a:rPr lang="en-US" sz="3599" b="1" dirty="0">
                <a:solidFill>
                  <a:srgbClr val="FF3131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3</a:t>
            </a:r>
            <a:r>
              <a:rPr lang="ar-EG" sz="3599" b="1" dirty="0">
                <a:solidFill>
                  <a:srgbClr val="FF3131"/>
                </a:solidFill>
                <a:latin typeface="HK Grotesk Bold"/>
                <a:ea typeface="HK Grotesk Bold"/>
                <a:cs typeface="HK Grotesk Bold"/>
                <a:sym typeface="HK Grotesk Bold"/>
                <a:rtl/>
              </a:rPr>
              <a:t>. التقييم الذاتي والتطوير (قّيم)</a:t>
            </a:r>
          </a:p>
          <a:p>
            <a:pPr algn="r" rtl="1">
              <a:lnSpc>
                <a:spcPts val="3900"/>
              </a:lnSpc>
            </a:pPr>
            <a:r>
              <a:rPr lang="ar-EG" sz="3000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بعد جمع الملاحظات، يعود الفريق لتقييم عمله من خلال تحديد:</a:t>
            </a:r>
          </a:p>
          <a:p>
            <a:pPr algn="r" rtl="1">
              <a:lnSpc>
                <a:spcPts val="3900"/>
              </a:lnSpc>
              <a:spcBef>
                <a:spcPct val="0"/>
              </a:spcBef>
            </a:pPr>
            <a:r>
              <a:rPr lang="ar-EG" sz="3000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• نقاط القوة: الأجزاء التي تفي بالغرض ولا تحتاج إلى تطوير.</a:t>
            </a:r>
          </a:p>
          <a:p>
            <a:pPr algn="r" rtl="1">
              <a:lnSpc>
                <a:spcPts val="3900"/>
              </a:lnSpc>
              <a:spcBef>
                <a:spcPct val="0"/>
              </a:spcBef>
            </a:pPr>
            <a:r>
              <a:rPr lang="ar-EG" sz="3000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• نقاط التحسين: الأجزاء التي تحتاج لمزيد من العمل والجهد.</a:t>
            </a:r>
          </a:p>
          <a:p>
            <a:pPr algn="r" rtl="1">
              <a:lnSpc>
                <a:spcPts val="3900"/>
              </a:lnSpc>
              <a:spcBef>
                <a:spcPct val="0"/>
              </a:spcBef>
            </a:pPr>
            <a:r>
              <a:rPr lang="ar-EG" sz="3000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• خطة التعديل: كيف يمكن تحسين النموذج بناءً على التغذية الراجعة للوصول إلى المنتج النهائي,.</a:t>
            </a:r>
          </a:p>
          <a:p>
            <a:pPr algn="r" rtl="1">
              <a:lnSpc>
                <a:spcPts val="3900"/>
              </a:lnSpc>
              <a:spcBef>
                <a:spcPct val="0"/>
              </a:spcBef>
            </a:pPr>
            <a:endParaRPr lang="ar-EG" sz="3000" dirty="0">
              <a:solidFill>
                <a:srgbClr val="000000"/>
              </a:solidFill>
              <a:latin typeface="HK Grotesk Light"/>
              <a:ea typeface="HK Grotesk Light"/>
              <a:cs typeface="HK Grotesk Light"/>
              <a:sym typeface="HK Grotesk Light"/>
              <a:rtl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829800" y="3147166"/>
            <a:ext cx="7900401" cy="55149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900"/>
              </a:lnSpc>
              <a:spcBef>
                <a:spcPct val="0"/>
              </a:spcBef>
            </a:pPr>
            <a:r>
              <a:rPr lang="ar-EG" sz="3200" b="1" u="sng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يمـا يلـي تقييمـي للنسـخة المبدئيـة:</a:t>
            </a:r>
            <a:endParaRPr lang="ar-DZ" sz="3200" b="1" u="sng" dirty="0">
              <a:solidFill>
                <a:srgbClr val="000000"/>
              </a:solidFill>
              <a:latin typeface="HK Grotesk Light"/>
              <a:ea typeface="HK Grotesk Light"/>
              <a:cs typeface="HK Grotesk Light"/>
              <a:sym typeface="HK Grotesk Light"/>
              <a:rtl/>
            </a:endParaRPr>
          </a:p>
          <a:p>
            <a:pPr algn="ctr" rtl="1">
              <a:lnSpc>
                <a:spcPts val="3900"/>
              </a:lnSpc>
              <a:spcBef>
                <a:spcPct val="0"/>
              </a:spcBef>
            </a:pPr>
            <a:endParaRPr lang="ar-EG" sz="3200" b="1" dirty="0">
              <a:solidFill>
                <a:srgbClr val="000000"/>
              </a:solidFill>
              <a:latin typeface="HK Grotesk Light"/>
              <a:ea typeface="HK Grotesk Light"/>
              <a:cs typeface="HK Grotesk Light"/>
              <a:sym typeface="HK Grotesk Light"/>
              <a:rtl/>
            </a:endParaRPr>
          </a:p>
          <a:p>
            <a:pPr algn="ctr" rtl="1">
              <a:lnSpc>
                <a:spcPts val="3900"/>
              </a:lnSpc>
              <a:spcBef>
                <a:spcPct val="0"/>
              </a:spcBef>
            </a:pPr>
            <a:r>
              <a:rPr lang="ar-EG" sz="3200" b="1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هذا الجزء من النموذج </a:t>
            </a:r>
            <a:r>
              <a:rPr lang="ar-DZ" sz="3200" b="1" dirty="0" err="1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الأ</a:t>
            </a:r>
            <a:r>
              <a:rPr lang="ar-EG" sz="3200" b="1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ولي )النسخة المبدئية</a:t>
            </a:r>
            <a:endParaRPr lang="ar-DZ" sz="3200" b="1" dirty="0">
              <a:solidFill>
                <a:srgbClr val="000000"/>
              </a:solidFill>
              <a:latin typeface="HK Grotesk Light"/>
              <a:ea typeface="HK Grotesk Light"/>
              <a:cs typeface="HK Grotesk Light"/>
              <a:sym typeface="HK Grotesk Light"/>
              <a:rtl/>
            </a:endParaRPr>
          </a:p>
          <a:p>
            <a:pPr algn="ctr" rtl="1">
              <a:lnSpc>
                <a:spcPts val="3900"/>
              </a:lnSpc>
              <a:spcBef>
                <a:spcPct val="0"/>
              </a:spcBef>
            </a:pPr>
            <a:r>
              <a:rPr lang="ar-EG" sz="3200" b="1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( يفي بالغرض و لا يحتاج إلى تطوير </a:t>
            </a:r>
            <a:r>
              <a:rPr lang="ar-EG" sz="3200" b="1" dirty="0">
                <a:solidFill>
                  <a:srgbClr val="C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“ نقاط القوة </a:t>
            </a:r>
            <a:r>
              <a:rPr lang="ar-EG" sz="3200" b="1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“</a:t>
            </a:r>
          </a:p>
          <a:p>
            <a:pPr algn="ctr" rtl="1">
              <a:lnSpc>
                <a:spcPts val="3900"/>
              </a:lnSpc>
              <a:spcBef>
                <a:spcPct val="0"/>
              </a:spcBef>
            </a:pPr>
            <a:r>
              <a:rPr lang="ar-EG" sz="3600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 -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9361" y="3198619"/>
            <a:ext cx="8387638" cy="53515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35"/>
              </a:lnSpc>
              <a:spcBef>
                <a:spcPct val="0"/>
              </a:spcBef>
            </a:pP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أمثلة مساعدة على تقييم ( نقاط القوة ):</a:t>
            </a:r>
            <a:endParaRPr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ts val="4235"/>
              </a:lnSpc>
              <a:spcBef>
                <a:spcPct val="0"/>
              </a:spcBef>
            </a:pPr>
            <a:r>
              <a:rPr lang="ar-DZ" sz="3200" b="1" dirty="0">
                <a:solidFill>
                  <a:srgbClr val="FF5757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-</a:t>
            </a:r>
            <a:r>
              <a:rPr lang="ar-EG" sz="3200" b="1" dirty="0">
                <a:solidFill>
                  <a:srgbClr val="FF5757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 استخدام صور وعناصر بصرية جذابة تساعد الآخرين على</a:t>
            </a:r>
          </a:p>
          <a:p>
            <a:pPr algn="ctr" rtl="1">
              <a:lnSpc>
                <a:spcPts val="4235"/>
              </a:lnSpc>
              <a:spcBef>
                <a:spcPct val="0"/>
              </a:spcBef>
            </a:pPr>
            <a:r>
              <a:rPr lang="ar-EG" sz="3200" b="1" dirty="0">
                <a:solidFill>
                  <a:srgbClr val="FF5757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 فهم كيفية ممارسة اللعبة الشعبية بسرعة،.</a:t>
            </a:r>
          </a:p>
          <a:p>
            <a:pPr algn="ctr" rtl="1">
              <a:lnSpc>
                <a:spcPts val="4235"/>
              </a:lnSpc>
              <a:spcBef>
                <a:spcPct val="0"/>
              </a:spcBef>
            </a:pPr>
            <a:r>
              <a:rPr lang="ar-EG" sz="3200" b="1" dirty="0">
                <a:solidFill>
                  <a:srgbClr val="FF5757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 </a:t>
            </a:r>
            <a:r>
              <a:rPr lang="ar-DZ" sz="3200" b="1" dirty="0">
                <a:solidFill>
                  <a:srgbClr val="FF5757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- </a:t>
            </a:r>
            <a:r>
              <a:rPr lang="ar-EG" sz="3200" b="1" dirty="0">
                <a:solidFill>
                  <a:srgbClr val="FF5757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قوانين اللعبة مشروحة بوضوح وسهلة الفهم للأجيال الجديدة، مما يجعلها تفي بالغرض المطلوب،. </a:t>
            </a:r>
          </a:p>
          <a:p>
            <a:pPr algn="ctr" rtl="1">
              <a:lnSpc>
                <a:spcPts val="4235"/>
              </a:lnSpc>
              <a:spcBef>
                <a:spcPct val="0"/>
              </a:spcBef>
            </a:pPr>
            <a:r>
              <a:rPr lang="ar-DZ" sz="3200" b="1" dirty="0">
                <a:solidFill>
                  <a:srgbClr val="FF5757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- </a:t>
            </a:r>
            <a:r>
              <a:rPr lang="ar-EG" sz="3200" b="1" dirty="0">
                <a:solidFill>
                  <a:srgbClr val="FF5757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فكرة اللعبة أو المبادرة قابلة للتنفيذ الفعلي في بيئة المدرسة خلال </a:t>
            </a:r>
            <a:r>
              <a:rPr lang="en-US" sz="3200" b="1" dirty="0">
                <a:solidFill>
                  <a:srgbClr val="FF57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  <a:r>
              <a:rPr lang="ar-EG" sz="3200" b="1" dirty="0">
                <a:solidFill>
                  <a:srgbClr val="FF5757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 أسابيع،.</a:t>
            </a:r>
          </a:p>
          <a:p>
            <a:pPr algn="ctr" rtl="1">
              <a:lnSpc>
                <a:spcPts val="4235"/>
              </a:lnSpc>
              <a:spcBef>
                <a:spcPct val="0"/>
              </a:spcBef>
            </a:pPr>
            <a:r>
              <a:rPr lang="ar-DZ" sz="3200" b="1" dirty="0">
                <a:solidFill>
                  <a:srgbClr val="FF5757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- </a:t>
            </a:r>
            <a:r>
              <a:rPr lang="ar-EG" sz="3200" b="1" dirty="0">
                <a:solidFill>
                  <a:srgbClr val="FF5757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يقدم النموذج حلاً ملموساً يساهم في إحياء اللعبة بدلاً من مجرد الحديث عنها،</a:t>
            </a:r>
          </a:p>
          <a:p>
            <a:pPr algn="ctr" rtl="1">
              <a:lnSpc>
                <a:spcPts val="4235"/>
              </a:lnSpc>
              <a:spcBef>
                <a:spcPct val="0"/>
              </a:spcBef>
            </a:pPr>
            <a:endParaRPr lang="ar-EG" sz="3025" b="1" dirty="0">
              <a:solidFill>
                <a:srgbClr val="FF5757"/>
              </a:solidFill>
              <a:latin typeface="Open Sans Bold"/>
              <a:ea typeface="Open Sans Bold"/>
              <a:cs typeface="Open Sans Bold"/>
              <a:sym typeface="Open Sans Bold"/>
              <a:rtl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133EC4-C613-81DC-4B2D-0B999EC6D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A240EAA-55E6-0511-D9E8-1E7B7BC98322}"/>
              </a:ext>
            </a:extLst>
          </p:cNvPr>
          <p:cNvSpPr/>
          <p:nvPr/>
        </p:nvSpPr>
        <p:spPr>
          <a:xfrm>
            <a:off x="457200" y="203978"/>
            <a:ext cx="1813228" cy="2262999"/>
          </a:xfrm>
          <a:custGeom>
            <a:avLst/>
            <a:gdLst/>
            <a:ahLst/>
            <a:cxnLst/>
            <a:rect l="l" t="t" r="r" b="b"/>
            <a:pathLst>
              <a:path w="1813228" h="2262999">
                <a:moveTo>
                  <a:pt x="0" y="0"/>
                </a:moveTo>
                <a:lnTo>
                  <a:pt x="1813228" y="0"/>
                </a:lnTo>
                <a:lnTo>
                  <a:pt x="1813228" y="2262999"/>
                </a:lnTo>
                <a:lnTo>
                  <a:pt x="0" y="2262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4F423F9-D1D4-D3AF-1661-F8712D97DD05}"/>
              </a:ext>
            </a:extLst>
          </p:cNvPr>
          <p:cNvSpPr txBox="1"/>
          <p:nvPr/>
        </p:nvSpPr>
        <p:spPr>
          <a:xfrm>
            <a:off x="3127694" y="180166"/>
            <a:ext cx="14270634" cy="309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679"/>
              </a:lnSpc>
            </a:pPr>
            <a:r>
              <a:rPr lang="en-US" sz="3599" b="1" dirty="0">
                <a:solidFill>
                  <a:srgbClr val="FF3131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3</a:t>
            </a:r>
            <a:r>
              <a:rPr lang="ar-EG" sz="3599" b="1" dirty="0">
                <a:solidFill>
                  <a:srgbClr val="FF3131"/>
                </a:solidFill>
                <a:latin typeface="HK Grotesk Bold"/>
                <a:ea typeface="HK Grotesk Bold"/>
                <a:cs typeface="HK Grotesk Bold"/>
                <a:sym typeface="HK Grotesk Bold"/>
                <a:rtl/>
              </a:rPr>
              <a:t>. التقييم الذاتي والتطوير (قّيم)</a:t>
            </a:r>
          </a:p>
          <a:p>
            <a:pPr algn="r" rtl="1">
              <a:lnSpc>
                <a:spcPts val="3900"/>
              </a:lnSpc>
            </a:pPr>
            <a:r>
              <a:rPr lang="ar-EG" sz="3000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بعد جمع الملاحظات، يعود الفريق لتقييم عمله من خلال تحديد:</a:t>
            </a:r>
          </a:p>
          <a:p>
            <a:pPr algn="r" rtl="1">
              <a:lnSpc>
                <a:spcPts val="3900"/>
              </a:lnSpc>
              <a:spcBef>
                <a:spcPct val="0"/>
              </a:spcBef>
            </a:pPr>
            <a:r>
              <a:rPr lang="ar-EG" sz="3000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• نقاط القوة: الأجزاء التي تفي بالغرض ولا تحتاج إلى تطوير.</a:t>
            </a:r>
          </a:p>
          <a:p>
            <a:pPr algn="r" rtl="1">
              <a:lnSpc>
                <a:spcPts val="3900"/>
              </a:lnSpc>
              <a:spcBef>
                <a:spcPct val="0"/>
              </a:spcBef>
            </a:pPr>
            <a:r>
              <a:rPr lang="ar-EG" sz="3000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• نقاط التحسين: الأجزاء التي تحتاج لمزيد من العمل والجهد.</a:t>
            </a:r>
          </a:p>
          <a:p>
            <a:pPr algn="r" rtl="1">
              <a:lnSpc>
                <a:spcPts val="3900"/>
              </a:lnSpc>
              <a:spcBef>
                <a:spcPct val="0"/>
              </a:spcBef>
            </a:pPr>
            <a:r>
              <a:rPr lang="ar-EG" sz="3000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• خطة التعديل: كيف يمكن تحسين النموذج بناءً على التغذية الراجعة للوصول إلى المنتج النهائي,.</a:t>
            </a:r>
          </a:p>
          <a:p>
            <a:pPr algn="r" rtl="1">
              <a:lnSpc>
                <a:spcPts val="3900"/>
              </a:lnSpc>
              <a:spcBef>
                <a:spcPct val="0"/>
              </a:spcBef>
            </a:pPr>
            <a:endParaRPr lang="ar-EG" sz="3000" dirty="0">
              <a:solidFill>
                <a:srgbClr val="000000"/>
              </a:solidFill>
              <a:latin typeface="HK Grotesk Light"/>
              <a:ea typeface="HK Grotesk Light"/>
              <a:cs typeface="HK Grotesk Light"/>
              <a:sym typeface="HK Grotesk Light"/>
              <a:rtl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14DA773-D4DB-568A-6BBB-C78A7051235F}"/>
              </a:ext>
            </a:extLst>
          </p:cNvPr>
          <p:cNvSpPr txBox="1"/>
          <p:nvPr/>
        </p:nvSpPr>
        <p:spPr>
          <a:xfrm>
            <a:off x="9525000" y="3614736"/>
            <a:ext cx="8305799" cy="49916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900"/>
              </a:lnSpc>
              <a:spcBef>
                <a:spcPct val="0"/>
              </a:spcBef>
            </a:pPr>
            <a:r>
              <a:rPr lang="ar-EG" sz="3600" b="1" dirty="0">
                <a:solidFill>
                  <a:srgbClr val="000000"/>
                </a:solidFill>
                <a:latin typeface="Sakkal Majalla" panose="02000000000000000000" pitchFamily="2" charset="-78"/>
                <a:ea typeface="HK Grotesk Light"/>
                <a:cs typeface="Sakkal Majalla" panose="02000000000000000000" pitchFamily="2" charset="-78"/>
                <a:sym typeface="HK Grotesk Light"/>
                <a:rtl/>
              </a:rPr>
              <a:t>تحتاج هذه الأجزاء إلى المزيد من العمل والتطوير</a:t>
            </a:r>
          </a:p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ea typeface="HK Grotesk Light"/>
                <a:cs typeface="Sakkal Majalla" panose="02000000000000000000" pitchFamily="2" charset="-78"/>
                <a:sym typeface="HK Grotesk Light"/>
              </a:rPr>
              <a:t>“</a:t>
            </a:r>
            <a:r>
              <a:rPr lang="ar-EG" sz="3200" b="1" dirty="0">
                <a:solidFill>
                  <a:srgbClr val="C00000"/>
                </a:solidFill>
                <a:latin typeface="Sakkal Majalla" panose="02000000000000000000" pitchFamily="2" charset="-78"/>
                <a:ea typeface="HK Grotesk Light"/>
                <a:cs typeface="Sakkal Majalla" panose="02000000000000000000" pitchFamily="2" charset="-78"/>
                <a:sym typeface="HK Grotesk Light"/>
                <a:rtl/>
              </a:rPr>
              <a:t>نقاط الضعف</a:t>
            </a:r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ea typeface="HK Grotesk Light"/>
                <a:cs typeface="Sakkal Majalla" panose="02000000000000000000" pitchFamily="2" charset="-78"/>
                <a:sym typeface="HK Grotesk Light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“</a:t>
            </a:r>
          </a:p>
          <a:p>
            <a:pPr algn="ctr" rtl="1">
              <a:lnSpc>
                <a:spcPts val="3900"/>
              </a:lnSpc>
              <a:spcBef>
                <a:spcPct val="0"/>
              </a:spcBef>
            </a:pPr>
            <a:r>
              <a:rPr lang="ar-EG" sz="3000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- - - - - - - - - - - - - - - - - - - - - - - - - - - - - - - - - - - - - - - - - - - - - - - - - - - - - - - - - - - - - - - - - - - - - - - - - - - - - - - - - -</a:t>
            </a:r>
          </a:p>
          <a:p>
            <a:pPr algn="ctr" rtl="1">
              <a:lnSpc>
                <a:spcPts val="3900"/>
              </a:lnSpc>
              <a:spcBef>
                <a:spcPct val="0"/>
              </a:spcBef>
            </a:pPr>
            <a:r>
              <a:rPr lang="ar-EG" sz="3000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- - - - - - - - - - - - - - - - - - - - - - - - - - - - - - - - - - - - - - - - - - - - - - - - - - - - - - - - - - - - - - - - - - - - - - - - - - - - - - - - - -</a:t>
            </a:r>
          </a:p>
          <a:p>
            <a:pPr algn="ctr" rtl="1">
              <a:lnSpc>
                <a:spcPts val="3900"/>
              </a:lnSpc>
              <a:spcBef>
                <a:spcPct val="0"/>
              </a:spcBef>
            </a:pPr>
            <a:r>
              <a:rPr lang="ar-EG" sz="3000" dirty="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- - - - - - - - - - - - - - - - - - - - - - - - - - - - - - - - - - - - - - - - - - - - - - - - - - - - - - - - - - - - - - - -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BFD9DF9-F611-7C15-7BE5-904B95BAF405}"/>
              </a:ext>
            </a:extLst>
          </p:cNvPr>
          <p:cNvSpPr txBox="1"/>
          <p:nvPr/>
        </p:nvSpPr>
        <p:spPr>
          <a:xfrm>
            <a:off x="457200" y="3619498"/>
            <a:ext cx="8627892" cy="51685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  <a:spcBef>
                <a:spcPct val="0"/>
              </a:spcBef>
            </a:pP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أمثلة مساعدة على تقييم ( نقاط الضعف ):</a:t>
            </a:r>
          </a:p>
          <a:p>
            <a:pPr algn="ctr" rtl="1">
              <a:lnSpc>
                <a:spcPts val="4480"/>
              </a:lnSpc>
              <a:spcBef>
                <a:spcPct val="0"/>
              </a:spcBef>
            </a:pPr>
            <a:r>
              <a:rPr lang="ar-DZ" sz="3600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- </a:t>
            </a:r>
            <a:r>
              <a:rPr lang="ar-EG" sz="3600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عدم شرح الخطوات العلمية التي اتبعها الفريق للوصول إلى هذا التصميم </a:t>
            </a:r>
          </a:p>
          <a:p>
            <a:pPr algn="ctr" rtl="1">
              <a:lnSpc>
                <a:spcPts val="4480"/>
              </a:lnSpc>
              <a:spcBef>
                <a:spcPct val="0"/>
              </a:spcBef>
            </a:pPr>
            <a:endParaRPr lang="ar-EG" sz="3600" b="1" dirty="0">
              <a:solidFill>
                <a:srgbClr val="FF3131"/>
              </a:solidFill>
              <a:latin typeface="Open Sans Bold"/>
              <a:ea typeface="Open Sans Bold"/>
              <a:cs typeface="Open Sans Bold"/>
              <a:sym typeface="Open Sans Bold"/>
              <a:rtl/>
            </a:endParaRPr>
          </a:p>
          <a:p>
            <a:pPr algn="ctr" rtl="1">
              <a:lnSpc>
                <a:spcPts val="4480"/>
              </a:lnSpc>
              <a:spcBef>
                <a:spcPct val="0"/>
              </a:spcBef>
            </a:pPr>
            <a:r>
              <a:rPr lang="ar-DZ" sz="3600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-</a:t>
            </a:r>
            <a:r>
              <a:rPr lang="ar-EG" sz="3600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النموذج يتطلب مواد أو مصادر يصعب توفيرها</a:t>
            </a:r>
          </a:p>
          <a:p>
            <a:pPr algn="ctr" rtl="1">
              <a:lnSpc>
                <a:spcPts val="4480"/>
              </a:lnSpc>
              <a:spcBef>
                <a:spcPct val="0"/>
              </a:spcBef>
            </a:pPr>
            <a:r>
              <a:rPr lang="ar-DZ" sz="3600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- ا</a:t>
            </a:r>
            <a:r>
              <a:rPr lang="ar-EG" sz="3600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لنموذج (مثل الملصق) يحتوي على نصوص كثيرة دون رسومات توضيحية، مما يجعله غير مشجع للأطفال،</a:t>
            </a:r>
            <a:endParaRPr lang="ar-DZ" sz="3600" b="1" dirty="0">
              <a:solidFill>
                <a:srgbClr val="FF3131"/>
              </a:solidFill>
              <a:latin typeface="Open Sans Bold"/>
              <a:ea typeface="Open Sans Bold"/>
              <a:cs typeface="Open Sans Bold"/>
              <a:sym typeface="Open Sans Bold"/>
              <a:rtl/>
            </a:endParaRPr>
          </a:p>
          <a:p>
            <a:pPr algn="ctr" rtl="1">
              <a:lnSpc>
                <a:spcPts val="4480"/>
              </a:lnSpc>
              <a:spcBef>
                <a:spcPct val="0"/>
              </a:spcBef>
            </a:pPr>
            <a:r>
              <a:rPr lang="ar-DZ" sz="3600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-ا</a:t>
            </a:r>
            <a:r>
              <a:rPr lang="ar-EG" sz="3600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لفكرة جميلة ولكنها لا تحل مشكلة "اختفاء" اللعبة، بل تكتفي بوصفها فقط</a:t>
            </a:r>
          </a:p>
        </p:txBody>
      </p:sp>
    </p:spTree>
    <p:extLst>
      <p:ext uri="{BB962C8B-B14F-4D97-AF65-F5344CB8AC3E}">
        <p14:creationId xmlns:p14="http://schemas.microsoft.com/office/powerpoint/2010/main" val="3186788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83487" y="3023998"/>
            <a:ext cx="11573734" cy="5938819"/>
          </a:xfrm>
          <a:custGeom>
            <a:avLst/>
            <a:gdLst/>
            <a:ahLst/>
            <a:cxnLst/>
            <a:rect l="l" t="t" r="r" b="b"/>
            <a:pathLst>
              <a:path w="11573734" h="5938819">
                <a:moveTo>
                  <a:pt x="0" y="0"/>
                </a:moveTo>
                <a:lnTo>
                  <a:pt x="11573734" y="0"/>
                </a:lnTo>
                <a:lnTo>
                  <a:pt x="11573734" y="5938818"/>
                </a:lnTo>
                <a:lnTo>
                  <a:pt x="0" y="5938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309" t="-78925" r="-60062" b="-101672"/>
            </a:stretch>
          </a:blipFill>
        </p:spPr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38716" y="2764679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354191" y="876300"/>
            <a:ext cx="13432325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59"/>
              </a:lnSpc>
              <a:spcBef>
                <a:spcPct val="0"/>
              </a:spcBef>
            </a:pPr>
            <a:r>
              <a:rPr lang="ar-EG" sz="4800" b="1" dirty="0">
                <a:solidFill>
                  <a:srgbClr val="000000"/>
                </a:solidFill>
                <a:latin typeface="Droid Arabic Naskh"/>
                <a:ea typeface="Droid Arabic Naskh"/>
                <a:cs typeface="Droid Arabic Naskh"/>
                <a:sym typeface="Droid Arabic Naskh"/>
                <a:rtl/>
              </a:rPr>
              <a:t>بإمكانكم استخدام هذا الجدول لتدوين ملاحظاتكم أثناء اختبار نموذجكم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AC72CA-E44F-E544-8512-5C7033E7414D}"/>
              </a:ext>
            </a:extLst>
          </p:cNvPr>
          <p:cNvCxnSpPr>
            <a:cxnSpLocks/>
          </p:cNvCxnSpPr>
          <p:nvPr/>
        </p:nvCxnSpPr>
        <p:spPr>
          <a:xfrm>
            <a:off x="11887200" y="3771900"/>
            <a:ext cx="1828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49A781-277F-6ABF-6C42-11F12F2AD7A9}"/>
              </a:ext>
            </a:extLst>
          </p:cNvPr>
          <p:cNvCxnSpPr>
            <a:cxnSpLocks/>
          </p:cNvCxnSpPr>
          <p:nvPr/>
        </p:nvCxnSpPr>
        <p:spPr>
          <a:xfrm>
            <a:off x="7467600" y="3771900"/>
            <a:ext cx="1828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5B34308-D50C-F833-2787-26FD5E1817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15601" y="4211288"/>
            <a:ext cx="609600" cy="5965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EC34EF-89BE-88CA-2319-C36651F7E9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638800" y="4197000"/>
            <a:ext cx="574976" cy="5749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531643-FFFD-248E-05FB-83107CF418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60753" y="5180958"/>
            <a:ext cx="609600" cy="5965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4F93EC-111E-EB07-259D-1B325579F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60753" y="6666499"/>
            <a:ext cx="609600" cy="596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D2BA0E-332E-6A36-2DA2-9EEB4B6524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60753" y="7934421"/>
            <a:ext cx="609600" cy="5965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D7FD78-E30F-9F36-8B58-FDDA29F9C9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708951" y="5470232"/>
            <a:ext cx="574976" cy="5749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C0A9C2-34E4-B6E2-6566-EDF670A463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602889" y="6528936"/>
            <a:ext cx="574976" cy="5749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437C41-1645-8CF1-50BB-3B7E06EE9B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605914" y="7729208"/>
            <a:ext cx="574976" cy="5749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39000" y="2753130"/>
            <a:ext cx="10615910" cy="47807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59"/>
              </a:lnSpc>
              <a:spcBef>
                <a:spcPct val="0"/>
              </a:spcBef>
            </a:pPr>
            <a:r>
              <a:rPr lang="ar-EG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/>
              </a:rPr>
              <a:t>يمكن أن ُنحّسن النموذج الأولي )النسخة المبدئية( بعمل التالي:</a:t>
            </a:r>
          </a:p>
          <a:p>
            <a:pPr algn="ctr" rtl="1">
              <a:lnSpc>
                <a:spcPts val="4759"/>
              </a:lnSpc>
              <a:spcBef>
                <a:spcPct val="0"/>
              </a:spcBef>
            </a:pPr>
            <a:r>
              <a:rPr lang="ar-EG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/>
              </a:rPr>
              <a:t>- - - - - - - - - - - - - - - - - - - - - - - - - - - - - - - - - - - - - - - - - - - - - - - - - - - - - - - - - - - - - - - - - - - - - - - - - - - - - - - - - -</a:t>
            </a:r>
          </a:p>
          <a:p>
            <a:pPr algn="ctr" rtl="1">
              <a:lnSpc>
                <a:spcPts val="4759"/>
              </a:lnSpc>
              <a:spcBef>
                <a:spcPct val="0"/>
              </a:spcBef>
            </a:pPr>
            <a:r>
              <a:rPr lang="ar-EG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/>
              </a:rPr>
              <a:t>- - - - - - - - - - - - - - - - - - - - - - - - - - - - - - - - - - - - - - - - - - - - - - - - - - - - - - - - - - - - - - - - - - - - - - - - - - - - - - - - - -</a:t>
            </a:r>
          </a:p>
          <a:p>
            <a:pPr algn="ctr" rtl="1">
              <a:lnSpc>
                <a:spcPts val="4759"/>
              </a:lnSpc>
              <a:spcBef>
                <a:spcPct val="0"/>
              </a:spcBef>
            </a:pPr>
            <a:r>
              <a:rPr lang="ar-EG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/>
              </a:rPr>
              <a:t>- - - - - - - - - - - - - - - - - - - - - - - - - - - - - - - - - - - - - - - - - - - - - - - - - - - - - - - - - - - - - - - - - - - - - - - - - - - - - - - - - -</a:t>
            </a:r>
          </a:p>
          <a:p>
            <a:pPr algn="ctr" rtl="1">
              <a:lnSpc>
                <a:spcPts val="4759"/>
              </a:lnSpc>
              <a:spcBef>
                <a:spcPct val="0"/>
              </a:spcBef>
            </a:pPr>
            <a:endParaRPr lang="ar-EG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  <a:rtl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38200" y="23812"/>
            <a:ext cx="3657600" cy="3352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334000" y="419100"/>
            <a:ext cx="11049000" cy="1805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759"/>
              </a:lnSpc>
              <a:spcBef>
                <a:spcPct val="0"/>
              </a:spcBef>
            </a:pPr>
            <a:r>
              <a:rPr lang="ar-EG" sz="4800" b="1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خطة التعديل</a:t>
            </a:r>
            <a:r>
              <a:rPr lang="ar-DZ" sz="33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:</a:t>
            </a:r>
          </a:p>
          <a:p>
            <a:pPr algn="ctr" rtl="1">
              <a:lnSpc>
                <a:spcPts val="4759"/>
              </a:lnSpc>
              <a:spcBef>
                <a:spcPct val="0"/>
              </a:spcBef>
            </a:pPr>
            <a:r>
              <a:rPr lang="ar-EG" sz="33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 كيف يمكن تحسين النموذج بناءً على</a:t>
            </a:r>
          </a:p>
          <a:p>
            <a:pPr algn="ctr" rtl="1">
              <a:lnSpc>
                <a:spcPts val="4759"/>
              </a:lnSpc>
              <a:spcBef>
                <a:spcPct val="0"/>
              </a:spcBef>
            </a:pPr>
            <a:r>
              <a:rPr lang="ar-EG" sz="33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 التغذية الراجعة للوصول إلى المنتج النهائي</a:t>
            </a:r>
            <a:r>
              <a:rPr lang="ar-DZ" sz="33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؟</a:t>
            </a:r>
            <a:endParaRPr lang="ar-EG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  <a:rtl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33091" y="3924300"/>
            <a:ext cx="6501110" cy="28454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193"/>
              </a:lnSpc>
            </a:pPr>
            <a:endParaRPr lang="ar-DZ" sz="3200" b="1" dirty="0">
              <a:solidFill>
                <a:srgbClr val="FF3131"/>
              </a:solidFill>
              <a:latin typeface="Open Sans Bold"/>
              <a:ea typeface="Open Sans Bold"/>
              <a:cs typeface="Open Sans Bold"/>
              <a:sym typeface="Open Sans Bold"/>
              <a:rtl/>
            </a:endParaRPr>
          </a:p>
          <a:p>
            <a:pPr algn="ctr" rtl="1">
              <a:lnSpc>
                <a:spcPts val="3193"/>
              </a:lnSpc>
            </a:pPr>
            <a:r>
              <a:rPr lang="ar-EG" sz="3200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مقترح الخطة </a:t>
            </a:r>
            <a:r>
              <a:rPr lang="ar-DZ" sz="3200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التحسينية </a:t>
            </a:r>
            <a:r>
              <a:rPr lang="ar-EG" sz="3200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:</a:t>
            </a:r>
          </a:p>
          <a:p>
            <a:pPr algn="ctr" rtl="1">
              <a:lnSpc>
                <a:spcPts val="3193"/>
              </a:lnSpc>
            </a:pPr>
            <a:r>
              <a:rPr lang="ar-EG" sz="3200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تغيير في التصميم أو الأدوات المستخدمة.</a:t>
            </a:r>
          </a:p>
          <a:p>
            <a:pPr algn="ctr" rtl="1">
              <a:lnSpc>
                <a:spcPts val="3193"/>
              </a:lnSpc>
            </a:pPr>
            <a:r>
              <a:rPr lang="ar-EG" sz="3200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• تبسيط القوانين أو خطوات التنفيذ.</a:t>
            </a:r>
          </a:p>
          <a:p>
            <a:pPr algn="ctr" rtl="1">
              <a:lnSpc>
                <a:spcPts val="3193"/>
              </a:lnSpc>
            </a:pPr>
            <a:r>
              <a:rPr lang="ar-EG" sz="3200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  <a:rtl/>
              </a:rPr>
              <a:t>• إضافة عناصر بصرية (صور أو رسومات) لتوضيح الفكرة بشكل أفضل</a:t>
            </a:r>
          </a:p>
          <a:p>
            <a:pPr algn="ctr" rtl="1">
              <a:lnSpc>
                <a:spcPts val="3193"/>
              </a:lnSpc>
              <a:spcBef>
                <a:spcPct val="0"/>
              </a:spcBef>
            </a:pPr>
            <a:endParaRPr lang="ar-EG" sz="2280" b="1" dirty="0">
              <a:solidFill>
                <a:srgbClr val="FF3131"/>
              </a:solidFill>
              <a:latin typeface="Open Sans Bold"/>
              <a:ea typeface="Open Sans Bold"/>
              <a:cs typeface="Open Sans Bold"/>
              <a:sym typeface="Open Sans Bold"/>
              <a:rtl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44906"/>
              </p:ext>
            </p:extLst>
          </p:nvPr>
        </p:nvGraphicFramePr>
        <p:xfrm>
          <a:off x="1480389" y="3086100"/>
          <a:ext cx="9959682" cy="5542431"/>
        </p:xfrm>
        <a:graphic>
          <a:graphicData uri="http://schemas.openxmlformats.org/drawingml/2006/table">
            <a:tbl>
              <a:tblPr/>
              <a:tblGrid>
                <a:gridCol w="396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1367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ar-EG" sz="2800" b="1" dirty="0">
                          <a:solidFill>
                            <a:srgbClr val="C00000"/>
                          </a:solidFill>
                          <a:latin typeface="Arimo Bold"/>
                          <a:ea typeface="Arimo Bold"/>
                          <a:cs typeface="PT Bold Heading" panose="02010400000000000000" pitchFamily="2" charset="-78"/>
                          <a:sym typeface="Arimo Bold"/>
                          <a:rtl/>
                        </a:rPr>
                        <a:t>إجراءات التحسين</a:t>
                      </a:r>
                      <a:endParaRPr lang="ar-DZ" sz="2800" b="1" dirty="0">
                        <a:solidFill>
                          <a:srgbClr val="C00000"/>
                        </a:solidFill>
                        <a:latin typeface="Arimo Bold"/>
                        <a:ea typeface="Arimo Bold"/>
                        <a:cs typeface="PT Bold Heading" panose="02010400000000000000" pitchFamily="2" charset="-78"/>
                        <a:sym typeface="Arimo Bold"/>
                        <a:rtl/>
                      </a:endParaRPr>
                    </a:p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ar-EG" sz="2800" b="1" dirty="0">
                          <a:solidFill>
                            <a:srgbClr val="C00000"/>
                          </a:solidFill>
                          <a:latin typeface="Arimo Bold"/>
                          <a:ea typeface="Arimo Bold"/>
                          <a:cs typeface="PT Bold Heading" panose="02010400000000000000" pitchFamily="2" charset="-78"/>
                          <a:sym typeface="Arimo Bold"/>
                          <a:rtl/>
                        </a:rPr>
                        <a:t> (ماذا سنفعل؟)</a:t>
                      </a:r>
                      <a:endParaRPr lang="en-US" sz="1400" dirty="0">
                        <a:solidFill>
                          <a:srgbClr val="C00000"/>
                        </a:solidFill>
                        <a:cs typeface="PT Bold Heading" panose="02010400000000000000" pitchFamily="2" charset="-78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ar-EG" sz="2800" dirty="0">
                          <a:solidFill>
                            <a:srgbClr val="C00000"/>
                          </a:solidFill>
                          <a:latin typeface="Gilda Display"/>
                          <a:ea typeface="Gilda Display"/>
                          <a:cs typeface="PT Bold Heading" panose="02010400000000000000" pitchFamily="2" charset="-78"/>
                          <a:sym typeface="Gilda Display"/>
                          <a:rtl/>
                        </a:rPr>
                        <a:t>الملاحظات </a:t>
                      </a:r>
                      <a:endParaRPr lang="ar-DZ" sz="2800" dirty="0">
                        <a:solidFill>
                          <a:srgbClr val="C00000"/>
                        </a:solidFill>
                        <a:latin typeface="Gilda Display"/>
                        <a:ea typeface="Gilda Display"/>
                        <a:cs typeface="PT Bold Heading" panose="02010400000000000000" pitchFamily="2" charset="-78"/>
                        <a:sym typeface="Gilda Display"/>
                        <a:rtl/>
                      </a:endParaRPr>
                    </a:p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ar-EG" sz="2800" dirty="0">
                          <a:solidFill>
                            <a:srgbClr val="C00000"/>
                          </a:solidFill>
                          <a:latin typeface="Gilda Display"/>
                          <a:ea typeface="Gilda Display"/>
                          <a:cs typeface="PT Bold Heading" panose="02010400000000000000" pitchFamily="2" charset="-78"/>
                          <a:sym typeface="Gilda Display"/>
                          <a:rtl/>
                        </a:rPr>
                        <a:t>(التغذية الراجعة)</a:t>
                      </a:r>
                      <a:endParaRPr lang="en-US" sz="1400" dirty="0">
                        <a:solidFill>
                          <a:srgbClr val="C00000"/>
                        </a:solidFill>
                        <a:cs typeface="PT Bold Heading" panose="02010400000000000000" pitchFamily="2" charset="-78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939"/>
                        </a:lnSpc>
                        <a:defRPr/>
                      </a:pPr>
                      <a:r>
                        <a:rPr lang="ar-EG" sz="2800" dirty="0">
                          <a:solidFill>
                            <a:srgbClr val="C00000"/>
                          </a:solidFill>
                          <a:latin typeface="Gilda Display"/>
                          <a:ea typeface="Gilda Display"/>
                          <a:cs typeface="PT Bold Heading" panose="02010400000000000000" pitchFamily="2" charset="-78"/>
                          <a:sym typeface="Gilda Display"/>
                          <a:rtl/>
                        </a:rPr>
                        <a:t>الجزء الذي يحتاج لتطوير</a:t>
                      </a:r>
                      <a:endParaRPr lang="en-US" sz="1400" dirty="0">
                        <a:solidFill>
                          <a:srgbClr val="C00000"/>
                        </a:solidFill>
                        <a:cs typeface="PT Bold Heading" panose="02010400000000000000" pitchFamily="2" charset="-78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773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ar-EG" sz="2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PT Bold Heading" panose="02010400000000000000" pitchFamily="2" charset="-78"/>
                          <a:sym typeface="Arimo"/>
                          <a:rtl/>
                        </a:rPr>
                        <a:t>إضافة قسم يشرح الخطوات العلمية التي اتبعناها من البداية حتى الحل</a:t>
                      </a:r>
                      <a:endParaRPr lang="en-US" sz="1100">
                        <a:cs typeface="PT Bold Heading" panose="02010400000000000000" pitchFamily="2" charset="-78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ar-EG" sz="2399" dirty="0">
                          <a:solidFill>
                            <a:srgbClr val="000000"/>
                          </a:solidFill>
                          <a:latin typeface="Gilda Display"/>
                          <a:ea typeface="Gilda Display"/>
                          <a:cs typeface="PT Bold Heading" panose="02010400000000000000" pitchFamily="2" charset="-78"/>
                          <a:sym typeface="Gilda Display"/>
                          <a:rtl/>
                        </a:rPr>
                        <a:t>لم يكن واضحاً كيف وصلنا لهذه الفكرة</a:t>
                      </a:r>
                      <a:r>
                        <a:rPr lang="en-US" sz="2399" dirty="0">
                          <a:solidFill>
                            <a:srgbClr val="000000"/>
                          </a:solidFill>
                          <a:latin typeface="Gilda Display"/>
                          <a:ea typeface="Gilda Display"/>
                          <a:cs typeface="PT Bold Heading" panose="02010400000000000000" pitchFamily="2" charset="-78"/>
                          <a:sym typeface="Gilda Display"/>
                        </a:rPr>
                        <a:t>.</a:t>
                      </a:r>
                      <a:endParaRPr lang="en-US" sz="1100" dirty="0">
                        <a:cs typeface="PT Bold Heading" panose="02010400000000000000" pitchFamily="2" charset="-78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ar-EG" sz="2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PT Bold Heading" panose="02010400000000000000" pitchFamily="2" charset="-78"/>
                          <a:sym typeface="Arimo"/>
                          <a:rtl/>
                        </a:rPr>
                        <a:t>طريقة العرض</a:t>
                      </a:r>
                      <a:endParaRPr lang="en-US" sz="1100" dirty="0">
                        <a:cs typeface="PT Bold Heading" panose="02010400000000000000" pitchFamily="2" charset="-78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1291">
                <a:tc>
                  <a:txBody>
                    <a:bodyPr/>
                    <a:lstStyle/>
                    <a:p>
                      <a:pPr algn="ctr" rtl="1">
                        <a:lnSpc>
                          <a:spcPts val="3079"/>
                        </a:lnSpc>
                        <a:defRPr/>
                      </a:pPr>
                      <a:r>
                        <a:rPr lang="ar-EG" sz="2199">
                          <a:solidFill>
                            <a:srgbClr val="000000"/>
                          </a:solidFill>
                          <a:latin typeface="Gilda Display"/>
                          <a:ea typeface="Gilda Display"/>
                          <a:cs typeface="PT Bold Heading" panose="02010400000000000000" pitchFamily="2" charset="-78"/>
                          <a:sym typeface="Gilda Display"/>
                          <a:rtl/>
                        </a:rPr>
                        <a:t>تبسيط اللغة واستبدال النصوص الطويلة برسومات توضيحية لكل خطوة</a:t>
                      </a:r>
                      <a:endParaRPr lang="en-US" sz="1100">
                        <a:cs typeface="PT Bold Heading" panose="02010400000000000000" pitchFamily="2" charset="-78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ar-EG" sz="2399">
                          <a:solidFill>
                            <a:srgbClr val="000000"/>
                          </a:solidFill>
                          <a:latin typeface="Gilda Display"/>
                          <a:ea typeface="Gilda Display"/>
                          <a:cs typeface="PT Bold Heading" panose="02010400000000000000" pitchFamily="2" charset="-78"/>
                          <a:sym typeface="Gilda Display"/>
                          <a:rtl/>
                        </a:rPr>
                        <a:t>النصوص كانت طويلة وصعبة الفهم للأطفال</a:t>
                      </a:r>
                      <a:r>
                        <a:rPr lang="en-US" sz="2399">
                          <a:solidFill>
                            <a:srgbClr val="000000"/>
                          </a:solidFill>
                          <a:latin typeface="Gilda Display"/>
                          <a:ea typeface="Gilda Display"/>
                          <a:cs typeface="PT Bold Heading" panose="02010400000000000000" pitchFamily="2" charset="-78"/>
                          <a:sym typeface="Gilda Display"/>
                        </a:rPr>
                        <a:t>.</a:t>
                      </a:r>
                      <a:endParaRPr lang="en-US" sz="1100">
                        <a:cs typeface="PT Bold Heading" panose="02010400000000000000" pitchFamily="2" charset="-78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479"/>
                        </a:lnSpc>
                        <a:defRPr/>
                      </a:pPr>
                      <a:r>
                        <a:rPr lang="ar-EG" sz="2400" dirty="0">
                          <a:solidFill>
                            <a:srgbClr val="000000"/>
                          </a:solidFill>
                          <a:latin typeface="Gilda Display"/>
                          <a:ea typeface="Gilda Display"/>
                          <a:cs typeface="PT Bold Heading" panose="02010400000000000000" pitchFamily="2" charset="-78"/>
                          <a:sym typeface="Gilda Display"/>
                          <a:rtl/>
                        </a:rPr>
                        <a:t>كتيب القوانين</a:t>
                      </a:r>
                      <a:endParaRPr lang="en-US" sz="1000" dirty="0">
                        <a:cs typeface="PT Bold Heading" panose="02010400000000000000" pitchFamily="2" charset="-78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2496800" y="2875624"/>
            <a:ext cx="4662295" cy="5743382"/>
          </a:xfrm>
          <a:custGeom>
            <a:avLst/>
            <a:gdLst/>
            <a:ahLst/>
            <a:cxnLst/>
            <a:rect l="l" t="t" r="r" b="b"/>
            <a:pathLst>
              <a:path w="4662295" h="4662295">
                <a:moveTo>
                  <a:pt x="0" y="0"/>
                </a:moveTo>
                <a:lnTo>
                  <a:pt x="4662296" y="0"/>
                </a:lnTo>
                <a:lnTo>
                  <a:pt x="4662296" y="4662295"/>
                </a:lnTo>
                <a:lnTo>
                  <a:pt x="0" y="466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480389" y="171450"/>
            <a:ext cx="12604170" cy="2280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799"/>
              </a:lnSpc>
              <a:spcBef>
                <a:spcPct val="0"/>
              </a:spcBef>
            </a:pPr>
            <a:r>
              <a:rPr lang="ar-EG" sz="6600" dirty="0">
                <a:solidFill>
                  <a:srgbClr val="000000"/>
                </a:solidFill>
                <a:latin typeface="Lalezar"/>
                <a:ea typeface="Lalezar"/>
                <a:cs typeface="Lalezar"/>
                <a:sym typeface="Lalezar"/>
                <a:rtl/>
              </a:rPr>
              <a:t>مثال: خطة تحسين نموذج</a:t>
            </a:r>
            <a:endParaRPr lang="ar-DZ" sz="6600" dirty="0">
              <a:solidFill>
                <a:srgbClr val="000000"/>
              </a:solidFill>
              <a:latin typeface="Lalezar"/>
              <a:ea typeface="Lalezar"/>
              <a:cs typeface="Lalezar"/>
              <a:sym typeface="Lalezar"/>
              <a:rtl/>
            </a:endParaRPr>
          </a:p>
          <a:p>
            <a:pPr algn="ctr" rtl="1">
              <a:lnSpc>
                <a:spcPts val="8799"/>
              </a:lnSpc>
              <a:spcBef>
                <a:spcPct val="0"/>
              </a:spcBef>
            </a:pPr>
            <a:r>
              <a:rPr lang="ar-EG" sz="6600" dirty="0">
                <a:solidFill>
                  <a:srgbClr val="000000"/>
                </a:solidFill>
                <a:latin typeface="Lalezar"/>
                <a:ea typeface="Lalezar"/>
                <a:cs typeface="Lalezar"/>
                <a:sym typeface="Lalezar"/>
                <a:rtl/>
              </a:rPr>
              <a:t> (صندوق الألعاب الشعبية)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" y="3771900"/>
            <a:ext cx="16182975" cy="6038850"/>
            <a:chOff x="0" y="0"/>
            <a:chExt cx="217815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78150" cy="812800"/>
            </a:xfrm>
            <a:custGeom>
              <a:avLst/>
              <a:gdLst/>
              <a:ahLst/>
              <a:cxnLst/>
              <a:rect l="l" t="t" r="r" b="b"/>
              <a:pathLst>
                <a:path w="2178150" h="812800">
                  <a:moveTo>
                    <a:pt x="19136" y="0"/>
                  </a:moveTo>
                  <a:lnTo>
                    <a:pt x="2159014" y="0"/>
                  </a:lnTo>
                  <a:cubicBezTo>
                    <a:pt x="2169583" y="0"/>
                    <a:pt x="2178150" y="8567"/>
                    <a:pt x="2178150" y="19136"/>
                  </a:cubicBezTo>
                  <a:lnTo>
                    <a:pt x="2178150" y="793664"/>
                  </a:lnTo>
                  <a:cubicBezTo>
                    <a:pt x="2178150" y="804233"/>
                    <a:pt x="2169583" y="812800"/>
                    <a:pt x="2159014" y="812800"/>
                  </a:cubicBezTo>
                  <a:lnTo>
                    <a:pt x="19136" y="812800"/>
                  </a:lnTo>
                  <a:cubicBezTo>
                    <a:pt x="8567" y="812800"/>
                    <a:pt x="0" y="804233"/>
                    <a:pt x="0" y="793664"/>
                  </a:cubicBezTo>
                  <a:lnTo>
                    <a:pt x="0" y="19136"/>
                  </a:lnTo>
                  <a:cubicBezTo>
                    <a:pt x="0" y="8567"/>
                    <a:pt x="8567" y="0"/>
                    <a:pt x="19136" y="0"/>
                  </a:cubicBezTo>
                  <a:close/>
                </a:path>
              </a:pathLst>
            </a:custGeom>
            <a:blipFill>
              <a:blip r:embed="rId2"/>
              <a:stretch>
                <a:fillRect l="-257" r="-25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7774" y="1104900"/>
            <a:ext cx="15516225" cy="119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8999"/>
              </a:lnSpc>
            </a:pPr>
            <a:r>
              <a:rPr lang="ar-EG" sz="8999" dirty="0">
                <a:solidFill>
                  <a:srgbClr val="6A584E"/>
                </a:solidFill>
                <a:latin typeface="Lalezar"/>
                <a:ea typeface="Lalezar"/>
                <a:cs typeface="Lalezar"/>
                <a:sym typeface="Lalezar"/>
                <a:rtl/>
              </a:rPr>
              <a:t>أبدعتم في العمل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0840" y="1157288"/>
            <a:ext cx="16248799" cy="5325075"/>
            <a:chOff x="0" y="171450"/>
            <a:chExt cx="21665065" cy="7100100"/>
          </a:xfrm>
        </p:grpSpPr>
        <p:sp>
          <p:nvSpPr>
            <p:cNvPr id="3" name="TextBox 3"/>
            <p:cNvSpPr txBox="1"/>
            <p:nvPr/>
          </p:nvSpPr>
          <p:spPr>
            <a:xfrm>
              <a:off x="0" y="171450"/>
              <a:ext cx="21665065" cy="3098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8799"/>
                </a:lnSpc>
              </a:pPr>
              <a:r>
                <a:rPr lang="ar-EG" sz="9600" dirty="0">
                  <a:solidFill>
                    <a:srgbClr val="6A584E"/>
                  </a:solidFill>
                  <a:latin typeface="Lalezar"/>
                  <a:ea typeface="Lalezar"/>
                  <a:cs typeface="Lalezar"/>
                  <a:sym typeface="Lalezar"/>
                  <a:rtl/>
                </a:rPr>
                <a:t>نواتج التعلم</a:t>
              </a:r>
            </a:p>
            <a:p>
              <a:pPr marL="0" lvl="0" indent="0" algn="r" rtl="1">
                <a:lnSpc>
                  <a:spcPts val="8799"/>
                </a:lnSpc>
              </a:pPr>
              <a:endParaRPr lang="ar-EG" sz="9600" dirty="0">
                <a:solidFill>
                  <a:srgbClr val="6A584E"/>
                </a:solidFill>
                <a:latin typeface="Lalezar"/>
                <a:ea typeface="Lalezar"/>
                <a:cs typeface="Lalezar"/>
                <a:sym typeface="Lalezar"/>
                <a:rtl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876962"/>
              <a:ext cx="21665065" cy="2394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4679"/>
                </a:lnSpc>
              </a:pPr>
              <a:r>
                <a:rPr lang="ar-DZ" sz="4000" b="1" dirty="0">
                  <a:solidFill>
                    <a:srgbClr val="6A584E"/>
                  </a:solidFill>
                  <a:latin typeface="HK Grotesk Bold"/>
                  <a:ea typeface="HK Grotesk Bold"/>
                  <a:cs typeface="HK Grotesk Bold"/>
                  <a:sym typeface="HK Grotesk Bold"/>
                  <a:rtl/>
                </a:rPr>
                <a:t>سنتعلم </a:t>
              </a:r>
              <a:r>
                <a:rPr lang="ar-EG" sz="4000" b="1" dirty="0">
                  <a:solidFill>
                    <a:srgbClr val="6A584E"/>
                  </a:solidFill>
                  <a:latin typeface="HK Grotesk Bold"/>
                  <a:ea typeface="HK Grotesk Bold"/>
                  <a:cs typeface="HK Grotesk Bold"/>
                  <a:sym typeface="HK Grotesk Bold"/>
                  <a:rtl/>
                </a:rPr>
                <a:t>كيفية تصميم النموذج الأولي وأهميته،</a:t>
              </a:r>
            </a:p>
            <a:p>
              <a:pPr marL="0" lvl="0" indent="0" algn="r" rtl="1">
                <a:lnSpc>
                  <a:spcPts val="4679"/>
                </a:lnSpc>
              </a:pPr>
              <a:endParaRPr lang="ar-EG" sz="4000" b="1" dirty="0">
                <a:solidFill>
                  <a:srgbClr val="6A584E"/>
                </a:solidFill>
                <a:latin typeface="HK Grotesk Bold"/>
                <a:ea typeface="HK Grotesk Bold"/>
                <a:cs typeface="HK Grotesk Bold"/>
                <a:sym typeface="HK Grotesk Bold"/>
                <a:rtl/>
              </a:endParaRPr>
            </a:p>
            <a:p>
              <a:pPr marL="0" lvl="0" indent="0" algn="r" rtl="1">
                <a:lnSpc>
                  <a:spcPts val="4679"/>
                </a:lnSpc>
              </a:pPr>
              <a:r>
                <a:rPr lang="ar-EG" sz="4000" b="1" dirty="0">
                  <a:solidFill>
                    <a:srgbClr val="6A584E"/>
                  </a:solidFill>
                  <a:latin typeface="HK Grotesk Bold"/>
                  <a:ea typeface="HK Grotesk Bold"/>
                  <a:cs typeface="HK Grotesk Bold"/>
                  <a:sym typeface="HK Grotesk Bold"/>
                  <a:rtl/>
                </a:rPr>
                <a:t> اكتساب مهارات التقييم الذاتي والتغذية الراجعة لتحسين المنتجات بشكل مستمر.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81547"/>
              <a:ext cx="21665065" cy="789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4439"/>
                </a:lnSpc>
              </a:pPr>
              <a:endParaRPr lang="ar-EG" sz="4400" b="1" dirty="0">
                <a:solidFill>
                  <a:srgbClr val="6A584E"/>
                </a:solidFill>
                <a:latin typeface="HK Grotesk Bold"/>
                <a:ea typeface="HK Grotesk Bold"/>
                <a:cs typeface="HK Grotesk Bold"/>
                <a:sym typeface="HK Grotesk Bold"/>
                <a:rtl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1268288" flipH="1">
            <a:off x="133266" y="331793"/>
            <a:ext cx="6825872" cy="5203815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10936025" y="0"/>
                </a:moveTo>
                <a:lnTo>
                  <a:pt x="0" y="0"/>
                </a:lnTo>
                <a:lnTo>
                  <a:pt x="0" y="10299747"/>
                </a:lnTo>
                <a:lnTo>
                  <a:pt x="10936025" y="10299747"/>
                </a:lnTo>
                <a:lnTo>
                  <a:pt x="109360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C83966-A9A9-5108-7B95-E879A89C0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EBDCED97-552B-80B5-C54D-555AEBA4DE92}"/>
              </a:ext>
            </a:extLst>
          </p:cNvPr>
          <p:cNvSpPr txBox="1"/>
          <p:nvPr/>
        </p:nvSpPr>
        <p:spPr>
          <a:xfrm>
            <a:off x="7924800" y="3009900"/>
            <a:ext cx="9906000" cy="610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 rtl="1">
              <a:lnSpc>
                <a:spcPts val="6807"/>
              </a:lnSpc>
            </a:pPr>
            <a:r>
              <a:rPr lang="ar-AE" sz="4400" b="1" dirty="0"/>
              <a:t> </a:t>
            </a:r>
            <a:r>
              <a:rPr lang="ar-AE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صديقاتي المبدعات</a:t>
            </a:r>
            <a:r>
              <a:rPr lang="ar-DZ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</a:t>
            </a:r>
          </a:p>
          <a:p>
            <a:pPr lvl="0" algn="r" rtl="1">
              <a:lnSpc>
                <a:spcPts val="6807"/>
              </a:lnSpc>
            </a:pPr>
            <a:r>
              <a:rPr lang="ar-AE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قبل أن نبدأ بتجهيز أدواتنا، دعونا نفكر بعمق: لماذا نصرّ على بناء 'نسخة مبدئية' لعملنا بدلاً من البدء بالعمل النهائي فوراً؟ </a:t>
            </a:r>
            <a:endParaRPr lang="ar-DZ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ts val="6807"/>
              </a:lnSpc>
            </a:pPr>
            <a:endParaRPr lang="ar-DZ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ts val="6807"/>
              </a:lnSpc>
            </a:pPr>
            <a:r>
              <a:rPr lang="ar-AE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تخيلتن يوماً مهندساً يبني برجاً دون نموذج مصغر؟ هيا لنتناقش لنعرف كيف ستحمينا هذه المرحلة من الوقوع في الأخطاء!" </a:t>
            </a:r>
            <a:endParaRPr lang="ar-EG" sz="9600" b="1" dirty="0">
              <a:solidFill>
                <a:srgbClr val="6A584E"/>
              </a:solidFill>
              <a:latin typeface="Sakkal Majalla" panose="02000000000000000000" pitchFamily="2" charset="-78"/>
              <a:ea typeface="HK Grotesk Light"/>
              <a:cs typeface="Sakkal Majalla" panose="02000000000000000000" pitchFamily="2" charset="-78"/>
              <a:sym typeface="HK Grotesk Light"/>
              <a:rtl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EEC89F3-8D17-7EB0-7E3C-C7F7C946AB95}"/>
              </a:ext>
            </a:extLst>
          </p:cNvPr>
          <p:cNvSpPr txBox="1"/>
          <p:nvPr/>
        </p:nvSpPr>
        <p:spPr>
          <a:xfrm>
            <a:off x="185737" y="2019300"/>
            <a:ext cx="8324850" cy="118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8799"/>
              </a:lnSpc>
            </a:pPr>
            <a:r>
              <a:rPr lang="ar-DZ" sz="8799" dirty="0">
                <a:solidFill>
                  <a:srgbClr val="791709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تفكير ناقد</a:t>
            </a:r>
            <a:endParaRPr lang="ar-EG" sz="8799" dirty="0">
              <a:solidFill>
                <a:srgbClr val="791709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C4A977-03AE-0321-8AC4-0F50C150AB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571500"/>
            <a:ext cx="7600949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3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6886575" cy="8953500"/>
            <a:chOff x="0" y="0"/>
            <a:chExt cx="1200275" cy="156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1155306" y="0"/>
                  </a:moveTo>
                  <a:lnTo>
                    <a:pt x="44968" y="0"/>
                  </a:lnTo>
                  <a:cubicBezTo>
                    <a:pt x="33042" y="0"/>
                    <a:pt x="21604" y="4738"/>
                    <a:pt x="13171" y="13171"/>
                  </a:cubicBezTo>
                  <a:cubicBezTo>
                    <a:pt x="4738" y="21604"/>
                    <a:pt x="0" y="33042"/>
                    <a:pt x="0" y="44968"/>
                  </a:cubicBezTo>
                  <a:lnTo>
                    <a:pt x="0" y="1515555"/>
                  </a:lnTo>
                  <a:cubicBezTo>
                    <a:pt x="0" y="1527481"/>
                    <a:pt x="4738" y="1538919"/>
                    <a:pt x="13171" y="1547352"/>
                  </a:cubicBezTo>
                  <a:cubicBezTo>
                    <a:pt x="21604" y="1555785"/>
                    <a:pt x="33042" y="1560523"/>
                    <a:pt x="44968" y="1560523"/>
                  </a:cubicBezTo>
                  <a:lnTo>
                    <a:pt x="1155306" y="1560523"/>
                  </a:lnTo>
                  <a:cubicBezTo>
                    <a:pt x="1167233" y="1560523"/>
                    <a:pt x="1178670" y="1555785"/>
                    <a:pt x="1187104" y="1547352"/>
                  </a:cubicBezTo>
                  <a:cubicBezTo>
                    <a:pt x="1195537" y="1538919"/>
                    <a:pt x="1200275" y="1527481"/>
                    <a:pt x="1200275" y="1515555"/>
                  </a:cubicBezTo>
                  <a:lnTo>
                    <a:pt x="1200275" y="44968"/>
                  </a:lnTo>
                  <a:cubicBezTo>
                    <a:pt x="1200275" y="33042"/>
                    <a:pt x="1195537" y="21604"/>
                    <a:pt x="1187104" y="13171"/>
                  </a:cubicBezTo>
                  <a:cubicBezTo>
                    <a:pt x="1178670" y="4738"/>
                    <a:pt x="1167233" y="0"/>
                    <a:pt x="1155306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686800" y="4229100"/>
            <a:ext cx="8412306" cy="347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6807"/>
              </a:lnSpc>
            </a:pPr>
            <a:r>
              <a:rPr lang="ar-DZ" sz="5236" dirty="0">
                <a:solidFill>
                  <a:srgbClr val="6A584E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هو</a:t>
            </a:r>
            <a:r>
              <a:rPr lang="ar-EG" sz="5236" dirty="0">
                <a:solidFill>
                  <a:srgbClr val="6A584E"/>
                </a:solidFill>
                <a:latin typeface="HK Grotesk Light"/>
                <a:ea typeface="HK Grotesk Light"/>
                <a:cs typeface="HK Grotesk Light"/>
                <a:sym typeface="HK Grotesk Light"/>
                <a:rtl/>
              </a:rPr>
              <a:t>عملية بناء نموذج مبدئي تتضمن تحويل الأفكار إلى واقع ملموس من خلال التعاون والابتكار بين أعضاء الفريق.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96400" y="838200"/>
            <a:ext cx="8324850" cy="231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8799"/>
              </a:lnSpc>
            </a:pPr>
            <a:r>
              <a:rPr lang="ar-EG" sz="8799">
                <a:solidFill>
                  <a:srgbClr val="791709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تصميم النموذج الأولي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29000" y="1257300"/>
            <a:ext cx="14859000" cy="7788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452"/>
              </a:lnSpc>
              <a:spcBef>
                <a:spcPct val="0"/>
              </a:spcBef>
            </a:pPr>
            <a:r>
              <a:rPr lang="en-US" sz="4452" dirty="0">
                <a:solidFill>
                  <a:srgbClr val="6A584E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</a:rPr>
              <a:t>1</a:t>
            </a:r>
            <a:r>
              <a:rPr lang="ar-EG" sz="4452" dirty="0">
                <a:solidFill>
                  <a:srgbClr val="6A584E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. بناء النموذج الأولي (ابنِ)</a:t>
            </a:r>
          </a:p>
          <a:p>
            <a:pPr algn="just" rtl="1">
              <a:lnSpc>
                <a:spcPts val="4452"/>
              </a:lnSpc>
              <a:spcBef>
                <a:spcPct val="0"/>
              </a:spcBef>
            </a:pPr>
            <a:endParaRPr lang="ar-EG" sz="4452" dirty="0">
              <a:solidFill>
                <a:srgbClr val="6A584E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 rtl="1">
              <a:lnSpc>
                <a:spcPts val="4452"/>
              </a:lnSpc>
              <a:spcBef>
                <a:spcPct val="0"/>
              </a:spcBef>
            </a:pPr>
            <a:r>
              <a:rPr lang="ar-EG" sz="6000" dirty="0">
                <a:solidFill>
                  <a:srgbClr val="6A584E"/>
                </a:solidFill>
                <a:latin typeface="Adobe Arabic" panose="02040703060201020203" pitchFamily="18" charset="-78"/>
                <a:ea typeface="Gilda Display"/>
                <a:cs typeface="Adobe Arabic" panose="02040703060201020203" pitchFamily="18" charset="-78"/>
                <a:sym typeface="Gilda Display"/>
                <a:rtl/>
              </a:rPr>
              <a:t>في هذه المرحلة، ستعملون معاً كفريق لتحويل الفكرة إلى واقع. </a:t>
            </a:r>
            <a:endParaRPr lang="ar-DZ" sz="6000" dirty="0">
              <a:solidFill>
                <a:srgbClr val="6A584E"/>
              </a:solidFill>
              <a:latin typeface="Adobe Arabic" panose="02040703060201020203" pitchFamily="18" charset="-78"/>
              <a:ea typeface="Gilda Display"/>
              <a:cs typeface="Adobe Arabic" panose="02040703060201020203" pitchFamily="18" charset="-78"/>
              <a:sym typeface="Gilda Display"/>
              <a:rtl/>
            </a:endParaRPr>
          </a:p>
          <a:p>
            <a:pPr algn="ctr" rtl="1">
              <a:lnSpc>
                <a:spcPts val="4452"/>
              </a:lnSpc>
              <a:spcBef>
                <a:spcPct val="0"/>
              </a:spcBef>
            </a:pPr>
            <a:endParaRPr lang="ar-DZ" sz="6000" dirty="0">
              <a:solidFill>
                <a:srgbClr val="6A584E"/>
              </a:solidFill>
              <a:latin typeface="Adobe Arabic" panose="02040703060201020203" pitchFamily="18" charset="-78"/>
              <a:ea typeface="Gilda Display"/>
              <a:cs typeface="Adobe Arabic" panose="02040703060201020203" pitchFamily="18" charset="-78"/>
              <a:sym typeface="Gilda Display"/>
              <a:rtl/>
            </a:endParaRPr>
          </a:p>
          <a:p>
            <a:pPr algn="ctr" rtl="1">
              <a:lnSpc>
                <a:spcPts val="4452"/>
              </a:lnSpc>
              <a:spcBef>
                <a:spcPct val="0"/>
              </a:spcBef>
            </a:pPr>
            <a:r>
              <a:rPr lang="ar-EG" sz="6000" dirty="0">
                <a:solidFill>
                  <a:srgbClr val="6A584E"/>
                </a:solidFill>
                <a:latin typeface="Adobe Arabic" panose="02040703060201020203" pitchFamily="18" charset="-78"/>
                <a:ea typeface="Gilda Display"/>
                <a:cs typeface="Adobe Arabic" panose="02040703060201020203" pitchFamily="18" charset="-78"/>
                <a:sym typeface="Gilda Display"/>
                <a:rtl/>
              </a:rPr>
              <a:t>يمكنكم اختيار الطريقة التي تناسب حلكم المقترح، مثل:</a:t>
            </a:r>
            <a:endParaRPr lang="ar-DZ" sz="6000" dirty="0">
              <a:solidFill>
                <a:srgbClr val="6A584E"/>
              </a:solidFill>
              <a:latin typeface="Adobe Arabic" panose="02040703060201020203" pitchFamily="18" charset="-78"/>
              <a:ea typeface="Gilda Display"/>
              <a:cs typeface="Adobe Arabic" panose="02040703060201020203" pitchFamily="18" charset="-78"/>
              <a:sym typeface="Gilda Display"/>
              <a:rtl/>
            </a:endParaRPr>
          </a:p>
          <a:p>
            <a:pPr algn="ctr" rtl="1">
              <a:lnSpc>
                <a:spcPts val="4452"/>
              </a:lnSpc>
              <a:spcBef>
                <a:spcPct val="0"/>
              </a:spcBef>
            </a:pPr>
            <a:endParaRPr lang="ar-EG" sz="4452" dirty="0">
              <a:solidFill>
                <a:srgbClr val="6A584E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 rtl="1">
              <a:lnSpc>
                <a:spcPts val="4452"/>
              </a:lnSpc>
              <a:spcBef>
                <a:spcPct val="0"/>
              </a:spcBef>
            </a:pPr>
            <a:endParaRPr lang="ar-EG" sz="4452" dirty="0">
              <a:solidFill>
                <a:srgbClr val="6A584E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 rtl="1">
              <a:lnSpc>
                <a:spcPts val="4452"/>
              </a:lnSpc>
              <a:spcBef>
                <a:spcPct val="0"/>
              </a:spcBef>
            </a:pPr>
            <a:r>
              <a:rPr lang="ar-EG" sz="4452" dirty="0">
                <a:solidFill>
                  <a:srgbClr val="6A584E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• </a:t>
            </a:r>
            <a:r>
              <a:rPr lang="ar-EG" sz="4452" dirty="0">
                <a:solidFill>
                  <a:srgbClr val="FF0000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الرسومات والخطط</a:t>
            </a:r>
            <a:r>
              <a:rPr lang="ar-EG" sz="4452" dirty="0">
                <a:solidFill>
                  <a:srgbClr val="6A584E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: </a:t>
            </a:r>
            <a:r>
              <a:rPr lang="ar-EG" sz="5400" dirty="0">
                <a:solidFill>
                  <a:srgbClr val="6A584E"/>
                </a:solidFill>
                <a:latin typeface="Adobe Arabic" panose="02040703060201020203" pitchFamily="18" charset="-78"/>
                <a:ea typeface="Gilda Display"/>
                <a:cs typeface="Adobe Arabic" panose="02040703060201020203" pitchFamily="18" charset="-78"/>
                <a:sym typeface="Gilda Display"/>
                <a:rtl/>
              </a:rPr>
              <a:t>رسم توضيحي لكيفية ممارسة اللعبة أو تصميم تطبيقها</a:t>
            </a:r>
            <a:r>
              <a:rPr lang="ar-EG" sz="4452" dirty="0">
                <a:solidFill>
                  <a:srgbClr val="6A584E"/>
                </a:solidFill>
                <a:latin typeface="Adobe Arabic" panose="02040703060201020203" pitchFamily="18" charset="-78"/>
                <a:ea typeface="Gilda Display"/>
                <a:cs typeface="Adobe Arabic" panose="02040703060201020203" pitchFamily="18" charset="-78"/>
                <a:sym typeface="Gilda Display"/>
                <a:rtl/>
              </a:rPr>
              <a:t>.</a:t>
            </a:r>
          </a:p>
          <a:p>
            <a:pPr algn="ctr" rtl="1">
              <a:lnSpc>
                <a:spcPts val="4452"/>
              </a:lnSpc>
              <a:spcBef>
                <a:spcPct val="0"/>
              </a:spcBef>
            </a:pPr>
            <a:endParaRPr lang="ar-EG" sz="4452" dirty="0">
              <a:solidFill>
                <a:srgbClr val="6A584E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 rtl="1">
              <a:lnSpc>
                <a:spcPts val="4452"/>
              </a:lnSpc>
              <a:spcBef>
                <a:spcPct val="0"/>
              </a:spcBef>
            </a:pPr>
            <a:r>
              <a:rPr lang="ar-EG" sz="4452" dirty="0">
                <a:solidFill>
                  <a:srgbClr val="6A584E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• </a:t>
            </a:r>
            <a:r>
              <a:rPr lang="ar-EG" sz="4452" dirty="0">
                <a:solidFill>
                  <a:srgbClr val="FF0000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الصور والوسائل البصرية</a:t>
            </a:r>
            <a:r>
              <a:rPr lang="ar-EG" sz="4452" dirty="0">
                <a:solidFill>
                  <a:srgbClr val="6A584E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: </a:t>
            </a:r>
            <a:r>
              <a:rPr lang="ar-EG" sz="5400" dirty="0">
                <a:solidFill>
                  <a:srgbClr val="6A584E"/>
                </a:solidFill>
                <a:latin typeface="Adobe Arabic" panose="02040703060201020203" pitchFamily="18" charset="-78"/>
                <a:ea typeface="Gilda Display"/>
                <a:cs typeface="Adobe Arabic" panose="02040703060201020203" pitchFamily="18" charset="-78"/>
                <a:sym typeface="Gilda Display"/>
                <a:rtl/>
              </a:rPr>
              <a:t>تجميع صور </a:t>
            </a:r>
            <a:r>
              <a:rPr lang="ar-DZ" sz="5400" dirty="0">
                <a:solidFill>
                  <a:srgbClr val="6A584E"/>
                </a:solidFill>
                <a:latin typeface="Adobe Arabic" panose="02040703060201020203" pitchFamily="18" charset="-78"/>
                <a:ea typeface="Gilda Display"/>
                <a:cs typeface="Adobe Arabic" panose="02040703060201020203" pitchFamily="18" charset="-78"/>
                <a:sym typeface="Gilda Display"/>
                <a:rtl/>
              </a:rPr>
              <a:t>أو مجسمات مصغرة </a:t>
            </a:r>
            <a:r>
              <a:rPr lang="ar-EG" sz="5400" dirty="0">
                <a:solidFill>
                  <a:srgbClr val="6A584E"/>
                </a:solidFill>
                <a:latin typeface="Adobe Arabic" panose="02040703060201020203" pitchFamily="18" charset="-78"/>
                <a:ea typeface="Gilda Display"/>
                <a:cs typeface="Adobe Arabic" panose="02040703060201020203" pitchFamily="18" charset="-78"/>
                <a:sym typeface="Gilda Display"/>
                <a:rtl/>
              </a:rPr>
              <a:t>توضح الأدوات أو الخطوات</a:t>
            </a:r>
            <a:r>
              <a:rPr lang="ar-EG" sz="4452" dirty="0">
                <a:solidFill>
                  <a:srgbClr val="6A584E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.</a:t>
            </a:r>
          </a:p>
          <a:p>
            <a:pPr algn="ctr" rtl="1">
              <a:lnSpc>
                <a:spcPts val="4452"/>
              </a:lnSpc>
              <a:spcBef>
                <a:spcPct val="0"/>
              </a:spcBef>
            </a:pPr>
            <a:r>
              <a:rPr lang="ar-EG" sz="4452" dirty="0">
                <a:solidFill>
                  <a:srgbClr val="6A584E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•</a:t>
            </a:r>
          </a:p>
          <a:p>
            <a:pPr algn="ctr" rtl="1">
              <a:lnSpc>
                <a:spcPts val="4452"/>
              </a:lnSpc>
              <a:spcBef>
                <a:spcPct val="0"/>
              </a:spcBef>
            </a:pPr>
            <a:r>
              <a:rPr lang="ar-EG" sz="4452" dirty="0">
                <a:solidFill>
                  <a:srgbClr val="6A584E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• </a:t>
            </a:r>
            <a:r>
              <a:rPr lang="ar-EG" sz="4452" dirty="0">
                <a:solidFill>
                  <a:srgbClr val="FF0000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كتابة المسودات</a:t>
            </a:r>
            <a:r>
              <a:rPr lang="ar-EG" sz="4452" dirty="0">
                <a:solidFill>
                  <a:srgbClr val="6A584E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: </a:t>
            </a:r>
            <a:r>
              <a:rPr lang="ar-EG" sz="4800" dirty="0">
                <a:solidFill>
                  <a:srgbClr val="6A584E"/>
                </a:solidFill>
                <a:latin typeface="Adobe Arabic" panose="02040703060201020203" pitchFamily="18" charset="-78"/>
                <a:ea typeface="Gilda Display"/>
                <a:cs typeface="Adobe Arabic" panose="02040703060201020203" pitchFamily="18" charset="-78"/>
                <a:sym typeface="Gilda Display"/>
                <a:rtl/>
              </a:rPr>
              <a:t>إذا كان الحل يتضمن قوانين جديدة أو كتيباً تعريفياً</a:t>
            </a:r>
            <a:r>
              <a:rPr lang="ar-DZ" sz="4800" dirty="0">
                <a:solidFill>
                  <a:srgbClr val="6A584E"/>
                </a:solidFill>
                <a:latin typeface="Adobe Arabic" panose="02040703060201020203" pitchFamily="18" charset="-78"/>
                <a:ea typeface="Gilda Display"/>
                <a:cs typeface="Adobe Arabic" panose="02040703060201020203" pitchFamily="18" charset="-78"/>
                <a:sym typeface="Gilda Display"/>
                <a:rtl/>
              </a:rPr>
              <a:t> </a:t>
            </a:r>
            <a:endParaRPr lang="ar-EG" sz="4800" dirty="0">
              <a:solidFill>
                <a:srgbClr val="6A584E"/>
              </a:solidFill>
              <a:latin typeface="Adobe Arabic" panose="02040703060201020203" pitchFamily="18" charset="-78"/>
              <a:ea typeface="Gilda Display"/>
              <a:cs typeface="Adobe Arabic" panose="02040703060201020203" pitchFamily="18" charset="-78"/>
              <a:sym typeface="Gilda Display"/>
              <a:rtl/>
            </a:endParaRPr>
          </a:p>
          <a:p>
            <a:pPr algn="ctr" rtl="1">
              <a:lnSpc>
                <a:spcPts val="1214"/>
              </a:lnSpc>
              <a:spcBef>
                <a:spcPct val="0"/>
              </a:spcBef>
            </a:pPr>
            <a:endParaRPr lang="ar-EG" sz="4452" dirty="0">
              <a:solidFill>
                <a:srgbClr val="6A584E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28601" y="266700"/>
            <a:ext cx="3048000" cy="2967483"/>
          </a:xfrm>
          <a:custGeom>
            <a:avLst/>
            <a:gdLst/>
            <a:ahLst/>
            <a:cxnLst/>
            <a:rect l="l" t="t" r="r" b="b"/>
            <a:pathLst>
              <a:path w="3262435" h="3229811">
                <a:moveTo>
                  <a:pt x="0" y="0"/>
                </a:moveTo>
                <a:lnTo>
                  <a:pt x="3262435" y="0"/>
                </a:lnTo>
                <a:lnTo>
                  <a:pt x="3262435" y="3229811"/>
                </a:lnTo>
                <a:lnTo>
                  <a:pt x="0" y="32298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32991" y="2628900"/>
            <a:ext cx="7614686" cy="3962400"/>
          </a:xfrm>
          <a:custGeom>
            <a:avLst/>
            <a:gdLst/>
            <a:ahLst/>
            <a:cxnLst/>
            <a:rect l="l" t="t" r="r" b="b"/>
            <a:pathLst>
              <a:path w="11227877" h="7564782">
                <a:moveTo>
                  <a:pt x="0" y="0"/>
                </a:moveTo>
                <a:lnTo>
                  <a:pt x="11227876" y="0"/>
                </a:lnTo>
                <a:lnTo>
                  <a:pt x="11227876" y="7564783"/>
                </a:lnTo>
                <a:lnTo>
                  <a:pt x="0" y="756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521222" y="382080"/>
            <a:ext cx="6726455" cy="1184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799"/>
              </a:lnSpc>
              <a:spcBef>
                <a:spcPct val="0"/>
              </a:spcBef>
            </a:pPr>
            <a:r>
              <a:rPr lang="ar-EG" sz="8799" dirty="0">
                <a:solidFill>
                  <a:srgbClr val="000000"/>
                </a:solidFill>
                <a:latin typeface="Lalezar"/>
                <a:ea typeface="Lalezar"/>
                <a:cs typeface="Lalezar"/>
                <a:sym typeface="Lalezar"/>
                <a:rtl/>
              </a:rPr>
              <a:t>النسخة المبدئية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20339" y="1566956"/>
            <a:ext cx="11827580" cy="81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6021"/>
              </a:lnSpc>
              <a:spcBef>
                <a:spcPct val="0"/>
              </a:spcBef>
            </a:pPr>
            <a:r>
              <a:rPr lang="ar-EG" sz="6021" dirty="0">
                <a:solidFill>
                  <a:srgbClr val="000000"/>
                </a:solidFill>
                <a:latin typeface="Lalezar"/>
                <a:ea typeface="Lalezar"/>
                <a:cs typeface="Lalezar"/>
                <a:sym typeface="Lalezar"/>
                <a:rtl/>
              </a:rPr>
              <a:t>"</a:t>
            </a:r>
            <a:r>
              <a:rPr lang="ar-EG" sz="6021" dirty="0">
                <a:solidFill>
                  <a:srgbClr val="FF695A"/>
                </a:solidFill>
                <a:latin typeface="Lalezar"/>
                <a:ea typeface="Lalezar"/>
                <a:cs typeface="Lalezar"/>
                <a:sym typeface="Lalezar"/>
                <a:rtl/>
              </a:rPr>
              <a:t>الدليل المصور للألعاب</a:t>
            </a:r>
            <a:r>
              <a:rPr lang="ar-EG" sz="6021" dirty="0">
                <a:solidFill>
                  <a:srgbClr val="000000"/>
                </a:solidFill>
                <a:latin typeface="Lalezar"/>
                <a:ea typeface="Lalezar"/>
                <a:cs typeface="Lalezar"/>
                <a:sym typeface="Lalezar"/>
                <a:rtl/>
              </a:rPr>
              <a:t>" (نموذج بصري)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0" y="3924300"/>
            <a:ext cx="6492062" cy="1920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657"/>
              </a:lnSpc>
              <a:spcBef>
                <a:spcPct val="0"/>
              </a:spcBef>
            </a:pPr>
            <a:r>
              <a:rPr lang="ar-EG" sz="3657" dirty="0">
                <a:solidFill>
                  <a:srgbClr val="D67867"/>
                </a:solidFill>
                <a:latin typeface="Lalezar"/>
                <a:ea typeface="Lalezar"/>
                <a:cs typeface="Lalezar"/>
                <a:sym typeface="Lalezar"/>
                <a:rtl/>
              </a:rPr>
              <a:t>المكونات</a:t>
            </a:r>
            <a:r>
              <a:rPr lang="ar-EG" sz="3657" dirty="0">
                <a:solidFill>
                  <a:srgbClr val="000000"/>
                </a:solidFill>
                <a:latin typeface="Lalezar"/>
                <a:ea typeface="Lalezar"/>
                <a:cs typeface="Lalezar"/>
                <a:sym typeface="Lalezar"/>
                <a:rtl/>
              </a:rPr>
              <a:t>: لوحة كرتونية أو ملصق (</a:t>
            </a:r>
            <a:r>
              <a:rPr lang="en-US" sz="3657" dirty="0">
                <a:solidFill>
                  <a:srgbClr val="000000"/>
                </a:solidFill>
                <a:latin typeface="Lalezar"/>
                <a:ea typeface="Lalezar"/>
                <a:cs typeface="Lalezar"/>
                <a:sym typeface="Lalezar"/>
              </a:rPr>
              <a:t>Poster</a:t>
            </a:r>
            <a:r>
              <a:rPr lang="ar-EG" sz="3657" dirty="0">
                <a:solidFill>
                  <a:srgbClr val="000000"/>
                </a:solidFill>
                <a:latin typeface="Lalezar"/>
                <a:ea typeface="Lalezar"/>
                <a:cs typeface="Lalezar"/>
                <a:sym typeface="Lalezar"/>
                <a:rtl/>
              </a:rPr>
              <a:t>) يحتوي على رسومات توضيحية أو صور فوتوغرافية للأشخاص وهم يمارسون اللعبة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52514CB-0E93-E336-2848-6254250349A3}"/>
              </a:ext>
            </a:extLst>
          </p:cNvPr>
          <p:cNvSpPr/>
          <p:nvPr/>
        </p:nvSpPr>
        <p:spPr>
          <a:xfrm>
            <a:off x="1220339" y="2652712"/>
            <a:ext cx="7614686" cy="3962400"/>
          </a:xfrm>
          <a:custGeom>
            <a:avLst/>
            <a:gdLst/>
            <a:ahLst/>
            <a:cxnLst/>
            <a:rect l="l" t="t" r="r" b="b"/>
            <a:pathLst>
              <a:path w="11227877" h="7564782">
                <a:moveTo>
                  <a:pt x="0" y="0"/>
                </a:moveTo>
                <a:lnTo>
                  <a:pt x="11227876" y="0"/>
                </a:lnTo>
                <a:lnTo>
                  <a:pt x="11227876" y="7564783"/>
                </a:lnTo>
                <a:lnTo>
                  <a:pt x="0" y="756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904307" y="4170129"/>
            <a:ext cx="6246750" cy="142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729"/>
              </a:lnSpc>
              <a:spcBef>
                <a:spcPct val="0"/>
              </a:spcBef>
            </a:pPr>
            <a:r>
              <a:rPr lang="ar-EG" sz="3729" dirty="0">
                <a:solidFill>
                  <a:srgbClr val="D67867"/>
                </a:solidFill>
                <a:latin typeface="Lalezar"/>
                <a:ea typeface="Lalezar"/>
                <a:cs typeface="Lalezar"/>
                <a:sym typeface="Lalezar"/>
                <a:rtl/>
              </a:rPr>
              <a:t>المحتوى: </a:t>
            </a:r>
            <a:r>
              <a:rPr lang="ar-EG" sz="3729" dirty="0">
                <a:solidFill>
                  <a:srgbClr val="303030"/>
                </a:solidFill>
                <a:latin typeface="Lalezar"/>
                <a:ea typeface="Lalezar"/>
                <a:cs typeface="Lalezar"/>
                <a:sym typeface="Lalezar"/>
                <a:rtl/>
              </a:rPr>
              <a:t>تقسيم اللوحة إلى خطوات (الخطوة </a:t>
            </a:r>
            <a:r>
              <a:rPr lang="en-US" sz="3729" dirty="0">
                <a:solidFill>
                  <a:srgbClr val="303030"/>
                </a:solidFill>
                <a:latin typeface="Lalezar"/>
                <a:ea typeface="Lalezar"/>
                <a:cs typeface="Lalezar"/>
                <a:sym typeface="Lalezar"/>
              </a:rPr>
              <a:t>1</a:t>
            </a:r>
            <a:r>
              <a:rPr lang="ar-EG" sz="3729" dirty="0">
                <a:solidFill>
                  <a:srgbClr val="303030"/>
                </a:solidFill>
                <a:latin typeface="Lalezar"/>
                <a:ea typeface="Lalezar"/>
                <a:cs typeface="Lalezar"/>
                <a:sym typeface="Lalezar"/>
                <a:rtl/>
              </a:rPr>
              <a:t>، الخطوة </a:t>
            </a:r>
            <a:r>
              <a:rPr lang="en-US" sz="3729" dirty="0">
                <a:solidFill>
                  <a:srgbClr val="303030"/>
                </a:solidFill>
                <a:latin typeface="Lalezar"/>
                <a:ea typeface="Lalezar"/>
                <a:cs typeface="Lalezar"/>
                <a:sym typeface="Lalezar"/>
              </a:rPr>
              <a:t>2</a:t>
            </a:r>
            <a:r>
              <a:rPr lang="ar-EG" sz="3729" dirty="0">
                <a:solidFill>
                  <a:srgbClr val="303030"/>
                </a:solidFill>
                <a:latin typeface="Lalezar"/>
                <a:ea typeface="Lalezar"/>
                <a:cs typeface="Lalezar"/>
                <a:sym typeface="Lalezar"/>
                <a:rtl/>
              </a:rPr>
              <a:t>...) لشرح جميع الخطوات العلمية المتبعة في اللعبة</a:t>
            </a: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C065B6BA-85F8-D949-DD88-97239122B7FC}"/>
              </a:ext>
            </a:extLst>
          </p:cNvPr>
          <p:cNvSpPr/>
          <p:nvPr/>
        </p:nvSpPr>
        <p:spPr>
          <a:xfrm>
            <a:off x="5562600" y="6716898"/>
            <a:ext cx="7614686" cy="3162300"/>
          </a:xfrm>
          <a:custGeom>
            <a:avLst/>
            <a:gdLst/>
            <a:ahLst/>
            <a:cxnLst/>
            <a:rect l="l" t="t" r="r" b="b"/>
            <a:pathLst>
              <a:path w="11227877" h="7564782">
                <a:moveTo>
                  <a:pt x="0" y="0"/>
                </a:moveTo>
                <a:lnTo>
                  <a:pt x="11227876" y="0"/>
                </a:lnTo>
                <a:lnTo>
                  <a:pt x="11227876" y="7564783"/>
                </a:lnTo>
                <a:lnTo>
                  <a:pt x="0" y="756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867400" y="8094429"/>
            <a:ext cx="6792450" cy="842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229"/>
              </a:lnSpc>
              <a:spcBef>
                <a:spcPct val="0"/>
              </a:spcBef>
            </a:pPr>
            <a:r>
              <a:rPr lang="ar-EG" sz="3229" dirty="0">
                <a:solidFill>
                  <a:srgbClr val="FF695A"/>
                </a:solidFill>
                <a:latin typeface="Lalezar"/>
                <a:ea typeface="Lalezar"/>
                <a:cs typeface="Lalezar"/>
                <a:sym typeface="Lalezar"/>
                <a:rtl/>
              </a:rPr>
              <a:t>الهدف</a:t>
            </a:r>
            <a:r>
              <a:rPr lang="ar-EG" sz="3229" dirty="0">
                <a:solidFill>
                  <a:srgbClr val="000000"/>
                </a:solidFill>
                <a:latin typeface="Lalezar"/>
                <a:ea typeface="Lalezar"/>
                <a:cs typeface="Lalezar"/>
                <a:sym typeface="Lalezar"/>
                <a:rtl/>
              </a:rPr>
              <a:t>: قياس مدى وضوح الشرح للآخرين وما إذا كانت هناك خطوات تحتاج إلى مزيد من التطوير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6886575" cy="8953500"/>
            <a:chOff x="0" y="0"/>
            <a:chExt cx="1200275" cy="156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1155306" y="0"/>
                  </a:moveTo>
                  <a:lnTo>
                    <a:pt x="44968" y="0"/>
                  </a:lnTo>
                  <a:cubicBezTo>
                    <a:pt x="33042" y="0"/>
                    <a:pt x="21604" y="4738"/>
                    <a:pt x="13171" y="13171"/>
                  </a:cubicBezTo>
                  <a:cubicBezTo>
                    <a:pt x="4738" y="21604"/>
                    <a:pt x="0" y="33042"/>
                    <a:pt x="0" y="44968"/>
                  </a:cubicBezTo>
                  <a:lnTo>
                    <a:pt x="0" y="1515555"/>
                  </a:lnTo>
                  <a:cubicBezTo>
                    <a:pt x="0" y="1527481"/>
                    <a:pt x="4738" y="1538919"/>
                    <a:pt x="13171" y="1547352"/>
                  </a:cubicBezTo>
                  <a:cubicBezTo>
                    <a:pt x="21604" y="1555785"/>
                    <a:pt x="33042" y="1560523"/>
                    <a:pt x="44968" y="1560523"/>
                  </a:cubicBezTo>
                  <a:lnTo>
                    <a:pt x="1155306" y="1560523"/>
                  </a:lnTo>
                  <a:cubicBezTo>
                    <a:pt x="1167233" y="1560523"/>
                    <a:pt x="1178670" y="1555785"/>
                    <a:pt x="1187104" y="1547352"/>
                  </a:cubicBezTo>
                  <a:cubicBezTo>
                    <a:pt x="1195537" y="1538919"/>
                    <a:pt x="1200275" y="1527481"/>
                    <a:pt x="1200275" y="1515555"/>
                  </a:cubicBezTo>
                  <a:lnTo>
                    <a:pt x="1200275" y="44968"/>
                  </a:lnTo>
                  <a:cubicBezTo>
                    <a:pt x="1200275" y="33042"/>
                    <a:pt x="1195537" y="21604"/>
                    <a:pt x="1187104" y="13171"/>
                  </a:cubicBezTo>
                  <a:cubicBezTo>
                    <a:pt x="1178670" y="4738"/>
                    <a:pt x="1167233" y="0"/>
                    <a:pt x="1155306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150989" y="3314571"/>
            <a:ext cx="9470261" cy="3386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5329"/>
              </a:lnSpc>
            </a:pPr>
            <a:r>
              <a:rPr lang="ar-EG" sz="4099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K Grotesk Bold"/>
                <a:ea typeface="HK Grotesk Bold"/>
                <a:cs typeface="HK Grotesk Bold"/>
                <a:sym typeface="HK Grotesk Bold"/>
                <a:rtl/>
              </a:rPr>
              <a:t>لتحقيق نجاح نموذجك، يجب أن</a:t>
            </a:r>
            <a:r>
              <a:rPr lang="ar-DZ" sz="4099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K Grotesk Bold"/>
                <a:ea typeface="HK Grotesk Bold"/>
                <a:cs typeface="HK Grotesk Bold"/>
                <a:sym typeface="HK Grotesk Bold"/>
                <a:rtl/>
              </a:rPr>
              <a:t>:</a:t>
            </a:r>
          </a:p>
          <a:p>
            <a:pPr marL="0" lvl="0" indent="0" algn="ctr" rtl="1">
              <a:lnSpc>
                <a:spcPts val="5329"/>
              </a:lnSpc>
            </a:pPr>
            <a:endParaRPr lang="ar-DZ" sz="4099" b="1" dirty="0">
              <a:solidFill>
                <a:srgbClr val="BFA76F"/>
              </a:solidFill>
              <a:latin typeface="HK Grotesk Bold"/>
              <a:ea typeface="HK Grotesk Bold"/>
              <a:cs typeface="HK Grotesk Bold"/>
              <a:sym typeface="HK Grotesk Bold"/>
              <a:rtl/>
            </a:endParaRPr>
          </a:p>
          <a:p>
            <a:pPr marL="0" lvl="0" indent="0" algn="ctr" rtl="1">
              <a:lnSpc>
                <a:spcPts val="5329"/>
              </a:lnSpc>
            </a:pPr>
            <a:r>
              <a:rPr lang="ar-EG" sz="4099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 Bold"/>
                <a:ea typeface="HK Grotesk Bold"/>
                <a:cs typeface="HK Grotesk Bold"/>
                <a:sym typeface="HK Grotesk Bold"/>
                <a:rtl/>
              </a:rPr>
              <a:t> تتعاون مع فريقك</a:t>
            </a:r>
            <a:endParaRPr lang="ar-DZ" sz="4099" b="1" dirty="0">
              <a:solidFill>
                <a:schemeClr val="tx1">
                  <a:lumMod val="85000"/>
                  <a:lumOff val="15000"/>
                </a:schemeClr>
              </a:solidFill>
              <a:latin typeface="HK Grotesk Bold"/>
              <a:ea typeface="HK Grotesk Bold"/>
              <a:cs typeface="HK Grotesk Bold"/>
              <a:sym typeface="HK Grotesk Bold"/>
              <a:rtl/>
            </a:endParaRPr>
          </a:p>
          <a:p>
            <a:pPr marL="0" lvl="0" indent="0" algn="ctr" rtl="1">
              <a:lnSpc>
                <a:spcPts val="5329"/>
              </a:lnSpc>
            </a:pPr>
            <a:r>
              <a:rPr lang="ar-EG" sz="4099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 Bold"/>
                <a:ea typeface="HK Grotesk Bold"/>
                <a:cs typeface="HK Grotesk Bold"/>
                <a:sym typeface="HK Grotesk Bold"/>
                <a:rtl/>
              </a:rPr>
              <a:t> تحضر المواد المطلوبة</a:t>
            </a:r>
            <a:endParaRPr lang="ar-DZ" sz="4099" b="1" dirty="0">
              <a:solidFill>
                <a:schemeClr val="tx1">
                  <a:lumMod val="85000"/>
                  <a:lumOff val="15000"/>
                </a:schemeClr>
              </a:solidFill>
              <a:latin typeface="HK Grotesk Bold"/>
              <a:ea typeface="HK Grotesk Bold"/>
              <a:cs typeface="HK Grotesk Bold"/>
              <a:sym typeface="HK Grotesk Bold"/>
              <a:rtl/>
            </a:endParaRPr>
          </a:p>
          <a:p>
            <a:pPr marL="0" lvl="0" indent="0" algn="ctr" rtl="1">
              <a:lnSpc>
                <a:spcPts val="5329"/>
              </a:lnSpc>
            </a:pPr>
            <a:r>
              <a:rPr lang="ar-EG" sz="4099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 Bold"/>
                <a:ea typeface="HK Grotesk Bold"/>
                <a:cs typeface="HK Grotesk Bold"/>
                <a:sym typeface="HK Grotesk Bold"/>
                <a:rtl/>
              </a:rPr>
              <a:t>توضح الحل للمشكلة المطروحة.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16198" y="1200150"/>
            <a:ext cx="9470261" cy="118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8799"/>
              </a:lnSpc>
            </a:pPr>
            <a:r>
              <a:rPr lang="ar-EG" sz="8799" dirty="0">
                <a:solidFill>
                  <a:srgbClr val="C00000"/>
                </a:solidFill>
                <a:latin typeface="Lalezar"/>
                <a:ea typeface="Lalezar"/>
                <a:cs typeface="Lalezar"/>
                <a:sym typeface="Lalezar"/>
                <a:rtl/>
              </a:rPr>
              <a:t>نصائح لإنجاح النمذجة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68288" flipH="1">
            <a:off x="684531" y="4452472"/>
            <a:ext cx="5082385" cy="4744740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10936026" y="0"/>
                </a:moveTo>
                <a:lnTo>
                  <a:pt x="0" y="0"/>
                </a:lnTo>
                <a:lnTo>
                  <a:pt x="0" y="10299747"/>
                </a:lnTo>
                <a:lnTo>
                  <a:pt x="10936026" y="10299747"/>
                </a:lnTo>
                <a:lnTo>
                  <a:pt x="1093602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0429875" y="666750"/>
            <a:ext cx="7191375" cy="8953500"/>
            <a:chOff x="0" y="0"/>
            <a:chExt cx="1067508" cy="13290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67508" cy="1329083"/>
            </a:xfrm>
            <a:custGeom>
              <a:avLst/>
              <a:gdLst/>
              <a:ahLst/>
              <a:cxnLst/>
              <a:rect l="l" t="t" r="r" b="b"/>
              <a:pathLst>
                <a:path w="1067508" h="1329083">
                  <a:moveTo>
                    <a:pt x="1024446" y="0"/>
                  </a:moveTo>
                  <a:lnTo>
                    <a:pt x="43062" y="0"/>
                  </a:lnTo>
                  <a:cubicBezTo>
                    <a:pt x="19280" y="0"/>
                    <a:pt x="0" y="19280"/>
                    <a:pt x="0" y="43062"/>
                  </a:cubicBezTo>
                  <a:lnTo>
                    <a:pt x="0" y="1286021"/>
                  </a:lnTo>
                  <a:cubicBezTo>
                    <a:pt x="0" y="1309803"/>
                    <a:pt x="19280" y="1329083"/>
                    <a:pt x="43062" y="1329083"/>
                  </a:cubicBezTo>
                  <a:lnTo>
                    <a:pt x="1024446" y="1329083"/>
                  </a:lnTo>
                  <a:cubicBezTo>
                    <a:pt x="1048228" y="1329083"/>
                    <a:pt x="1067508" y="1309803"/>
                    <a:pt x="1067508" y="1286021"/>
                  </a:cubicBezTo>
                  <a:lnTo>
                    <a:pt x="1067508" y="43062"/>
                  </a:lnTo>
                  <a:cubicBezTo>
                    <a:pt x="1067508" y="19280"/>
                    <a:pt x="1048228" y="0"/>
                    <a:pt x="1024446" y="0"/>
                  </a:cubicBezTo>
                  <a:close/>
                </a:path>
              </a:pathLst>
            </a:custGeom>
            <a:blipFill>
              <a:blip r:embed="rId4"/>
              <a:stretch>
                <a:fillRect t="-199" b="-199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13303" y="1247418"/>
            <a:ext cx="7830697" cy="285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5617"/>
              </a:lnSpc>
            </a:pPr>
            <a:r>
              <a:rPr lang="ar-EG" sz="4320" b="1" dirty="0">
                <a:solidFill>
                  <a:srgbClr val="6A584E"/>
                </a:solidFill>
                <a:latin typeface="HK Grotesk Bold"/>
                <a:ea typeface="HK Grotesk Bold"/>
                <a:cs typeface="HK Grotesk Bold"/>
                <a:sym typeface="HK Grotesk Bold"/>
                <a:rtl/>
              </a:rPr>
              <a:t>في هذه المرحلة، يتم عرض النموذج على </a:t>
            </a:r>
            <a:r>
              <a:rPr lang="ar-EG" sz="4320" b="1" dirty="0">
                <a:solidFill>
                  <a:srgbClr val="FF0000"/>
                </a:solidFill>
                <a:latin typeface="HK Grotesk Bold"/>
                <a:ea typeface="HK Grotesk Bold"/>
                <a:cs typeface="HK Grotesk Bold"/>
                <a:sym typeface="HK Grotesk Bold"/>
                <a:rtl/>
              </a:rPr>
              <a:t>زملاء الصف </a:t>
            </a:r>
            <a:r>
              <a:rPr lang="ar-EG" sz="4320" b="1" dirty="0">
                <a:solidFill>
                  <a:srgbClr val="6A584E"/>
                </a:solidFill>
                <a:latin typeface="HK Grotesk Bold"/>
                <a:ea typeface="HK Grotesk Bold"/>
                <a:cs typeface="HK Grotesk Bold"/>
                <a:sym typeface="HK Grotesk Bold"/>
                <a:rtl/>
              </a:rPr>
              <a:t>لجمع الملاحظات المهمة. الآراء تساعد في تحسين النموذج وتطويره لتحقيق نتائج أفضل.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96979" y="588785"/>
            <a:ext cx="13112219" cy="844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124"/>
              </a:lnSpc>
            </a:pPr>
            <a:r>
              <a:rPr lang="en-US" sz="4124" dirty="0">
                <a:solidFill>
                  <a:srgbClr val="FF3131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</a:rPr>
              <a:t>2</a:t>
            </a:r>
            <a:r>
              <a:rPr lang="ar-EG" sz="4124" dirty="0">
                <a:solidFill>
                  <a:srgbClr val="FF3131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. مرحلة الاختبار والتغذية الراجعة (اختبر)</a:t>
            </a:r>
          </a:p>
          <a:p>
            <a:pPr algn="ctr" rtl="1">
              <a:lnSpc>
                <a:spcPts val="4024"/>
              </a:lnSpc>
            </a:pPr>
            <a:endParaRPr lang="ar-EG" sz="4124" dirty="0">
              <a:solidFill>
                <a:srgbClr val="FF3131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 rtl="1">
              <a:lnSpc>
                <a:spcPts val="3624"/>
              </a:lnSpc>
              <a:spcBef>
                <a:spcPct val="0"/>
              </a:spcBef>
            </a:pPr>
            <a:r>
              <a:rPr lang="ar-EG" sz="3624" dirty="0">
                <a:solidFill>
                  <a:srgbClr val="000000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بمجرد أن يصبح النموذج جاهزاً، لا تنتهي المهمة هنا؛ بل تبدأ مرحلة التطوير:</a:t>
            </a:r>
          </a:p>
          <a:p>
            <a:pPr algn="ctr" rtl="1">
              <a:lnSpc>
                <a:spcPts val="3624"/>
              </a:lnSpc>
              <a:spcBef>
                <a:spcPct val="0"/>
              </a:spcBef>
            </a:pPr>
            <a:endParaRPr lang="ar-EG" sz="3624" dirty="0">
              <a:solidFill>
                <a:srgbClr val="000000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 rtl="1">
              <a:lnSpc>
                <a:spcPts val="3624"/>
              </a:lnSpc>
              <a:spcBef>
                <a:spcPct val="0"/>
              </a:spcBef>
            </a:pPr>
            <a:r>
              <a:rPr lang="ar-EG" sz="3624" dirty="0">
                <a:solidFill>
                  <a:srgbClr val="000000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• </a:t>
            </a:r>
            <a:r>
              <a:rPr lang="ar-EG" sz="3624" dirty="0">
                <a:solidFill>
                  <a:srgbClr val="FF0000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عرض النموذج</a:t>
            </a:r>
            <a:r>
              <a:rPr lang="ar-EG" sz="3624" dirty="0">
                <a:solidFill>
                  <a:srgbClr val="000000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: اعرضوا نسختكم المبدئية على زملائكم في الصف أو أشخاص آخرين.</a:t>
            </a:r>
          </a:p>
          <a:p>
            <a:pPr algn="ctr" rtl="1">
              <a:lnSpc>
                <a:spcPts val="3624"/>
              </a:lnSpc>
              <a:spcBef>
                <a:spcPct val="0"/>
              </a:spcBef>
            </a:pPr>
            <a:endParaRPr lang="ar-EG" sz="3624" dirty="0">
              <a:solidFill>
                <a:srgbClr val="000000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>
              <a:lnSpc>
                <a:spcPts val="3624"/>
              </a:lnSpc>
              <a:spcBef>
                <a:spcPct val="0"/>
              </a:spcBef>
            </a:pPr>
            <a:endParaRPr lang="ar-EG" sz="3624" dirty="0">
              <a:solidFill>
                <a:srgbClr val="000000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>
              <a:lnSpc>
                <a:spcPts val="3624"/>
              </a:lnSpc>
              <a:spcBef>
                <a:spcPct val="0"/>
              </a:spcBef>
            </a:pPr>
            <a:endParaRPr lang="ar-EG" sz="3624" dirty="0">
              <a:solidFill>
                <a:srgbClr val="000000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>
              <a:lnSpc>
                <a:spcPts val="3624"/>
              </a:lnSpc>
              <a:spcBef>
                <a:spcPct val="0"/>
              </a:spcBef>
            </a:pPr>
            <a:endParaRPr lang="ar-EG" sz="3624" dirty="0">
              <a:solidFill>
                <a:srgbClr val="000000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>
              <a:lnSpc>
                <a:spcPts val="3624"/>
              </a:lnSpc>
              <a:spcBef>
                <a:spcPct val="0"/>
              </a:spcBef>
            </a:pPr>
            <a:endParaRPr lang="ar-EG" sz="3624" dirty="0">
              <a:solidFill>
                <a:srgbClr val="000000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>
              <a:lnSpc>
                <a:spcPts val="3624"/>
              </a:lnSpc>
              <a:spcBef>
                <a:spcPct val="0"/>
              </a:spcBef>
            </a:pPr>
            <a:endParaRPr lang="ar-EG" sz="3624" dirty="0">
              <a:solidFill>
                <a:srgbClr val="000000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>
              <a:lnSpc>
                <a:spcPts val="3624"/>
              </a:lnSpc>
              <a:spcBef>
                <a:spcPct val="0"/>
              </a:spcBef>
            </a:pPr>
            <a:endParaRPr lang="ar-EG" sz="3624" dirty="0">
              <a:solidFill>
                <a:srgbClr val="000000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 rtl="1">
              <a:lnSpc>
                <a:spcPts val="3624"/>
              </a:lnSpc>
              <a:spcBef>
                <a:spcPct val="0"/>
              </a:spcBef>
            </a:pPr>
            <a:endParaRPr lang="ar-DZ" sz="3624" dirty="0">
              <a:solidFill>
                <a:srgbClr val="000000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 rtl="1">
              <a:lnSpc>
                <a:spcPts val="3624"/>
              </a:lnSpc>
              <a:spcBef>
                <a:spcPct val="0"/>
              </a:spcBef>
            </a:pPr>
            <a:endParaRPr lang="ar-EG" sz="3624" dirty="0">
              <a:solidFill>
                <a:srgbClr val="000000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 rtl="1">
              <a:lnSpc>
                <a:spcPts val="3624"/>
              </a:lnSpc>
              <a:spcBef>
                <a:spcPct val="0"/>
              </a:spcBef>
            </a:pPr>
            <a:r>
              <a:rPr lang="ar-EG" sz="3624" dirty="0">
                <a:solidFill>
                  <a:srgbClr val="000000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• </a:t>
            </a:r>
            <a:r>
              <a:rPr lang="ar-EG" sz="3624" dirty="0">
                <a:solidFill>
                  <a:srgbClr val="FF0000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طلب الآراء</a:t>
            </a:r>
            <a:r>
              <a:rPr lang="ar-EG" sz="3624" dirty="0">
                <a:solidFill>
                  <a:srgbClr val="000000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: اسألوهم عن أفكار لتحسين الحل، وما الذي أعجبهم فيه وما الذي يحتاج لتطوير</a:t>
            </a:r>
            <a:r>
              <a:rPr lang="ar-DZ" sz="3624" dirty="0">
                <a:solidFill>
                  <a:srgbClr val="000000"/>
                </a:solidFill>
                <a:latin typeface="Gilda Display"/>
                <a:ea typeface="Gilda Display"/>
                <a:cs typeface="PT Bold Heading" panose="02010400000000000000" pitchFamily="2" charset="-78"/>
                <a:sym typeface="Gilda Display"/>
                <a:rtl/>
              </a:rPr>
              <a:t>؟</a:t>
            </a:r>
            <a:endParaRPr lang="ar-EG" sz="3624" dirty="0">
              <a:solidFill>
                <a:srgbClr val="000000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  <a:p>
            <a:pPr algn="ctr" rtl="1">
              <a:lnSpc>
                <a:spcPts val="3624"/>
              </a:lnSpc>
              <a:spcBef>
                <a:spcPct val="0"/>
              </a:spcBef>
            </a:pPr>
            <a:endParaRPr lang="ar-EG" sz="3624" dirty="0">
              <a:solidFill>
                <a:srgbClr val="000000"/>
              </a:solidFill>
              <a:latin typeface="Gilda Display"/>
              <a:ea typeface="Gilda Display"/>
              <a:cs typeface="PT Bold Heading" panose="02010400000000000000" pitchFamily="2" charset="-78"/>
              <a:sym typeface="Gilda Display"/>
              <a:rtl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249400" y="2163530"/>
            <a:ext cx="3504049" cy="2649937"/>
          </a:xfrm>
          <a:custGeom>
            <a:avLst/>
            <a:gdLst/>
            <a:ahLst/>
            <a:cxnLst/>
            <a:rect l="l" t="t" r="r" b="b"/>
            <a:pathLst>
              <a:path w="3504049" h="2649937">
                <a:moveTo>
                  <a:pt x="0" y="0"/>
                </a:moveTo>
                <a:lnTo>
                  <a:pt x="3504048" y="0"/>
                </a:lnTo>
                <a:lnTo>
                  <a:pt x="3504048" y="2649937"/>
                </a:lnTo>
                <a:lnTo>
                  <a:pt x="0" y="26499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cs typeface="PT Bold Heading" panose="02010400000000000000" pitchFamily="2" charset="-78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51805" y="4281552"/>
            <a:ext cx="2890348" cy="2890348"/>
          </a:xfrm>
          <a:custGeom>
            <a:avLst/>
            <a:gdLst/>
            <a:ahLst/>
            <a:cxnLst/>
            <a:rect l="l" t="t" r="r" b="b"/>
            <a:pathLst>
              <a:path w="2890348" h="2890348">
                <a:moveTo>
                  <a:pt x="0" y="0"/>
                </a:moveTo>
                <a:lnTo>
                  <a:pt x="2890348" y="0"/>
                </a:lnTo>
                <a:lnTo>
                  <a:pt x="2890348" y="2890348"/>
                </a:lnTo>
                <a:lnTo>
                  <a:pt x="0" y="2890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cs typeface="PT Bold Heading" panose="02010400000000000000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694262" y="3678637"/>
            <a:ext cx="5317653" cy="3458690"/>
          </a:xfrm>
          <a:custGeom>
            <a:avLst/>
            <a:gdLst/>
            <a:ahLst/>
            <a:cxnLst/>
            <a:rect l="l" t="t" r="r" b="b"/>
            <a:pathLst>
              <a:path w="5317653" h="3458690">
                <a:moveTo>
                  <a:pt x="0" y="0"/>
                </a:moveTo>
                <a:lnTo>
                  <a:pt x="5317653" y="0"/>
                </a:lnTo>
                <a:lnTo>
                  <a:pt x="5317653" y="3458690"/>
                </a:lnTo>
                <a:lnTo>
                  <a:pt x="0" y="34586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cs typeface="PT Bold Heading" panose="02010400000000000000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1481</Words>
  <Application>Microsoft Office PowerPoint</Application>
  <PresentationFormat>Custom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Arimo Bold</vt:lpstr>
      <vt:lpstr>Arial</vt:lpstr>
      <vt:lpstr>HK Grotesk</vt:lpstr>
      <vt:lpstr>Adobe Arabic</vt:lpstr>
      <vt:lpstr>Droid Arabic Naskh</vt:lpstr>
      <vt:lpstr>Lalezar</vt:lpstr>
      <vt:lpstr>HK Grotesk Light</vt:lpstr>
      <vt:lpstr>HK Grotesk Bold</vt:lpstr>
      <vt:lpstr>Arimo</vt:lpstr>
      <vt:lpstr>Sakkal Majalla</vt:lpstr>
      <vt:lpstr>PT Bold Heading</vt:lpstr>
      <vt:lpstr>Open Sans Bold</vt:lpstr>
      <vt:lpstr>Open Sans</vt:lpstr>
      <vt:lpstr>Calibri</vt:lpstr>
      <vt:lpstr>Gilda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- خطوات بناء النموذج الأولي وتطويره</dc:title>
  <dc:description>عرض تقديمي - خطوات بناء النموذج الأولي وتطويره</dc:description>
  <cp:lastModifiedBy>Bakheeta Abdulla Mohammed Halool Alkhateri</cp:lastModifiedBy>
  <cp:revision>5</cp:revision>
  <dcterms:created xsi:type="dcterms:W3CDTF">2006-08-16T00:00:00Z</dcterms:created>
  <dcterms:modified xsi:type="dcterms:W3CDTF">2026-01-25T13:34:57Z</dcterms:modified>
  <dc:identifier>DAG-1_g6h-Q</dc:identifier>
</cp:coreProperties>
</file>