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4" r:id="rId5"/>
    <p:sldId id="269" r:id="rId6"/>
    <p:sldId id="270" r:id="rId7"/>
    <p:sldId id="291" r:id="rId8"/>
    <p:sldId id="338" r:id="rId9"/>
    <p:sldId id="309" r:id="rId10"/>
    <p:sldId id="324" r:id="rId11"/>
    <p:sldId id="292" r:id="rId12"/>
    <p:sldId id="308" r:id="rId13"/>
    <p:sldId id="317" r:id="rId14"/>
    <p:sldId id="319" r:id="rId15"/>
    <p:sldId id="323" r:id="rId16"/>
    <p:sldId id="290" r:id="rId17"/>
    <p:sldId id="328" r:id="rId18"/>
    <p:sldId id="294" r:id="rId19"/>
    <p:sldId id="327" r:id="rId20"/>
    <p:sldId id="289" r:id="rId21"/>
    <p:sldId id="334" r:id="rId22"/>
    <p:sldId id="329" r:id="rId23"/>
    <p:sldId id="330" r:id="rId24"/>
    <p:sldId id="320" r:id="rId25"/>
    <p:sldId id="339" r:id="rId26"/>
    <p:sldId id="335" r:id="rId27"/>
    <p:sldId id="282" r:id="rId28"/>
    <p:sldId id="286" r:id="rId29"/>
    <p:sldId id="284" r:id="rId30"/>
    <p:sldId id="285" r:id="rId31"/>
    <p:sldId id="287" r:id="rId32"/>
    <p:sldId id="332" r:id="rId33"/>
    <p:sldId id="307" r:id="rId34"/>
    <p:sldId id="288" r:id="rId35"/>
    <p:sldId id="30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d8JLc81QUi3tFHQ43hX6g==" hashData="++HC6XIvJ22Q7ehgNzqVUibDwxIXF/V3iHRcwVj4QLhgGU9lLFuSFYeRmD1O9RKBTSvFYJF+m0snTvo83J5dhA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F8DA1E-A22D-CDA4-23A5-C0F2E178112C}" name="Vivienne Morton" initials="VM" userId="S::Vivienne.Morton@ese.gov.ae::be82c8ba-2e25-4f2c-99ab-603604e10ca3" providerId="AD"/>
  <p188:author id="{4C4D077A-919E-0099-C3AC-95E8EA02B872}" name="روبيرت بوتشينز" initials="روبيرت" userId="S::robert.butchins@moe.gov.ae::0d13b953-c440-4489-9e5a-584909992856" providerId="AD"/>
  <p188:author id="{7CFE63FF-2327-FC24-F4EA-F74CE9618B69}" name="Florence Rose Sanders" initials="FRS" userId="S::florence.sanders@moe.gov.ae::a6a390c1-66ea-443d-9eae-92894b4ca80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ديانا رومان" initials="ديانا" lastIdx="10" clrIdx="0">
    <p:extLst>
      <p:ext uri="{19B8F6BF-5375-455C-9EA6-DF929625EA0E}">
        <p15:presenceInfo xmlns:p15="http://schemas.microsoft.com/office/powerpoint/2012/main" userId="S::diana.roman@moe.gov.ae::81f725c5-bcba-4bb6-bf72-90443dd95e8d" providerId="AD"/>
      </p:ext>
    </p:extLst>
  </p:cmAuthor>
  <p:cmAuthor id="2" name="Leticia Collins" initials="LC" lastIdx="8" clrIdx="1">
    <p:extLst>
      <p:ext uri="{19B8F6BF-5375-455C-9EA6-DF929625EA0E}">
        <p15:presenceInfo xmlns:p15="http://schemas.microsoft.com/office/powerpoint/2012/main" userId="Leticia Collin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EE3"/>
    <a:srgbClr val="FFF2CC"/>
    <a:srgbClr val="BDBFBE"/>
    <a:srgbClr val="EFEFF1"/>
    <a:srgbClr val="989A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51" autoAdjust="0"/>
    <p:restoredTop sz="94660"/>
  </p:normalViewPr>
  <p:slideViewPr>
    <p:cSldViewPr snapToGrid="0">
      <p:cViewPr varScale="1">
        <p:scale>
          <a:sx n="96" d="100"/>
          <a:sy n="96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2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6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7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1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22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2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7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8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05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74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9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www.outofseo.com/what-is-content-marketing-strategy-definition-and-seo-optimisation-servic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2337210" y="1771247"/>
            <a:ext cx="751758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Bridge to Success 3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Reading End of Term Exam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Term 1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2022 - 2023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elvetica" pitchFamily="2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90EB2-5DC4-3B44-AEB4-F69CFE9751E3}"/>
              </a:ext>
            </a:extLst>
          </p:cNvPr>
          <p:cNvSpPr txBox="1"/>
          <p:nvPr/>
        </p:nvSpPr>
        <p:spPr>
          <a:xfrm>
            <a:off x="274138" y="2316765"/>
            <a:ext cx="454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Light" panose="020B0403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71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83F0A9-5AA8-C049-9DB6-5DDB9CD88F5B}"/>
              </a:ext>
            </a:extLst>
          </p:cNvPr>
          <p:cNvSpPr txBox="1"/>
          <p:nvPr/>
        </p:nvSpPr>
        <p:spPr>
          <a:xfrm>
            <a:off x="6998794" y="2090172"/>
            <a:ext cx="455926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Contents</a:t>
            </a:r>
          </a:p>
          <a:p>
            <a:endParaRPr lang="en-AE" sz="3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Lexis</a:t>
            </a: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Grammar</a:t>
            </a: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Sample Questions</a:t>
            </a:r>
          </a:p>
        </p:txBody>
      </p:sp>
      <p:pic>
        <p:nvPicPr>
          <p:cNvPr id="6" name="Picture 5" descr="A picture containing text, pencil, writing implement, stationary&#10;&#10;Description automatically generated">
            <a:extLst>
              <a:ext uri="{FF2B5EF4-FFF2-40B4-BE49-F238E27FC236}">
                <a16:creationId xmlns:a16="http://schemas.microsoft.com/office/drawing/2014/main" id="{F1740F6D-E3EE-F748-854A-BD1258681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86000" y="1617172"/>
            <a:ext cx="3810000" cy="3390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609EB9-613E-ED4F-9D55-2994D2B03B7B}"/>
              </a:ext>
            </a:extLst>
          </p:cNvPr>
          <p:cNvSpPr txBox="1"/>
          <p:nvPr/>
        </p:nvSpPr>
        <p:spPr>
          <a:xfrm>
            <a:off x="381000" y="6308079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900" dirty="0">
                <a:hlinkClick r:id="rId4" tooltip="http://www.outofseo.com/what-is-content-marketing-strategy-definition-and-seo-optimisation-services/"/>
              </a:rPr>
              <a:t>This Photo</a:t>
            </a:r>
            <a:r>
              <a:rPr lang="en-AE" sz="900" dirty="0"/>
              <a:t> by Unknown Author is licensed under </a:t>
            </a:r>
            <a:r>
              <a:rPr lang="en-AE" sz="900" dirty="0">
                <a:hlinkClick r:id="rId5" tooltip="https://creativecommons.org/licenses/by/3.0/"/>
              </a:rPr>
              <a:t>CC BY</a:t>
            </a:r>
            <a:endParaRPr lang="en-AE" sz="900" dirty="0"/>
          </a:p>
        </p:txBody>
      </p:sp>
    </p:spTree>
    <p:extLst>
      <p:ext uri="{BB962C8B-B14F-4D97-AF65-F5344CB8AC3E}">
        <p14:creationId xmlns:p14="http://schemas.microsoft.com/office/powerpoint/2010/main" val="3548157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286721" y="936900"/>
            <a:ext cx="227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Key Lexis</a:t>
            </a: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90EB2-5DC4-3B44-AEB4-F69CFE9751E3}"/>
              </a:ext>
            </a:extLst>
          </p:cNvPr>
          <p:cNvSpPr txBox="1"/>
          <p:nvPr/>
        </p:nvSpPr>
        <p:spPr>
          <a:xfrm>
            <a:off x="274138" y="2316765"/>
            <a:ext cx="454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Light" panose="020B0403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020E6D4-8408-8343-8EA6-3C74C4F139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785310"/>
              </p:ext>
            </p:extLst>
          </p:nvPr>
        </p:nvGraphicFramePr>
        <p:xfrm>
          <a:off x="2378317" y="1683790"/>
          <a:ext cx="8090452" cy="4572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048539">
                  <a:extLst>
                    <a:ext uri="{9D8B030D-6E8A-4147-A177-3AD203B41FA5}">
                      <a16:colId xmlns:a16="http://schemas.microsoft.com/office/drawing/2014/main" val="1031037653"/>
                    </a:ext>
                  </a:extLst>
                </a:gridCol>
                <a:gridCol w="4041913">
                  <a:extLst>
                    <a:ext uri="{9D8B030D-6E8A-4147-A177-3AD203B41FA5}">
                      <a16:colId xmlns:a16="http://schemas.microsoft.com/office/drawing/2014/main" val="1224478674"/>
                    </a:ext>
                  </a:extLst>
                </a:gridCol>
              </a:tblGrid>
              <a:tr h="391860">
                <a:tc>
                  <a:txBody>
                    <a:bodyPr/>
                    <a:lstStyle/>
                    <a:p>
                      <a:r>
                        <a:rPr lang="en-AE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library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thin</a:t>
                      </a:r>
                      <a:endParaRPr lang="en-AE" sz="24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434216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whisper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old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833688"/>
                  </a:ext>
                </a:extLst>
              </a:tr>
              <a:tr h="3559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class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body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774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computer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clap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635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kipping rope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talk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821222"/>
                  </a:ext>
                </a:extLst>
              </a:tr>
              <a:tr h="32941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teacher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flap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419801"/>
                  </a:ext>
                </a:extLst>
              </a:tr>
              <a:tr h="38905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firefighter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parrot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965470"/>
                  </a:ext>
                </a:extLst>
              </a:tr>
              <a:tr h="32941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mall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tiger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439219"/>
                  </a:ext>
                </a:extLst>
              </a:tr>
              <a:tr h="336041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shops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cloud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745292"/>
                  </a:ext>
                </a:extLst>
              </a:tr>
              <a:tr h="336041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shine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80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12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355483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library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6057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place with lots of books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96678C-5E69-4B55-B12E-7D2B5338F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781" y="2477144"/>
            <a:ext cx="4130438" cy="258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355483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whisper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6057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 talk quietly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943945D2-DB05-46BF-94D0-14E9E4EA5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938" y="2063369"/>
            <a:ext cx="3248121" cy="32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67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1" y="1156408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class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70222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a room in a school where children learn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72C3E85F-C437-4F7F-3F52-7147F8084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46" y="2379547"/>
            <a:ext cx="4076506" cy="300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33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8682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computer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45606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machine used for finding information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6FBC5D-C608-4D9E-95FD-DB615706BBB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57" y="2615867"/>
            <a:ext cx="2827684" cy="211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45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38513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skipping rope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710018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toy used for jumping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616230-A5E3-41A8-9861-EC71A521E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337" y="2428874"/>
            <a:ext cx="2481263" cy="22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8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46382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teacher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-1" y="5367164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someone who works in a school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helps people to learn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C4EECB-F38F-4FE0-97F7-7740C37B5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922" y="1954268"/>
            <a:ext cx="55054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94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6341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firefighter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714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person who puts out fires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48C17-B8D6-4A30-84B3-B49D768BB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245" y="2525636"/>
            <a:ext cx="4279510" cy="24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16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6341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mall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7141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place to shop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5B863A-2A9F-48A1-9D8E-32B9492A48B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38" y="2098866"/>
            <a:ext cx="5018924" cy="304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37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6341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shops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-57903" y="535946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places that sell thing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s                 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FE9A33-68E1-49BC-857E-3F1EFE824F0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106" y="2409996"/>
            <a:ext cx="3669983" cy="262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70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1187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city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072019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place to live where there are lots of streets, buildings and people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906DF5-7DA3-4917-BF96-356DF682C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294" y="2363276"/>
            <a:ext cx="2876906" cy="244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90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06542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thin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AF895-DAFE-433D-B073-103EC71EA992}"/>
              </a:ext>
            </a:extLst>
          </p:cNvPr>
          <p:cNvSpPr txBox="1"/>
          <p:nvPr/>
        </p:nvSpPr>
        <p:spPr>
          <a:xfrm>
            <a:off x="0" y="589258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skinny, not thick or fat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4CB75B-38B7-4EC8-8669-F59B8166A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575" y="1942007"/>
            <a:ext cx="29908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52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6341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old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714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someone that has lived for a long time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24D0A2-60CC-4E17-A3C7-8CA887825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2162175"/>
            <a:ext cx="27813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37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40483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body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71001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head, shoulders, knees, toes, hands, nose, feet, tummy, fingers, leg, arm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02BD4C-0ADE-49ED-9008-A79C9ADB0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085" y="2428439"/>
            <a:ext cx="3007829" cy="302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32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8379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clap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5602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to hit your hands together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BD3822-F1E7-45FD-B44E-612A438B6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705" y="2296286"/>
            <a:ext cx="2332590" cy="257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65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57583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talk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604001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to say words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32095C-10EF-432B-A5B5-A8472CC38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494" y="2444754"/>
            <a:ext cx="4625010" cy="305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34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40483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flap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710018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to move up and down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BE178C-12FF-45BE-8837-6711C71CA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758" y="2254776"/>
            <a:ext cx="3442481" cy="331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79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49631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parrot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710018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kind of bird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24552-36AB-4F38-A676-DEE29D5FD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4836" y="2420527"/>
            <a:ext cx="3382328" cy="294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44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-1" y="1159164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tiger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AF895-DAFE-433D-B073-103EC71EA992}"/>
              </a:ext>
            </a:extLst>
          </p:cNvPr>
          <p:cNvSpPr txBox="1"/>
          <p:nvPr/>
        </p:nvSpPr>
        <p:spPr>
          <a:xfrm>
            <a:off x="0" y="571001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big cat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3371F0-16B5-4052-811B-B0B0AE495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758" y="2061267"/>
            <a:ext cx="3724483" cy="32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95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4299744" y="1283790"/>
            <a:ext cx="4143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cloud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5602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the part of the sky that is made up of tiny drops of </a:t>
            </a: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water</a:t>
            </a:r>
            <a:endParaRPr lang="en-US" sz="36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6B8AD538-4053-49F9-9F92-F585E147C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787" y="2197036"/>
            <a:ext cx="4394426" cy="246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72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750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shine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60400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to light up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EBC34-9893-4873-BE9B-362F045EA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249249"/>
            <a:ext cx="3066222" cy="324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50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9A869-B300-864C-AB6B-76434AF9D16E}"/>
              </a:ext>
            </a:extLst>
          </p:cNvPr>
          <p:cNvSpPr txBox="1"/>
          <p:nvPr/>
        </p:nvSpPr>
        <p:spPr>
          <a:xfrm>
            <a:off x="4462445" y="1331626"/>
            <a:ext cx="3658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4000" dirty="0">
                <a:latin typeface="Century Gothic" panose="020B0502020202020204" pitchFamily="34" charset="0"/>
                <a:cs typeface="Arial" panose="020B0604020202020204" pitchFamily="34" charset="0"/>
              </a:rPr>
              <a:t>Key Grammar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0D8B6-BCDF-4945-AE0B-8126142A5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052054"/>
              </p:ext>
            </p:extLst>
          </p:nvPr>
        </p:nvGraphicFramePr>
        <p:xfrm>
          <a:off x="2031999" y="2322731"/>
          <a:ext cx="8128000" cy="2499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32766">
                  <a:extLst>
                    <a:ext uri="{9D8B030D-6E8A-4147-A177-3AD203B41FA5}">
                      <a16:colId xmlns:a16="http://schemas.microsoft.com/office/drawing/2014/main" val="3813690436"/>
                    </a:ext>
                  </a:extLst>
                </a:gridCol>
                <a:gridCol w="5495234">
                  <a:extLst>
                    <a:ext uri="{9D8B030D-6E8A-4147-A177-3AD203B41FA5}">
                      <a16:colId xmlns:a16="http://schemas.microsoft.com/office/drawing/2014/main" val="403857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NELCF Code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0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G.16.</a:t>
                      </a:r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E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Pronouns (possessive pronouns)</a:t>
                      </a:r>
                    </a:p>
                  </a:txBody>
                  <a:tcPr>
                    <a:solidFill>
                      <a:srgbClr val="EF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467932"/>
                  </a:ext>
                </a:extLst>
              </a:tr>
              <a:tr h="354429"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  <a:ea typeface="Arial" panose="020B0604020202020204" pitchFamily="34" charset="0"/>
                        </a:rPr>
                        <a:t>G.6.1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Conjunctions (coordinating)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78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G.17.2</a:t>
                      </a:r>
                    </a:p>
                  </a:txBody>
                  <a:tcPr>
                    <a:solidFill>
                      <a:srgbClr val="EF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Questions (wh-questions)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73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347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E4C60C-4A6E-4E51-988A-8D8B54234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532272"/>
              </p:ext>
            </p:extLst>
          </p:nvPr>
        </p:nvGraphicFramePr>
        <p:xfrm>
          <a:off x="1011620" y="1825625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649532022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1771558574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20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 fiction</a:t>
                      </a:r>
                      <a:r>
                        <a:rPr lang="en-AE" sz="20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books are </a:t>
                      </a:r>
                      <a:r>
                        <a:rPr lang="en-AE" sz="20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yours</a:t>
                      </a:r>
                      <a:r>
                        <a:rPr lang="en-AE" sz="20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and</a:t>
                      </a:r>
                      <a:r>
                        <a:rPr lang="en-AE" sz="20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the non-fiction books are </a:t>
                      </a:r>
                      <a:r>
                        <a:rPr lang="en-AE" sz="20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theirs</a:t>
                      </a:r>
                      <a:r>
                        <a:rPr lang="en-AE" sz="20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AE" sz="20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 lunchbox that is on the table is not </a:t>
                      </a:r>
                      <a:r>
                        <a:rPr lang="en-AE" sz="20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his</a:t>
                      </a:r>
                      <a:r>
                        <a:rPr lang="en-AE" sz="20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. It is </a:t>
                      </a:r>
                      <a:r>
                        <a:rPr lang="en-AE" sz="20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hers</a:t>
                      </a:r>
                      <a:r>
                        <a:rPr lang="en-AE" sz="20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724114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Pronouns; possessive pronouns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799804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They are used to show what belongs to someone.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6944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000" u="none" dirty="0">
                          <a:latin typeface="Century Gothic" panose="020B0502020202020204" pitchFamily="34" charset="0"/>
                        </a:rPr>
                        <a:t>The red jacket is </a:t>
                      </a:r>
                      <a:r>
                        <a:rPr lang="en-AE" sz="2000" u="sng" dirty="0">
                          <a:latin typeface="Century Gothic" panose="020B0502020202020204" pitchFamily="34" charset="0"/>
                        </a:rPr>
                        <a:t>mine</a:t>
                      </a:r>
                      <a:r>
                        <a:rPr lang="en-AE" sz="2000" dirty="0"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AE" sz="2000" u="none" dirty="0">
                          <a:latin typeface="Century Gothic" panose="020B0502020202020204" pitchFamily="34" charset="0"/>
                        </a:rPr>
                        <a:t>These toys are </a:t>
                      </a:r>
                      <a:r>
                        <a:rPr lang="en-AE" sz="2000" u="sng" dirty="0">
                          <a:latin typeface="Century Gothic" panose="020B0502020202020204" pitchFamily="34" charset="0"/>
                        </a:rPr>
                        <a:t>ours</a:t>
                      </a:r>
                      <a:r>
                        <a:rPr lang="en-AE" sz="2000" dirty="0">
                          <a:latin typeface="Century Gothic" panose="020B0502020202020204" pitchFamily="34" charset="0"/>
                        </a:rPr>
                        <a:t>. We play with t</a:t>
                      </a:r>
                      <a:r>
                        <a:rPr lang="en-US" sz="2000" dirty="0">
                          <a:latin typeface="Century Gothic" panose="020B0502020202020204" pitchFamily="34" charset="0"/>
                        </a:rPr>
                        <a:t>he</a:t>
                      </a:r>
                      <a:r>
                        <a:rPr lang="en-AE" sz="2000" dirty="0">
                          <a:latin typeface="Century Gothic" panose="020B0502020202020204" pitchFamily="34" charset="0"/>
                        </a:rPr>
                        <a:t>m every day.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378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897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0696AF2-D5E8-413E-B14E-9CCB1977F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0674"/>
              </p:ext>
            </p:extLst>
          </p:nvPr>
        </p:nvGraphicFramePr>
        <p:xfrm>
          <a:off x="1011620" y="1735684"/>
          <a:ext cx="10168759" cy="4324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3185730810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156004160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2000" b="1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She went outside </a:t>
                      </a:r>
                      <a:r>
                        <a:rPr lang="en-AE" sz="2000" b="1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  <a:r>
                        <a:rPr lang="en-AE" sz="2000" b="1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she read her book.</a:t>
                      </a:r>
                    </a:p>
                    <a:p>
                      <a:pPr algn="l"/>
                      <a:r>
                        <a:rPr lang="en-AE" sz="2000" b="1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 planets are rocky </a:t>
                      </a:r>
                      <a:r>
                        <a:rPr lang="en-AE" sz="2000" b="1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  <a:r>
                        <a:rPr lang="en-AE" sz="2000" b="1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cloudy.</a:t>
                      </a:r>
                    </a:p>
                    <a:p>
                      <a:pPr algn="l"/>
                      <a:r>
                        <a:rPr lang="en-AE" sz="2000" b="1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At night, I can see the stars </a:t>
                      </a:r>
                      <a:r>
                        <a:rPr lang="en-AE" sz="2000" b="1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n-AE" sz="2000" b="1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 can’t see the sun.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580653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000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Conjunctions (coordinating)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491660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Helvetica" panose="020B0604020202020204" pitchFamily="34" charset="0"/>
                        </a:rPr>
                        <a:t>Used to join two words or sentences. </a:t>
                      </a:r>
                    </a:p>
                    <a:p>
                      <a:r>
                        <a:rPr 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Helvetica" panose="020B0604020202020204" pitchFamily="34" charset="0"/>
                        </a:rPr>
                        <a:t>and – used to add things</a:t>
                      </a:r>
                    </a:p>
                    <a:p>
                      <a:r>
                        <a:rPr 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Helvetica" panose="020B0604020202020204" pitchFamily="34" charset="0"/>
                        </a:rPr>
                        <a:t>but – used for contrast</a:t>
                      </a:r>
                    </a:p>
                    <a:p>
                      <a:r>
                        <a:rPr 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Helvetica" panose="020B0604020202020204" pitchFamily="34" charset="0"/>
                        </a:rPr>
                        <a:t>or – to give an alternative</a:t>
                      </a:r>
                      <a:endParaRPr lang="en-AE" sz="2000" dirty="0">
                        <a:latin typeface="Century Gothic" panose="020B0502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03470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000" u="none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Do you want to have dinner </a:t>
                      </a:r>
                      <a:r>
                        <a:rPr lang="en-AE" sz="2000" u="sng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or</a:t>
                      </a:r>
                      <a:r>
                        <a:rPr lang="en-AE" sz="2000" u="none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 do you want to go shopping?</a:t>
                      </a:r>
                    </a:p>
                    <a:p>
                      <a:r>
                        <a:rPr lang="en-AE" sz="2000" u="none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I love football </a:t>
                      </a:r>
                      <a:r>
                        <a:rPr lang="en-AE" sz="2000" u="sng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but</a:t>
                      </a:r>
                      <a:r>
                        <a:rPr lang="en-AE" sz="2000" u="none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 I don’t like tennis.</a:t>
                      </a:r>
                    </a:p>
                    <a:p>
                      <a:r>
                        <a:rPr lang="en-AE" sz="2000" u="none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Deserts can be hot </a:t>
                      </a:r>
                      <a:r>
                        <a:rPr lang="en-AE" sz="2000" u="sng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or</a:t>
                      </a:r>
                      <a:r>
                        <a:rPr lang="en-AE" sz="2000" u="none" dirty="0">
                          <a:latin typeface="Century Gothic" panose="020B0502020202020204" pitchFamily="34" charset="0"/>
                          <a:cs typeface="Helvetica" panose="020B0604020202020204" pitchFamily="34" charset="0"/>
                        </a:rPr>
                        <a:t> they can be cold.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4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694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3419D2-80E0-4B9A-9653-A6C798074F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128340"/>
              </p:ext>
            </p:extLst>
          </p:nvPr>
        </p:nvGraphicFramePr>
        <p:xfrm>
          <a:off x="1011620" y="1482204"/>
          <a:ext cx="10168759" cy="523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941534487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521512497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20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Where</a:t>
                      </a:r>
                      <a:r>
                        <a:rPr lang="en-AE" sz="20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is the book? The book is under the chair.</a:t>
                      </a:r>
                    </a:p>
                    <a:p>
                      <a:pPr algn="l"/>
                      <a:r>
                        <a:rPr lang="en-AE" sz="20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What</a:t>
                      </a:r>
                      <a:r>
                        <a:rPr lang="en-AE" sz="20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is your name? My name is Aisha.</a:t>
                      </a:r>
                    </a:p>
                    <a:p>
                      <a:pPr algn="l"/>
                      <a:r>
                        <a:rPr lang="en-AE" sz="20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Who</a:t>
                      </a:r>
                      <a:r>
                        <a:rPr lang="en-AE" sz="20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is your teacher? My teacher is Mr. Jones.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1132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wh - questions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011523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They are used to ask questions.</a:t>
                      </a:r>
                    </a:p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What – for things</a:t>
                      </a:r>
                    </a:p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Where – for places</a:t>
                      </a:r>
                    </a:p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Who – for people</a:t>
                      </a:r>
                    </a:p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Why – for reasons</a:t>
                      </a:r>
                    </a:p>
                    <a:p>
                      <a:r>
                        <a:rPr lang="en-AE" sz="2000" dirty="0">
                          <a:latin typeface="Century Gothic" panose="020B0502020202020204" pitchFamily="34" charset="0"/>
                        </a:rPr>
                        <a:t>When – for time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364111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20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000" u="sng" dirty="0">
                          <a:latin typeface="Century Gothic" panose="020B0502020202020204" pitchFamily="34" charset="0"/>
                        </a:rPr>
                        <a:t>When</a:t>
                      </a:r>
                      <a:r>
                        <a:rPr lang="en-AE" sz="2000" dirty="0">
                          <a:latin typeface="Century Gothic" panose="020B0502020202020204" pitchFamily="34" charset="0"/>
                        </a:rPr>
                        <a:t> is English class today? English class is at 10 o’clock.</a:t>
                      </a:r>
                    </a:p>
                    <a:p>
                      <a:r>
                        <a:rPr lang="en-AE" sz="2000" u="sng" dirty="0">
                          <a:latin typeface="Century Gothic" panose="020B0502020202020204" pitchFamily="34" charset="0"/>
                        </a:rPr>
                        <a:t>Why </a:t>
                      </a:r>
                      <a:r>
                        <a:rPr lang="en-AE" sz="2000" dirty="0">
                          <a:latin typeface="Century Gothic" panose="020B0502020202020204" pitchFamily="34" charset="0"/>
                        </a:rPr>
                        <a:t>do you like reading books? </a:t>
                      </a:r>
                      <a:r>
                        <a:rPr lang="en-US" sz="2000" dirty="0">
                          <a:latin typeface="Century Gothic" panose="020B0502020202020204" pitchFamily="34" charset="0"/>
                        </a:rPr>
                        <a:t>I</a:t>
                      </a:r>
                      <a:r>
                        <a:rPr lang="en-AE" sz="2000" dirty="0">
                          <a:latin typeface="Century Gothic" panose="020B0502020202020204" pitchFamily="34" charset="0"/>
                        </a:rPr>
                        <a:t> like reading books because </a:t>
                      </a:r>
                      <a:r>
                        <a:rPr lang="en-US" sz="2000" dirty="0">
                          <a:latin typeface="Century Gothic" panose="020B0502020202020204" pitchFamily="34" charset="0"/>
                        </a:rPr>
                        <a:t>I</a:t>
                      </a:r>
                      <a:r>
                        <a:rPr lang="en-AE" sz="2000" dirty="0">
                          <a:latin typeface="Century Gothic" panose="020B0502020202020204" pitchFamily="34" charset="0"/>
                        </a:rPr>
                        <a:t> can learn many things.</a:t>
                      </a:r>
                    </a:p>
                    <a:p>
                      <a:r>
                        <a:rPr lang="en-AE" sz="2000" u="sng" dirty="0">
                          <a:latin typeface="Century Gothic" panose="020B0502020202020204" pitchFamily="34" charset="0"/>
                        </a:rPr>
                        <a:t>Where</a:t>
                      </a:r>
                      <a:r>
                        <a:rPr lang="en-AE" sz="2000" dirty="0">
                          <a:latin typeface="Century Gothic" panose="020B0502020202020204" pitchFamily="34" charset="0"/>
                        </a:rPr>
                        <a:t> are you going? I am going to the supermarket.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77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12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F0386-F927-7E45-982A-FBD67CC65EEC}"/>
              </a:ext>
            </a:extLst>
          </p:cNvPr>
          <p:cNvSpPr txBox="1"/>
          <p:nvPr/>
        </p:nvSpPr>
        <p:spPr>
          <a:xfrm>
            <a:off x="0" y="150810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Reading Multiple Choice Questions</a:t>
            </a:r>
            <a:endParaRPr lang="en-AE" sz="4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9BC6C-6677-4DDB-800A-F1A7C573DE5D}"/>
              </a:ext>
            </a:extLst>
          </p:cNvPr>
          <p:cNvSpPr txBox="1"/>
          <p:nvPr/>
        </p:nvSpPr>
        <p:spPr>
          <a:xfrm>
            <a:off x="940904" y="2504661"/>
            <a:ext cx="4876800" cy="3242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AE" sz="2800" dirty="0">
                <a:latin typeface="Century Gothic" panose="020B0502020202020204" pitchFamily="34" charset="0"/>
              </a:rPr>
              <a:t>At the zoo, there is a turtle sitting on a rock. The ducks are swimming in the pond and the penguins are playing by the river.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D4FCD-65E2-4BAD-A443-2956FD8ABE13}"/>
              </a:ext>
            </a:extLst>
          </p:cNvPr>
          <p:cNvSpPr txBox="1"/>
          <p:nvPr/>
        </p:nvSpPr>
        <p:spPr>
          <a:xfrm>
            <a:off x="6718852" y="2504661"/>
            <a:ext cx="4532244" cy="2515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Where are the ducks?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in the pond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by the river</a:t>
            </a:r>
          </a:p>
          <a:p>
            <a:pPr lvl="1">
              <a:lnSpc>
                <a:spcPct val="150000"/>
              </a:lnSpc>
            </a:pPr>
            <a:endParaRPr lang="en-AE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06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F0386-F927-7E45-982A-FBD67CC65EEC}"/>
              </a:ext>
            </a:extLst>
          </p:cNvPr>
          <p:cNvSpPr txBox="1"/>
          <p:nvPr/>
        </p:nvSpPr>
        <p:spPr>
          <a:xfrm>
            <a:off x="0" y="150810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Reading Multiple Choice Questions</a:t>
            </a:r>
            <a:endParaRPr lang="en-AE" sz="4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9BC6C-6677-4DDB-800A-F1A7C573DE5D}"/>
              </a:ext>
            </a:extLst>
          </p:cNvPr>
          <p:cNvSpPr txBox="1"/>
          <p:nvPr/>
        </p:nvSpPr>
        <p:spPr>
          <a:xfrm>
            <a:off x="940905" y="2504661"/>
            <a:ext cx="4532244" cy="3900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2800" dirty="0">
                <a:latin typeface="Century Gothic" panose="020B0502020202020204" pitchFamily="34" charset="0"/>
              </a:rPr>
              <a:t>Layla likes watching TV and her brother Saif likes riding his bike. They both like using the computer but they don’t like shopping.</a:t>
            </a:r>
            <a:endParaRPr lang="en-AE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D4FCD-65E2-4BAD-A443-2956FD8ABE13}"/>
              </a:ext>
            </a:extLst>
          </p:cNvPr>
          <p:cNvSpPr txBox="1"/>
          <p:nvPr/>
        </p:nvSpPr>
        <p:spPr>
          <a:xfrm>
            <a:off x="6718852" y="2504661"/>
            <a:ext cx="4532244" cy="3161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2. What does Layla’s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    brother like to do?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watch TV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use a computer</a:t>
            </a:r>
          </a:p>
          <a:p>
            <a:pPr lvl="1">
              <a:lnSpc>
                <a:spcPct val="150000"/>
              </a:lnSpc>
            </a:pPr>
            <a:endParaRPr lang="en-AE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24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404CF-6942-19F8-5D24-BE2255EF65C4}"/>
              </a:ext>
            </a:extLst>
          </p:cNvPr>
          <p:cNvSpPr txBox="1"/>
          <p:nvPr/>
        </p:nvSpPr>
        <p:spPr>
          <a:xfrm>
            <a:off x="0" y="1210994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Matching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109A9A-2525-7DB0-3520-452BDB48030D}"/>
              </a:ext>
            </a:extLst>
          </p:cNvPr>
          <p:cNvSpPr txBox="1"/>
          <p:nvPr/>
        </p:nvSpPr>
        <p:spPr>
          <a:xfrm>
            <a:off x="1442506" y="1918880"/>
            <a:ext cx="3522049" cy="425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latin typeface="Century Gothic" panose="020B0502020202020204" pitchFamily="34" charset="0"/>
              </a:rPr>
              <a:t>3. If you’re happy and you know it, clap your hands!</a:t>
            </a:r>
            <a:r>
              <a:rPr lang="en-GB" sz="2800" b="1" dirty="0">
                <a:latin typeface="Century Gothic" panose="020B0502020202020204" pitchFamily="34" charset="0"/>
              </a:rPr>
              <a:t> </a:t>
            </a:r>
          </a:p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entury Gothic" panose="020B0502020202020204" pitchFamily="34" charset="0"/>
              </a:rPr>
              <a:t>4. Malik moves his toys by rolling them along the floor.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2D4525-798E-4E45-A972-734F672C5643}"/>
              </a:ext>
            </a:extLst>
          </p:cNvPr>
          <p:cNvSpPr txBox="1"/>
          <p:nvPr/>
        </p:nvSpPr>
        <p:spPr>
          <a:xfrm>
            <a:off x="6647830" y="3184795"/>
            <a:ext cx="4134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endParaRPr lang="en-US" dirty="0"/>
          </a:p>
          <a:p>
            <a:pPr marL="342900" indent="-342900">
              <a:buAutoNum type="alphaUcPeriod"/>
            </a:pPr>
            <a:endParaRPr lang="en-US" dirty="0"/>
          </a:p>
          <a:p>
            <a:pPr marL="342900" indent="-342900">
              <a:buAutoNum type="alphaUcPeriod"/>
            </a:pPr>
            <a:endParaRPr lang="en-US" dirty="0"/>
          </a:p>
          <a:p>
            <a:pPr marL="342900" indent="-342900">
              <a:buAutoNum type="alphaUcPeriod"/>
            </a:pPr>
            <a:endParaRPr lang="en-US" dirty="0"/>
          </a:p>
          <a:p>
            <a:pPr marL="342900" indent="-342900">
              <a:buFontTx/>
              <a:buAutoNum type="alphaUcPeriod"/>
            </a:pPr>
            <a:endParaRPr lang="en-US" b="1" dirty="0">
              <a:latin typeface="Century Gothic" panose="020B0502020202020204" pitchFamily="34" charset="0"/>
            </a:endParaRPr>
          </a:p>
          <a:p>
            <a:pPr marL="342900" indent="-342900">
              <a:buAutoNum type="alphaUcPeriod"/>
            </a:pPr>
            <a:endParaRPr lang="en-A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D01972-2DDE-432C-A2D5-0D6E4BE6D024}"/>
              </a:ext>
            </a:extLst>
          </p:cNvPr>
          <p:cNvSpPr txBox="1"/>
          <p:nvPr/>
        </p:nvSpPr>
        <p:spPr>
          <a:xfrm>
            <a:off x="6647830" y="255704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9A8A12-3573-4899-91C9-1399958374BC}"/>
              </a:ext>
            </a:extLst>
          </p:cNvPr>
          <p:cNvSpPr txBox="1"/>
          <p:nvPr/>
        </p:nvSpPr>
        <p:spPr>
          <a:xfrm>
            <a:off x="6586047" y="439434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B.</a:t>
            </a:r>
          </a:p>
        </p:txBody>
      </p:sp>
      <p:pic>
        <p:nvPicPr>
          <p:cNvPr id="8" name="Picture 7" descr="A child riding a toy car&#10;&#10;Description automatically generated with low confidence">
            <a:extLst>
              <a:ext uri="{FF2B5EF4-FFF2-40B4-BE49-F238E27FC236}">
                <a16:creationId xmlns:a16="http://schemas.microsoft.com/office/drawing/2014/main" id="{564898F1-9AE7-4710-B506-DAC7DA2FB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5" y="2210524"/>
            <a:ext cx="1490475" cy="18105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142A9F-D7A9-4D8A-B511-2975E3DA5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46" y="4439230"/>
            <a:ext cx="23241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1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88FBD8-DF46-6B44-938D-85FF8F7650E8}"/>
              </a:ext>
            </a:extLst>
          </p:cNvPr>
          <p:cNvSpPr txBox="1"/>
          <p:nvPr/>
        </p:nvSpPr>
        <p:spPr>
          <a:xfrm>
            <a:off x="0" y="148152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MAZE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72093-969E-17E9-5F13-801467CDFBE8}"/>
              </a:ext>
            </a:extLst>
          </p:cNvPr>
          <p:cNvSpPr txBox="1"/>
          <p:nvPr/>
        </p:nvSpPr>
        <p:spPr>
          <a:xfrm>
            <a:off x="777334" y="2554494"/>
            <a:ext cx="10637331" cy="1949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My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5. ( aunt / uncle )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Mohammed is a firefighter. He wears a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6. ( uniform / ladder )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and has a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7. ( tractor / fire engine )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He works at the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8. ( fire station / library )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  <a:endParaRPr lang="en-AE" sz="28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561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EEE956-EF2F-1217-F34F-EC7C8561B551}"/>
              </a:ext>
            </a:extLst>
          </p:cNvPr>
          <p:cNvSpPr txBox="1"/>
          <p:nvPr/>
        </p:nvSpPr>
        <p:spPr>
          <a:xfrm>
            <a:off x="0" y="133241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E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Sample Question Answers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372613-0390-2474-2BF3-EAB3A266341C}"/>
              </a:ext>
            </a:extLst>
          </p:cNvPr>
          <p:cNvSpPr/>
          <p:nvPr/>
        </p:nvSpPr>
        <p:spPr>
          <a:xfrm>
            <a:off x="1472627" y="2423092"/>
            <a:ext cx="9652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1.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uncle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uniform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f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ire engine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f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ire station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5103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7EC1003ACCB4498FEA8D4008D3AA2" ma:contentTypeVersion="4" ma:contentTypeDescription="Create a new document." ma:contentTypeScope="" ma:versionID="71616b71105dacbb6d5c8491a5738307">
  <xsd:schema xmlns:xsd="http://www.w3.org/2001/XMLSchema" xmlns:xs="http://www.w3.org/2001/XMLSchema" xmlns:p="http://schemas.microsoft.com/office/2006/metadata/properties" xmlns:ns2="bc8a96fd-4b49-4207-9001-5ac4160049df" targetNamespace="http://schemas.microsoft.com/office/2006/metadata/properties" ma:root="true" ma:fieldsID="41f57786c0406a32c1109d63ed7616ee" ns2:_="">
    <xsd:import namespace="bc8a96fd-4b49-4207-9001-5ac4160049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a96fd-4b49-4207-9001-5ac4160049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C4B7D8-DEA0-4F9F-8EB6-0BEDC74A00E4}">
  <ds:schemaRefs>
    <ds:schemaRef ds:uri="http://purl.org/dc/dcmitype/"/>
    <ds:schemaRef ds:uri="http://schemas.microsoft.com/office/2006/metadata/properties"/>
    <ds:schemaRef ds:uri="http://purl.org/dc/elements/1.1/"/>
    <ds:schemaRef ds:uri="http://purl.org/dc/terms/"/>
    <ds:schemaRef ds:uri="http://schemas.microsoft.com/office/2006/documentManagement/types"/>
    <ds:schemaRef ds:uri="91333648-8ecc-469e-b4e6-834e80f228a6"/>
    <ds:schemaRef ds:uri="http://schemas.openxmlformats.org/package/2006/metadata/core-properties"/>
    <ds:schemaRef ds:uri="http://schemas.microsoft.com/office/infopath/2007/PartnerControls"/>
    <ds:schemaRef ds:uri="8ff69e45-d9e4-4a59-9407-eb9f982a35f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5BA318F-2D94-40DD-805B-3258406A36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D5E50D-2CFA-4437-AAA6-3F6C48318232}"/>
</file>

<file path=docProps/app.xml><?xml version="1.0" encoding="utf-8"?>
<Properties xmlns="http://schemas.openxmlformats.org/officeDocument/2006/extended-properties" xmlns:vt="http://schemas.openxmlformats.org/officeDocument/2006/docPropsVTypes">
  <TotalTime>7073</TotalTime>
  <Words>752</Words>
  <Application>Microsoft Macintosh PowerPoint</Application>
  <PresentationFormat>Widescreen</PresentationFormat>
  <Paragraphs>188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Century Gothic</vt:lpstr>
      <vt:lpstr>Helvetica</vt:lpstr>
      <vt:lpstr>Helvetica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Byrd</dc:creator>
  <cp:lastModifiedBy>روبيرت بوتشينز</cp:lastModifiedBy>
  <cp:revision>77</cp:revision>
  <dcterms:created xsi:type="dcterms:W3CDTF">2021-09-27T00:56:03Z</dcterms:created>
  <dcterms:modified xsi:type="dcterms:W3CDTF">2022-10-25T05:37:19Z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0x010100B347EC1003ACCB4498FEA8D4008D3AA2</vt:lpwstr>
  </property>
</Properties>
</file>