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461" r:id="rId5"/>
    <p:sldId id="2683" r:id="rId6"/>
    <p:sldId id="2678" r:id="rId7"/>
    <p:sldId id="296" r:id="rId8"/>
    <p:sldId id="2679" r:id="rId9"/>
    <p:sldId id="2723" r:id="rId10"/>
    <p:sldId id="2753" r:id="rId11"/>
    <p:sldId id="298" r:id="rId12"/>
    <p:sldId id="2754" r:id="rId13"/>
    <p:sldId id="2755" r:id="rId14"/>
    <p:sldId id="2727" r:id="rId15"/>
    <p:sldId id="2713" r:id="rId16"/>
    <p:sldId id="488" r:id="rId17"/>
    <p:sldId id="489" r:id="rId18"/>
    <p:sldId id="467" r:id="rId19"/>
    <p:sldId id="2757" r:id="rId20"/>
    <p:sldId id="2747" r:id="rId21"/>
    <p:sldId id="2748" r:id="rId22"/>
    <p:sldId id="2749" r:id="rId23"/>
    <p:sldId id="2750" r:id="rId24"/>
    <p:sldId id="2751" r:id="rId25"/>
    <p:sldId id="2756" r:id="rId26"/>
    <p:sldId id="4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679"/>
            <p14:sldId id="2723"/>
            <p14:sldId id="2753"/>
          </p14:sldIdLst>
        </p14:section>
        <p14:section name="Grammar" id="{DC29BE3B-EFBC-4E24-B3E2-47963FA686AB}">
          <p14:sldIdLst>
            <p14:sldId id="298"/>
            <p14:sldId id="2754"/>
            <p14:sldId id="2755"/>
            <p14:sldId id="2727"/>
          </p14:sldIdLst>
        </p14:section>
        <p14:section name="Functional Language" id="{5C547082-5C0B-48FA-A990-511A9CA86C49}">
          <p14:sldIdLst>
            <p14:sldId id="2713"/>
            <p14:sldId id="488"/>
            <p14:sldId id="489"/>
            <p14:sldId id="467"/>
            <p14:sldId id="2757"/>
            <p14:sldId id="2747"/>
            <p14:sldId id="2748"/>
            <p14:sldId id="2749"/>
            <p14:sldId id="2750"/>
            <p14:sldId id="2751"/>
            <p14:sldId id="275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A5CAA"/>
    <a:srgbClr val="C00000"/>
    <a:srgbClr val="3E8CFF"/>
    <a:srgbClr val="BA8C41"/>
    <a:srgbClr val="AC833B"/>
    <a:srgbClr val="5F5F5F"/>
    <a:srgbClr val="9A9C9B"/>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12" autoAdjust="0"/>
    <p:restoredTop sz="93537"/>
  </p:normalViewPr>
  <p:slideViewPr>
    <p:cSldViewPr showGuides="1">
      <p:cViewPr>
        <p:scale>
          <a:sx n="109" d="100"/>
          <a:sy n="109" d="100"/>
        </p:scale>
        <p:origin x="-3304" y="312"/>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tableStyles" Target="tableStyles.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handoutMaster" Target="handoutMasters/handoutMaster1.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theme" Target="theme/theme1.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notesMaster" Target="notesMasters/notesMaster1.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viewProps" Target="viewProp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presProps" Target="pres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11/17/2024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E2502-9F22-BF44-B863-751955790911}" type="datetimeFigureOut">
              <a:rPr lang="en-GB" smtClean="0"/>
              <a:t>17/11/2024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A30AB6-0AC7-664A-9646-171301FD1C23}" type="slidenum">
              <a:rPr lang="en-GB" smtClean="0"/>
              <a:t>‹#›</a:t>
            </a:fld>
            <a:endParaRPr lang="en-GB"/>
          </a:p>
        </p:txBody>
      </p:sp>
    </p:spTree>
    <p:extLst>
      <p:ext uri="{BB962C8B-B14F-4D97-AF65-F5344CB8AC3E}">
        <p14:creationId xmlns:p14="http://schemas.microsoft.com/office/powerpoint/2010/main" val="294922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22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70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87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09680" y="274574"/>
            <a:ext cx="10972639" cy="114273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5199"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5199"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5199"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5199"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5199" b="0" i="0" u="none" strike="noStrike" cap="none">
                <a:solidFill>
                  <a:schemeClr val="dk1"/>
                </a:solidFill>
                <a:latin typeface="Calibri"/>
                <a:ea typeface="Calibri"/>
                <a:cs typeface="Calibri"/>
                <a:sym typeface="Calibri"/>
              </a:defRPr>
            </a:lvl5pPr>
            <a:lvl6pPr marL="457051" marR="0" lvl="5" indent="-12639" algn="ctr" rtl="0">
              <a:spcBef>
                <a:spcPts val="0"/>
              </a:spcBef>
              <a:spcAft>
                <a:spcPts val="0"/>
              </a:spcAft>
              <a:buNone/>
              <a:defRPr sz="5199" b="0" i="0" u="none" strike="noStrike" cap="none">
                <a:solidFill>
                  <a:schemeClr val="dk1"/>
                </a:solidFill>
                <a:latin typeface="Calibri"/>
                <a:ea typeface="Calibri"/>
                <a:cs typeface="Calibri"/>
                <a:sym typeface="Calibri"/>
              </a:defRPr>
            </a:lvl6pPr>
            <a:lvl7pPr marL="914099" marR="0" lvl="6" indent="-12578" algn="ctr" rtl="0">
              <a:spcBef>
                <a:spcPts val="0"/>
              </a:spcBef>
              <a:spcAft>
                <a:spcPts val="0"/>
              </a:spcAft>
              <a:buNone/>
              <a:defRPr sz="5199" b="0" i="0" u="none" strike="noStrike" cap="none">
                <a:solidFill>
                  <a:schemeClr val="dk1"/>
                </a:solidFill>
                <a:latin typeface="Calibri"/>
                <a:ea typeface="Calibri"/>
                <a:cs typeface="Calibri"/>
                <a:sym typeface="Calibri"/>
              </a:defRPr>
            </a:lvl7pPr>
            <a:lvl8pPr marL="1371150" marR="0" lvl="7" indent="-12521" algn="ctr" rtl="0">
              <a:spcBef>
                <a:spcPts val="0"/>
              </a:spcBef>
              <a:spcAft>
                <a:spcPts val="0"/>
              </a:spcAft>
              <a:buNone/>
              <a:defRPr sz="5199" b="0" i="0" u="none" strike="noStrike" cap="none">
                <a:solidFill>
                  <a:schemeClr val="dk1"/>
                </a:solidFill>
                <a:latin typeface="Calibri"/>
                <a:ea typeface="Calibri"/>
                <a:cs typeface="Calibri"/>
                <a:sym typeface="Calibri"/>
              </a:defRPr>
            </a:lvl8pPr>
            <a:lvl9pPr marL="1828198" marR="0" lvl="8" indent="-12462" algn="ctr" rtl="0">
              <a:spcBef>
                <a:spcPts val="0"/>
              </a:spcBef>
              <a:spcAft>
                <a:spcPts val="0"/>
              </a:spcAft>
              <a:buNone/>
              <a:defRPr sz="5199"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609680" y="6356466"/>
            <a:ext cx="2845170"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98989"/>
              </a:buClr>
              <a:buFont typeface="Calibri"/>
              <a:buNone/>
              <a:defRPr sz="14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ftr" idx="11"/>
          </p:nvPr>
        </p:nvSpPr>
        <p:spPr>
          <a:xfrm>
            <a:off x="4166142" y="6356466"/>
            <a:ext cx="3859714"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1pPr>
            <a:lvl2pPr marL="541229" marR="0" lvl="1" indent="-8412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1085633" marR="0" lvl="2" indent="-17141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1630035" marR="0" lvl="3" indent="-258708"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2174440" marR="0" lvl="4" indent="-34600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2718843" marR="0" lvl="5" indent="-433299"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3807650" marR="0" lvl="6" indent="-60789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5440862" marR="0" lvl="7" indent="-86977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7618476" marR="0" lvl="8" indent="-121895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2" name="Shape 62"/>
          <p:cNvSpPr txBox="1">
            <a:spLocks noGrp="1"/>
          </p:cNvSpPr>
          <p:nvPr>
            <p:ph type="sldNum" idx="12"/>
          </p:nvPr>
        </p:nvSpPr>
        <p:spPr>
          <a:xfrm>
            <a:off x="8737147" y="6356466"/>
            <a:ext cx="2845170" cy="365040"/>
          </a:xfrm>
          <a:prstGeom prst="rect">
            <a:avLst/>
          </a:prstGeom>
          <a:noFill/>
          <a:ln>
            <a:noFill/>
          </a:ln>
        </p:spPr>
        <p:txBody>
          <a:bodyPr lIns="108800" tIns="54400" rIns="108800" bIns="54400" anchor="ctr" anchorCtr="0">
            <a:noAutofit/>
          </a:bodyPr>
          <a:lstStyle/>
          <a:p>
            <a:pPr algn="r">
              <a:buClr>
                <a:srgbClr val="898989"/>
              </a:buClr>
              <a:buSzPct val="25000"/>
            </a:pPr>
            <a:fld id="{00000000-1234-1234-1234-123412341234}" type="slidenum">
              <a:rPr lang="en-US" sz="1400" smtClean="0">
                <a:solidFill>
                  <a:srgbClr val="898989"/>
                </a:solidFill>
                <a:latin typeface="Calibri"/>
                <a:ea typeface="Calibri"/>
                <a:cs typeface="Calibri"/>
                <a:sym typeface="Calibri"/>
              </a:rPr>
              <a:pPr algn="r">
                <a:buClr>
                  <a:srgbClr val="898989"/>
                </a:buClr>
                <a:buSzPct val="25000"/>
              </a:pPr>
              <a:t>‹#›</a:t>
            </a:fld>
            <a:endParaRPr lang="en-US" sz="1400">
              <a:solidFill>
                <a:srgbClr val="898989"/>
              </a:solidFill>
              <a:latin typeface="Calibri"/>
              <a:ea typeface="Calibri"/>
              <a:cs typeface="Calibri"/>
              <a:sym typeface="Calibri"/>
            </a:endParaRPr>
          </a:p>
        </p:txBody>
      </p:sp>
    </p:spTree>
    <p:extLst>
      <p:ext uri="{BB962C8B-B14F-4D97-AF65-F5344CB8AC3E}">
        <p14:creationId xmlns:p14="http://schemas.microsoft.com/office/powerpoint/2010/main" val="135858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 id="2147483721" r:id="rId17"/>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slide" Target="slide5.xml" /><Relationship Id="rId2" Type="http://schemas.openxmlformats.org/officeDocument/2006/relationships/slide" Target="slide3.xml" /><Relationship Id="rId1" Type="http://schemas.openxmlformats.org/officeDocument/2006/relationships/slideLayout" Target="../slideLayouts/slideLayout14.xml" /><Relationship Id="rId6" Type="http://schemas.openxmlformats.org/officeDocument/2006/relationships/slide" Target="slide16.xml" /><Relationship Id="rId5" Type="http://schemas.openxmlformats.org/officeDocument/2006/relationships/slide" Target="slide12.xml" /><Relationship Id="rId4" Type="http://schemas.openxmlformats.org/officeDocument/2006/relationships/slide" Target="slide8.xml" /></Relationships>
</file>

<file path=ppt/slides/_rels/slide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15.xml" /></Relationships>
</file>

<file path=ppt/slides/_rels/slide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14.xml" /></Relationships>
</file>

<file path=ppt/slides/_rels/slide5.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1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 /></Relationships>
</file>

<file path=ppt/slides/_rels/slide8.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16.xml" /></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339308520341504" TargetMode="External" /><Relationship Id="rId1" Type="http://schemas.openxmlformats.org/officeDocument/2006/relationships/slideLayout" Target="../slideLayouts/slideLayout17.xml" /></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4784213626322944" TargetMode="External" /><Relationship Id="rId1" Type="http://schemas.openxmlformats.org/officeDocument/2006/relationships/slideLayout" Target="../slideLayouts/slideLayout17.xml" /></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43151643328512" TargetMode="External" /><Relationship Id="rId1" Type="http://schemas.openxmlformats.org/officeDocument/2006/relationships/slideLayout" Target="../slideLayouts/slideLayout17.xml" /></Relationships>
</file>

<file path=ppt/slides/_rels/slide12.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15.xml" /></Relationships>
</file>

<file path=ppt/slides/_rels/slide13.xml.rels><?xml version="1.0" encoding="UTF-8" standalone="yes"?>
<Relationships xmlns="http://schemas.openxmlformats.org/package/2006/relationships"><Relationship Id="rId3" Type="http://schemas.openxmlformats.org/officeDocument/2006/relationships/hyperlink" Target="https://www.mauthor.com/present/6689609655910400" TargetMode="External" /><Relationship Id="rId2" Type="http://schemas.openxmlformats.org/officeDocument/2006/relationships/notesSlide" Target="../notesSlides/notesSlide1.xml" /><Relationship Id="rId1" Type="http://schemas.openxmlformats.org/officeDocument/2006/relationships/slideLayout" Target="../slideLayouts/slideLayout17.xml" /></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227768815681536" TargetMode="External" /><Relationship Id="rId2" Type="http://schemas.openxmlformats.org/officeDocument/2006/relationships/notesSlide" Target="../notesSlides/notesSlide2.xml" /><Relationship Id="rId1" Type="http://schemas.openxmlformats.org/officeDocument/2006/relationships/slideLayout" Target="../slideLayouts/slideLayout17.xml" /></Relationships>
</file>

<file path=ppt/slides/_rels/slide15.xml.rels><?xml version="1.0" encoding="UTF-8" standalone="yes"?>
<Relationships xmlns="http://schemas.openxmlformats.org/package/2006/relationships"><Relationship Id="rId3" Type="http://schemas.openxmlformats.org/officeDocument/2006/relationships/hyperlink" Target="https://www.mauthor.com/present/5569752969379840" TargetMode="External" /><Relationship Id="rId2" Type="http://schemas.openxmlformats.org/officeDocument/2006/relationships/notesSlide" Target="../notesSlides/notesSlide3.xml" /><Relationship Id="rId1" Type="http://schemas.openxmlformats.org/officeDocument/2006/relationships/slideLayout" Target="../slideLayouts/slideLayout17.xml" /></Relationships>
</file>

<file path=ppt/slides/_rels/slide16.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14.xml" /></Relationships>
</file>

<file path=ppt/slides/_rels/slide17.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15.xml" /><Relationship Id="rId4" Type="http://schemas.openxmlformats.org/officeDocument/2006/relationships/image" Target="../media/image12.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22.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15.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2.1</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Bridge to Success Book 3</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endParaRPr lang="en-US" sz="1800" b="1" dirty="0">
              <a:solidFill>
                <a:srgbClr val="AC833B"/>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05</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13</a:t>
            </a:r>
          </a:p>
          <a:p>
            <a:pPr marL="0" indent="0">
              <a:lnSpc>
                <a:spcPct val="100000"/>
              </a:lnSpc>
              <a:buNone/>
            </a:pPr>
            <a:r>
              <a:rPr lang="en-US" sz="3600" b="1" dirty="0">
                <a:solidFill>
                  <a:srgbClr val="AC833B"/>
                </a:solidFill>
                <a:latin typeface="Helvetica" pitchFamily="2" charset="0"/>
              </a:rPr>
              <a:t>17</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874039"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 and Core Lexis</a:t>
            </a:r>
            <a:endParaRPr lang="en-US" altLang="ru-RU" sz="2400" dirty="0">
              <a:solidFill>
                <a:schemeClr val="tx2"/>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
        <p:nvSpPr>
          <p:cNvPr id="3" name="مربع نص 37">
            <a:extLst>
              <a:ext uri="{FF2B5EF4-FFF2-40B4-BE49-F238E27FC236}">
                <a16:creationId xmlns:a16="http://schemas.microsoft.com/office/drawing/2014/main" id="{0F74D649-2F36-BC55-375D-B0F379F29914}"/>
              </a:ext>
            </a:extLst>
          </p:cNvPr>
          <p:cNvSpPr txBox="1"/>
          <p:nvPr/>
        </p:nvSpPr>
        <p:spPr>
          <a:xfrm>
            <a:off x="1057384" y="4662435"/>
            <a:ext cx="5263166"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6" action="ppaction://hlinksldjump">
                  <a:extLst>
                    <a:ext uri="{A12FA001-AC4F-418D-AE19-62706E023703}">
                      <ahyp:hlinkClr xmlns:ahyp="http://schemas.microsoft.com/office/drawing/2018/hyperlinkcolor" val="tx"/>
                    </a:ext>
                  </a:extLst>
                </a:hlinkClick>
              </a:rPr>
              <a:t>Preparation – Exam Question Types</a:t>
            </a:r>
            <a:endParaRPr lang="en-US" altLang="ru-RU" sz="2400" dirty="0">
              <a:solidFill>
                <a:schemeClr val="tx2"/>
              </a:solidFill>
              <a:latin typeface="Helvetica" pitchFamily="2" charset="0"/>
            </a:endParaRP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0BDD17E-3773-A46F-29A7-1A5F82AF9CDB}"/>
              </a:ext>
            </a:extLst>
          </p:cNvPr>
          <p:cNvGraphicFramePr>
            <a:graphicFrameLocks noGrp="1"/>
          </p:cNvGraphicFramePr>
          <p:nvPr>
            <p:extLst>
              <p:ext uri="{D42A27DB-BD31-4B8C-83A1-F6EECF244321}">
                <p14:modId xmlns:p14="http://schemas.microsoft.com/office/powerpoint/2010/main" val="2582719832"/>
              </p:ext>
            </p:extLst>
          </p:nvPr>
        </p:nvGraphicFramePr>
        <p:xfrm>
          <a:off x="0" y="0"/>
          <a:ext cx="12191999" cy="6857999"/>
        </p:xfrm>
        <a:graphic>
          <a:graphicData uri="http://schemas.openxmlformats.org/drawingml/2006/table">
            <a:tbl>
              <a:tblPr firstRow="1" firstCol="1" bandRow="1"/>
              <a:tblGrid>
                <a:gridCol w="2736980">
                  <a:extLst>
                    <a:ext uri="{9D8B030D-6E8A-4147-A177-3AD203B41FA5}">
                      <a16:colId xmlns:a16="http://schemas.microsoft.com/office/drawing/2014/main" val="1671386975"/>
                    </a:ext>
                  </a:extLst>
                </a:gridCol>
                <a:gridCol w="3142987">
                  <a:extLst>
                    <a:ext uri="{9D8B030D-6E8A-4147-A177-3AD203B41FA5}">
                      <a16:colId xmlns:a16="http://schemas.microsoft.com/office/drawing/2014/main" val="3682318576"/>
                    </a:ext>
                  </a:extLst>
                </a:gridCol>
                <a:gridCol w="3175769">
                  <a:extLst>
                    <a:ext uri="{9D8B030D-6E8A-4147-A177-3AD203B41FA5}">
                      <a16:colId xmlns:a16="http://schemas.microsoft.com/office/drawing/2014/main" val="3301635950"/>
                    </a:ext>
                  </a:extLst>
                </a:gridCol>
                <a:gridCol w="3136263">
                  <a:extLst>
                    <a:ext uri="{9D8B030D-6E8A-4147-A177-3AD203B41FA5}">
                      <a16:colId xmlns:a16="http://schemas.microsoft.com/office/drawing/2014/main" val="2530032340"/>
                    </a:ext>
                  </a:extLst>
                </a:gridCol>
              </a:tblGrid>
              <a:tr h="623489">
                <a:tc gridSpan="4">
                  <a:txBody>
                    <a:bodyPr/>
                    <a:lstStyle/>
                    <a:p>
                      <a:pPr marL="0" marR="0" algn="ctr">
                        <a:lnSpc>
                          <a:spcPct val="115000"/>
                        </a:lnSpc>
                        <a:spcBef>
                          <a:spcPts val="0"/>
                        </a:spcBef>
                        <a:spcAft>
                          <a:spcPts val="0"/>
                        </a:spcAft>
                      </a:pPr>
                      <a:r>
                        <a:rPr lang="en-GB" sz="2000" b="1" kern="0" dirty="0">
                          <a:solidFill>
                            <a:schemeClr val="bg1"/>
                          </a:solidFill>
                          <a:effectLst/>
                          <a:latin typeface="Arial" panose="020B0604020202020204" pitchFamily="34" charset="0"/>
                          <a:ea typeface="Arial" panose="020B0604020202020204" pitchFamily="34" charset="0"/>
                          <a:cs typeface="Arial" panose="020B0604020202020204" pitchFamily="34" charset="0"/>
                        </a:rPr>
                        <a:t>Topic(s):</a:t>
                      </a:r>
                      <a:r>
                        <a:rPr lang="en-GB" sz="2000" kern="0" dirty="0">
                          <a:solidFill>
                            <a:schemeClr val="bg1"/>
                          </a:solidFill>
                          <a:effectLst/>
                          <a:latin typeface="Arial" panose="020B0604020202020204" pitchFamily="34" charset="0"/>
                          <a:ea typeface="Arial" panose="020B0604020202020204" pitchFamily="34" charset="0"/>
                          <a:cs typeface="Arial" panose="020B0604020202020204" pitchFamily="34" charset="0"/>
                        </a:rPr>
                        <a:t> Animals, community, places</a:t>
                      </a:r>
                      <a:endParaRPr lang="en-US" sz="2000" kern="100" dirty="0">
                        <a:solidFill>
                          <a:schemeClr val="bg1"/>
                        </a:solidFill>
                        <a:effectLst/>
                        <a:latin typeface="Arial" panose="020B0604020202020204" pitchFamily="34" charset="0"/>
                        <a:ea typeface="Yu Gothic" panose="020B0400000000000000" pitchFamily="34" charset="-128"/>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7283112"/>
                  </a:ext>
                </a:extLst>
              </a:tr>
              <a:tr h="623489">
                <a:tc>
                  <a:txBody>
                    <a:bodyPr/>
                    <a:lstStyle/>
                    <a:p>
                      <a:pPr algn="ctr">
                        <a:lnSpc>
                          <a:spcPct val="107000"/>
                        </a:lnSpc>
                        <a:spcAft>
                          <a:spcPts val="800"/>
                        </a:spcAft>
                      </a:pPr>
                      <a:r>
                        <a:rPr lang="en-US" sz="2000" b="1" dirty="0">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2000" b="1" dirty="0">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2000" b="1" dirty="0">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20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016566239"/>
                  </a:ext>
                </a:extLst>
              </a:tr>
              <a:tr h="1825290">
                <a:tc>
                  <a:txBody>
                    <a:bodyPr/>
                    <a:lstStyle/>
                    <a:p>
                      <a:pPr marL="19685" marR="0" algn="ctr">
                        <a:lnSpc>
                          <a:spcPct val="107000"/>
                        </a:lnSpc>
                        <a:spcBef>
                          <a:spcPts val="0"/>
                        </a:spcBef>
                        <a:spcAft>
                          <a:spcPts val="0"/>
                        </a:spcAft>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Adjectives: position</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000" b="0" i="0" kern="1200" dirty="0">
                          <a:solidFill>
                            <a:srgbClr val="000000"/>
                          </a:solidFill>
                          <a:effectLst/>
                          <a:latin typeface="Arial" panose="020B0604020202020204" pitchFamily="34" charset="0"/>
                          <a:ea typeface="+mn-ea"/>
                          <a:cs typeface="Arial" panose="020B0604020202020204" pitchFamily="34" charset="0"/>
                        </a:rPr>
                        <a:t>Can use subject pronouns with the correct form of the verb 'be' in the simple present. (24) </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Bef>
                          <a:spcPts val="0"/>
                        </a:spcBef>
                        <a:spcAft>
                          <a:spcPts val="0"/>
                        </a:spcAft>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verb 'be' in the simple present with adjectives. (25)</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algn="ctr"/>
                      <a:r>
                        <a:rPr lang="en-US" sz="2000" kern="1200" dirty="0">
                          <a:solidFill>
                            <a:srgbClr val="000000"/>
                          </a:solidFill>
                          <a:effectLst/>
                          <a:latin typeface="Arial" panose="020B0604020202020204" pitchFamily="34" charset="0"/>
                          <a:ea typeface="+mn-ea"/>
                          <a:cs typeface="Arial" panose="020B0604020202020204" pitchFamily="34" charset="0"/>
                        </a:rPr>
                        <a:t>Describing places</a:t>
                      </a:r>
                    </a:p>
                    <a:p>
                      <a:pPr algn="ctr"/>
                      <a:r>
                        <a:rPr lang="en-US" sz="2000" kern="1200" dirty="0">
                          <a:solidFill>
                            <a:srgbClr val="000000"/>
                          </a:solidFill>
                          <a:effectLst/>
                          <a:latin typeface="Arial" panose="020B0604020202020204" pitchFamily="34" charset="0"/>
                          <a:ea typeface="+mn-ea"/>
                          <a:cs typeface="Arial" panose="020B0604020202020204" pitchFamily="34" charset="0"/>
                        </a:rPr>
                        <a:t> </a:t>
                      </a:r>
                    </a:p>
                    <a:p>
                      <a:pPr algn="ctr"/>
                      <a:r>
                        <a:rPr lang="en-US" sz="2000" kern="1200" dirty="0">
                          <a:solidFill>
                            <a:srgbClr val="000000"/>
                          </a:solidFill>
                          <a:effectLst/>
                          <a:latin typeface="Arial" panose="020B0604020202020204" pitchFamily="34" charset="0"/>
                          <a:ea typeface="+mn-ea"/>
                          <a:cs typeface="Arial" panose="020B0604020202020204" pitchFamily="34" charset="0"/>
                        </a:rPr>
                        <a:t>Describing objects</a:t>
                      </a:r>
                    </a:p>
                    <a:p>
                      <a:pPr algn="ctr"/>
                      <a:r>
                        <a:rPr lang="en-US" sz="2000" kern="1200" dirty="0">
                          <a:solidFill>
                            <a:srgbClr val="000000"/>
                          </a:solidFill>
                          <a:effectLst/>
                          <a:latin typeface="Arial" panose="020B0604020202020204" pitchFamily="34" charset="0"/>
                          <a:ea typeface="+mn-ea"/>
                          <a:cs typeface="Arial" panose="020B0604020202020204" pitchFamily="34" charset="0"/>
                        </a:rPr>
                        <a:t> </a:t>
                      </a:r>
                    </a:p>
                    <a:p>
                      <a:pPr algn="ctr" rtl="0"/>
                      <a:r>
                        <a:rPr lang="en-US" sz="2000" kern="1200" dirty="0">
                          <a:solidFill>
                            <a:srgbClr val="000000"/>
                          </a:solidFill>
                          <a:effectLst/>
                          <a:latin typeface="Arial" panose="020B0604020202020204" pitchFamily="34" charset="0"/>
                          <a:ea typeface="+mn-ea"/>
                          <a:cs typeface="Arial" panose="020B0604020202020204" pitchFamily="34" charset="0"/>
                        </a:rPr>
                        <a:t>Asking for and giving directions</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2351265731"/>
                  </a:ext>
                </a:extLst>
              </a:tr>
              <a:tr h="1695395">
                <a:tc>
                  <a:txBody>
                    <a:bodyPr/>
                    <a:lstStyle/>
                    <a:p>
                      <a:pPr marL="19685" marR="0" algn="ctr">
                        <a:lnSpc>
                          <a:spcPct val="107000"/>
                        </a:lnSpc>
                        <a:spcBef>
                          <a:spcPts val="0"/>
                        </a:spcBef>
                        <a:spcAft>
                          <a:spcPts val="0"/>
                        </a:spcAft>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Prepositions: place</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000" b="0" i="0" kern="1200" dirty="0">
                          <a:solidFill>
                            <a:srgbClr val="000000"/>
                          </a:solidFill>
                          <a:effectLst/>
                          <a:latin typeface="Arial" panose="020B0604020202020204" pitchFamily="34" charset="0"/>
                          <a:ea typeface="+mn-ea"/>
                          <a:cs typeface="Arial" panose="020B0604020202020204" pitchFamily="34" charset="0"/>
                        </a:rPr>
                        <a:t>Can use 'and' to link nouns and noun phrases. </a:t>
                      </a:r>
                    </a:p>
                    <a:p>
                      <a:pPr marL="0" marR="0" algn="ctr">
                        <a:lnSpc>
                          <a:spcPct val="107000"/>
                        </a:lnSpc>
                        <a:spcAft>
                          <a:spcPts val="800"/>
                        </a:spcAft>
                      </a:pPr>
                      <a:r>
                        <a:rPr lang="en-US" sz="2000" b="0" i="0" kern="1200" dirty="0">
                          <a:solidFill>
                            <a:srgbClr val="000000"/>
                          </a:solidFill>
                          <a:effectLst/>
                          <a:latin typeface="Arial" panose="020B0604020202020204" pitchFamily="34" charset="0"/>
                          <a:ea typeface="+mn-ea"/>
                          <a:cs typeface="Arial" panose="020B0604020202020204" pitchFamily="34" charset="0"/>
                        </a:rPr>
                        <a:t>(25)</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Bef>
                          <a:spcPts val="0"/>
                        </a:spcBef>
                        <a:spcAft>
                          <a:spcPts val="0"/>
                        </a:spcAft>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basic prepositions of place with nouns and noun phrases. (26)</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6313214"/>
                  </a:ext>
                </a:extLst>
              </a:tr>
              <a:tr h="2090336">
                <a:tc>
                  <a:txBody>
                    <a:bodyPr/>
                    <a:lstStyle/>
                    <a:p>
                      <a:pPr marL="19685" marR="0" algn="ctr">
                        <a:lnSpc>
                          <a:spcPct val="107000"/>
                        </a:lnSpc>
                        <a:spcBef>
                          <a:spcPts val="0"/>
                        </a:spcBef>
                        <a:spcAft>
                          <a:spcPts val="0"/>
                        </a:spcAft>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simple</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lvl="0" indent="0" algn="ctr" defTabSz="914400" rtl="1" eaLnBrk="1" fontAlgn="base" latinLnBrk="0" hangingPunct="1">
                        <a:lnSpc>
                          <a:spcPct val="107000"/>
                        </a:lnSpc>
                        <a:spcBef>
                          <a:spcPts val="0"/>
                        </a:spcBef>
                        <a:spcAft>
                          <a:spcPts val="800"/>
                        </a:spcAft>
                        <a:buClrTx/>
                        <a:buSzTx/>
                        <a:buFontTx/>
                        <a:buNone/>
                        <a:tabLst/>
                        <a:defRPr/>
                      </a:pP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basic statements with subject + verb + object. (24)</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ctr" fontAlgn="base">
                        <a:lnSpc>
                          <a:spcPct val="107000"/>
                        </a:lnSpc>
                        <a:spcAft>
                          <a:spcPts val="800"/>
                        </a:spcAft>
                      </a:pP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0" algn="ctr">
                        <a:lnSpc>
                          <a:spcPct val="107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subject pronouns with the correct form of the verb 'be' in the simple present. (24)</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109803251"/>
                  </a:ext>
                </a:extLst>
              </a:tr>
            </a:tbl>
          </a:graphicData>
        </a:graphic>
      </p:graphicFrame>
    </p:spTree>
    <p:extLst>
      <p:ext uri="{BB962C8B-B14F-4D97-AF65-F5344CB8AC3E}">
        <p14:creationId xmlns:p14="http://schemas.microsoft.com/office/powerpoint/2010/main" val="423400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E43BFF-EDE1-1E46-86BC-8C87CD2031F6}"/>
              </a:ext>
            </a:extLst>
          </p:cNvPr>
          <p:cNvSpPr txBox="1"/>
          <p:nvPr/>
        </p:nvSpPr>
        <p:spPr>
          <a:xfrm>
            <a:off x="4109013" y="1023712"/>
            <a:ext cx="3588152" cy="646331"/>
          </a:xfrm>
          <a:prstGeom prst="rect">
            <a:avLst/>
          </a:prstGeom>
          <a:noFill/>
        </p:spPr>
        <p:txBody>
          <a:bodyPr wrap="square" rtlCol="0">
            <a:spAutoFit/>
          </a:bodyPr>
          <a:lstStyle/>
          <a:p>
            <a:pPr algn="ctr"/>
            <a:r>
              <a:rPr lang="en-US" sz="3600" b="1" dirty="0">
                <a:solidFill>
                  <a:schemeClr val="accent1"/>
                </a:solidFill>
                <a:latin typeface="Arial" panose="020B0604020202020204" pitchFamily="34" charset="0"/>
                <a:cs typeface="Arial" panose="020B0604020202020204" pitchFamily="34" charset="0"/>
              </a:rPr>
              <a:t>Core Lexis</a:t>
            </a:r>
            <a:endParaRPr lang="en-AE" sz="3600" b="1" dirty="0">
              <a:solidFill>
                <a:schemeClr val="accent1"/>
              </a:solidFill>
              <a:latin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21C9BD56-3806-D4CD-F9FD-C30062D87BBF}"/>
              </a:ext>
            </a:extLst>
          </p:cNvPr>
          <p:cNvSpPr>
            <a:spLocks noChangeArrowheads="1"/>
          </p:cNvSpPr>
          <p:nvPr/>
        </p:nvSpPr>
        <p:spPr bwMode="auto">
          <a:xfrm>
            <a:off x="1595438" y="20084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E"/>
          </a:p>
        </p:txBody>
      </p:sp>
      <p:graphicFrame>
        <p:nvGraphicFramePr>
          <p:cNvPr id="6" name="Table 5">
            <a:extLst>
              <a:ext uri="{FF2B5EF4-FFF2-40B4-BE49-F238E27FC236}">
                <a16:creationId xmlns:a16="http://schemas.microsoft.com/office/drawing/2014/main" id="{D633E4F8-A564-FB39-7C26-158D1F8DBEA5}"/>
              </a:ext>
            </a:extLst>
          </p:cNvPr>
          <p:cNvGraphicFramePr>
            <a:graphicFrameLocks noGrp="1"/>
          </p:cNvGraphicFramePr>
          <p:nvPr>
            <p:extLst>
              <p:ext uri="{D42A27DB-BD31-4B8C-83A1-F6EECF244321}">
                <p14:modId xmlns:p14="http://schemas.microsoft.com/office/powerpoint/2010/main" val="3255434690"/>
              </p:ext>
            </p:extLst>
          </p:nvPr>
        </p:nvGraphicFramePr>
        <p:xfrm>
          <a:off x="1011677" y="1881971"/>
          <a:ext cx="10478634" cy="3643339"/>
        </p:xfrm>
        <a:graphic>
          <a:graphicData uri="http://schemas.openxmlformats.org/drawingml/2006/table">
            <a:tbl>
              <a:tblPr firstRow="1" firstCol="1" bandRow="1"/>
              <a:tblGrid>
                <a:gridCol w="3269104">
                  <a:extLst>
                    <a:ext uri="{9D8B030D-6E8A-4147-A177-3AD203B41FA5}">
                      <a16:colId xmlns:a16="http://schemas.microsoft.com/office/drawing/2014/main" val="3366361590"/>
                    </a:ext>
                  </a:extLst>
                </a:gridCol>
                <a:gridCol w="3604765">
                  <a:extLst>
                    <a:ext uri="{9D8B030D-6E8A-4147-A177-3AD203B41FA5}">
                      <a16:colId xmlns:a16="http://schemas.microsoft.com/office/drawing/2014/main" val="1761431307"/>
                    </a:ext>
                  </a:extLst>
                </a:gridCol>
                <a:gridCol w="3604765">
                  <a:extLst>
                    <a:ext uri="{9D8B030D-6E8A-4147-A177-3AD203B41FA5}">
                      <a16:colId xmlns:a16="http://schemas.microsoft.com/office/drawing/2014/main" val="185468686"/>
                    </a:ext>
                  </a:extLst>
                </a:gridCol>
              </a:tblGrid>
              <a:tr h="744899">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Animals</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Community</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marL="0" marR="0" algn="ctr">
                        <a:lnSpc>
                          <a:spcPct val="107000"/>
                        </a:lnSpc>
                        <a:spcBef>
                          <a:spcPts val="0"/>
                        </a:spcBef>
                        <a:spcAft>
                          <a:spcPts val="0"/>
                        </a:spcAft>
                      </a:pPr>
                      <a:r>
                        <a:rPr lang="en-GB" sz="2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Places</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755256259"/>
                  </a:ext>
                </a:extLst>
              </a:tr>
              <a:tr h="579688">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bird</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tabLst>
                          <a:tab pos="876300" algn="l"/>
                          <a:tab pos="1527175" algn="ctr"/>
                        </a:tabLs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city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tabLst>
                          <a:tab pos="745490" algn="l"/>
                        </a:tabLs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zoo</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74671345"/>
                  </a:ext>
                </a:extLst>
              </a:tr>
              <a:tr h="579688">
                <a:tc>
                  <a:txBody>
                    <a:bodyPr/>
                    <a:lstStyle/>
                    <a:p>
                      <a:pPr marL="0" marR="0" algn="ctr">
                        <a:lnSpc>
                          <a:spcPct val="107000"/>
                        </a:lnSpc>
                        <a:spcBef>
                          <a:spcPts val="0"/>
                        </a:spcBef>
                        <a:spcAft>
                          <a:spcPts val="0"/>
                        </a:spcAft>
                      </a:pPr>
                      <a:r>
                        <a:rPr lang="en-US" sz="2800">
                          <a:solidFill>
                            <a:srgbClr val="000000"/>
                          </a:solidFill>
                          <a:effectLst/>
                          <a:latin typeface="Arial" panose="020B0604020202020204" pitchFamily="34" charset="0"/>
                          <a:ea typeface="Calibri" panose="020F0502020204030204" pitchFamily="34" charset="0"/>
                          <a:cs typeface="Arial" panose="020B0604020202020204" pitchFamily="34" charset="0"/>
                        </a:rPr>
                        <a:t>camel</a:t>
                      </a:r>
                      <a:endParaRPr lang="en-US" sz="2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town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supermarket</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090722"/>
                  </a:ext>
                </a:extLst>
              </a:tr>
              <a:tr h="579688">
                <a:tc>
                  <a:txBody>
                    <a:bodyPr/>
                    <a:lstStyle/>
                    <a:p>
                      <a:pPr marL="0" marR="0" algn="ctr">
                        <a:lnSpc>
                          <a:spcPct val="107000"/>
                        </a:lnSpc>
                        <a:spcBef>
                          <a:spcPts val="0"/>
                        </a:spcBef>
                        <a:spcAft>
                          <a:spcPts val="0"/>
                        </a:spcAft>
                      </a:pPr>
                      <a:r>
                        <a:rPr lang="en-US" sz="2800">
                          <a:solidFill>
                            <a:srgbClr val="000000"/>
                          </a:solidFill>
                          <a:effectLst/>
                          <a:latin typeface="Arial" panose="020B0604020202020204" pitchFamily="34" charset="0"/>
                          <a:ea typeface="Calibri" panose="020F0502020204030204" pitchFamily="34" charset="0"/>
                          <a:cs typeface="Arial" panose="020B0604020202020204" pitchFamily="34" charset="0"/>
                        </a:rPr>
                        <a:t>rabbit</a:t>
                      </a:r>
                      <a:endParaRPr lang="en-US" sz="2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house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shop</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81616081"/>
                  </a:ext>
                </a:extLst>
              </a:tr>
              <a:tr h="579688">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frog</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farm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park</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965207879"/>
                  </a:ext>
                </a:extLst>
              </a:tr>
              <a:tr h="579688">
                <a:tc>
                  <a:txBody>
                    <a:bodyPr/>
                    <a:lstStyle/>
                    <a:p>
                      <a:pPr marL="0" marR="0" algn="ctr">
                        <a:lnSpc>
                          <a:spcPct val="107000"/>
                        </a:lnSpc>
                        <a:spcBef>
                          <a:spcPts val="0"/>
                        </a:spcBef>
                        <a:spcAft>
                          <a:spcPts val="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bear</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endPar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school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51001780"/>
                  </a:ext>
                </a:extLst>
              </a:tr>
            </a:tbl>
          </a:graphicData>
        </a:graphic>
      </p:graphicFrame>
    </p:spTree>
    <p:extLst>
      <p:ext uri="{BB962C8B-B14F-4D97-AF65-F5344CB8AC3E}">
        <p14:creationId xmlns:p14="http://schemas.microsoft.com/office/powerpoint/2010/main" val="91509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a:t>
            </a:r>
          </a:p>
          <a:p>
            <a:r>
              <a:rPr lang="en-GB" sz="3200" b="1" dirty="0">
                <a:solidFill>
                  <a:schemeClr val="tx2"/>
                </a:solidFill>
                <a:latin typeface="Helvetica" pitchFamily="2" charset="0"/>
              </a:rPr>
              <a:t>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6320D19-5DAB-3FF4-49D8-868CCBFF4AAF}"/>
              </a:ext>
            </a:extLst>
          </p:cNvPr>
          <p:cNvGraphicFramePr>
            <a:graphicFrameLocks noGrp="1"/>
          </p:cNvGraphicFramePr>
          <p:nvPr>
            <p:extLst>
              <p:ext uri="{D42A27DB-BD31-4B8C-83A1-F6EECF244321}">
                <p14:modId xmlns:p14="http://schemas.microsoft.com/office/powerpoint/2010/main" val="1015484424"/>
              </p:ext>
            </p:extLst>
          </p:nvPr>
        </p:nvGraphicFramePr>
        <p:xfrm>
          <a:off x="542185" y="380375"/>
          <a:ext cx="11107630" cy="6097249"/>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rtl="1">
                        <a:lnSpc>
                          <a:spcPct val="150000"/>
                        </a:lnSpc>
                      </a:pP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There is a </a:t>
                      </a:r>
                      <a:r>
                        <a:rPr lang="en-US" sz="18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small</a:t>
                      </a: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town.</a:t>
                      </a:r>
                    </a:p>
                    <a:p>
                      <a:pPr algn="l" rtl="1">
                        <a:lnSpc>
                          <a:spcPct val="150000"/>
                        </a:lnSpc>
                      </a:pP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There are </a:t>
                      </a:r>
                      <a:r>
                        <a:rPr lang="en-US" sz="18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big</a:t>
                      </a: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bears at the zoo.</a:t>
                      </a:r>
                    </a:p>
                    <a:p>
                      <a:pPr algn="l" rtl="1">
                        <a:lnSpc>
                          <a:spcPct val="150000"/>
                        </a:lnSpc>
                      </a:pP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It is a </a:t>
                      </a:r>
                      <a:r>
                        <a:rPr lang="en-US" sz="18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little</a:t>
                      </a: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a:t>
                      </a:r>
                      <a:r>
                        <a:rPr lang="en-US" sz="18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green</a:t>
                      </a:r>
                      <a:r>
                        <a:rPr lang="en-US" sz="18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frog.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defTabSz="914400" rtl="0" eaLnBrk="1" fontAlgn="auto" latinLnBrk="0" hangingPunct="1">
                        <a:lnSpc>
                          <a:spcPct val="107000"/>
                        </a:lnSpc>
                        <a:spcBef>
                          <a:spcPts val="600"/>
                        </a:spcBef>
                        <a:spcAft>
                          <a:spcPts val="600"/>
                        </a:spcAft>
                        <a:buClrTx/>
                        <a:buSzTx/>
                        <a:buFontTx/>
                        <a:buNone/>
                        <a:tabLst/>
                        <a:defRPr/>
                      </a:pPr>
                      <a:r>
                        <a:rPr lang="en-US" sz="1800" b="1" dirty="0">
                          <a:solidFill>
                            <a:schemeClr val="accent6"/>
                          </a:solidFill>
                          <a:effectLst/>
                          <a:latin typeface="Arial" panose="020B0604020202020204" pitchFamily="34" charset="0"/>
                          <a:cs typeface="Arial" panose="020B0604020202020204" pitchFamily="34" charset="0"/>
                        </a:rPr>
                        <a:t> </a:t>
                      </a:r>
                      <a:r>
                        <a:rPr lang="en-US" sz="1800" b="1"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Adjectives - position</a:t>
                      </a:r>
                      <a:endParaRPr lang="en-US" sz="1800" b="0" dirty="0">
                        <a:solidFill>
                          <a:schemeClr val="tx2"/>
                        </a:solidFill>
                        <a:effectLst/>
                        <a:latin typeface="Arial" panose="020B0604020202020204" pitchFamily="34" charset="0"/>
                        <a:cs typeface="Arial" panose="020B0604020202020204" pitchFamily="34" charset="0"/>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spcBef>
                          <a:spcPts val="0"/>
                        </a:spcBef>
                        <a:spcAft>
                          <a:spcPts val="0"/>
                        </a:spcAft>
                        <a:buNone/>
                      </a:pPr>
                      <a:r>
                        <a:rPr lang="en-US" sz="1800" u="none" dirty="0">
                          <a:solidFill>
                            <a:schemeClr val="tx1"/>
                          </a:solidFill>
                          <a:latin typeface="Arial" panose="020B0604020202020204" pitchFamily="34" charset="0"/>
                          <a:ea typeface="Arial"/>
                          <a:cs typeface="Arial" panose="020B0604020202020204" pitchFamily="34" charset="0"/>
                          <a:sym typeface="Arial"/>
                        </a:rPr>
                        <a:t>We use </a:t>
                      </a:r>
                      <a:r>
                        <a:rPr lang="en-US" sz="1800" u="sng" dirty="0">
                          <a:solidFill>
                            <a:schemeClr val="tx1"/>
                          </a:solidFill>
                          <a:latin typeface="Arial" panose="020B0604020202020204" pitchFamily="34" charset="0"/>
                          <a:ea typeface="Arial"/>
                          <a:cs typeface="Arial" panose="020B0604020202020204" pitchFamily="34" charset="0"/>
                          <a:sym typeface="Arial"/>
                        </a:rPr>
                        <a:t>adjectives</a:t>
                      </a:r>
                      <a:r>
                        <a:rPr lang="en-US" sz="1800" u="none" dirty="0">
                          <a:solidFill>
                            <a:schemeClr val="tx1"/>
                          </a:solidFill>
                          <a:latin typeface="Arial" panose="020B0604020202020204" pitchFamily="34" charset="0"/>
                          <a:ea typeface="Arial"/>
                          <a:cs typeface="Arial" panose="020B0604020202020204" pitchFamily="34" charset="0"/>
                          <a:sym typeface="Arial"/>
                        </a:rPr>
                        <a:t> to describe a person, place or thing:</a:t>
                      </a:r>
                    </a:p>
                    <a:p>
                      <a:pPr marL="0" marR="0" lvl="0" indent="0" algn="l" rtl="0">
                        <a:spcBef>
                          <a:spcPts val="0"/>
                        </a:spcBef>
                        <a:spcAft>
                          <a:spcPts val="0"/>
                        </a:spcAft>
                        <a:buNone/>
                      </a:pPr>
                      <a:endParaRPr lang="en-US" sz="1800" u="none" dirty="0">
                        <a:solidFill>
                          <a:schemeClr val="tx1"/>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dirty="0">
                          <a:solidFill>
                            <a:schemeClr val="tx1"/>
                          </a:solidFill>
                          <a:effectLst/>
                          <a:latin typeface="Arial"/>
                          <a:ea typeface="+mn-ea"/>
                          <a:cs typeface="+mn-cs"/>
                          <a:sym typeface="Arial"/>
                        </a:rPr>
                        <a:t>before a noun (adjective + noun)</a:t>
                      </a:r>
                    </a:p>
                    <a:p>
                      <a:endParaRPr lang="en-US" sz="1400" b="0" i="0" u="none" strike="noStrike" kern="1200" cap="none" dirty="0">
                        <a:solidFill>
                          <a:schemeClr val="tx1"/>
                        </a:solidFill>
                        <a:effectLst/>
                        <a:latin typeface="Arial"/>
                        <a:ea typeface="+mn-ea"/>
                        <a:cs typeface="+mn-cs"/>
                        <a:sym typeface="Arial"/>
                      </a:endParaRPr>
                    </a:p>
                    <a:p>
                      <a:r>
                        <a:rPr lang="en-US" sz="1800" b="0" i="0" u="none" strike="noStrike" kern="1200" cap="none" dirty="0">
                          <a:solidFill>
                            <a:schemeClr val="tx1"/>
                          </a:solidFill>
                          <a:effectLst/>
                          <a:latin typeface="Arial"/>
                          <a:ea typeface="+mn-ea"/>
                          <a:cs typeface="+mn-cs"/>
                          <a:sym typeface="Arial"/>
                        </a:rPr>
                        <a:t>after a noun (noun + ‘to be’ + adjective)</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algn="l" rtl="1">
                        <a:lnSpc>
                          <a:spcPct val="150000"/>
                        </a:lnSpc>
                      </a:pP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 house is </a:t>
                      </a:r>
                      <a:r>
                        <a:rPr lang="en-US" sz="1800" b="0"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big</a:t>
                      </a: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t>
                      </a:r>
                    </a:p>
                    <a:p>
                      <a:pPr algn="l" rtl="1">
                        <a:lnSpc>
                          <a:spcPct val="150000"/>
                        </a:lnSpc>
                      </a:pP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Many camels are </a:t>
                      </a:r>
                      <a:r>
                        <a:rPr lang="en-US" sz="1800" b="0"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slow</a:t>
                      </a: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t>
                      </a:r>
                    </a:p>
                    <a:p>
                      <a:pPr algn="l" rtl="1">
                        <a:lnSpc>
                          <a:spcPct val="150000"/>
                        </a:lnSpc>
                      </a:pP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 supermarket is </a:t>
                      </a:r>
                      <a:r>
                        <a:rPr lang="en-US" sz="1800" b="0"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closed</a:t>
                      </a:r>
                      <a:r>
                        <a:rPr lang="en-US" sz="1800" b="0"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6287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5F34122-5C99-C749-2BE4-0673B3DA83D2}"/>
              </a:ext>
            </a:extLst>
          </p:cNvPr>
          <p:cNvGraphicFramePr>
            <a:graphicFrameLocks noGrp="1"/>
          </p:cNvGraphicFramePr>
          <p:nvPr>
            <p:extLst>
              <p:ext uri="{D42A27DB-BD31-4B8C-83A1-F6EECF244321}">
                <p14:modId xmlns:p14="http://schemas.microsoft.com/office/powerpoint/2010/main" val="785348888"/>
              </p:ext>
            </p:extLst>
          </p:nvPr>
        </p:nvGraphicFramePr>
        <p:xfrm>
          <a:off x="568548" y="380375"/>
          <a:ext cx="11054904" cy="6097249"/>
        </p:xfrm>
        <a:graphic>
          <a:graphicData uri="http://schemas.openxmlformats.org/drawingml/2006/table">
            <a:tbl>
              <a:tblPr firstRow="1" firstCol="1" bandRow="1"/>
              <a:tblGrid>
                <a:gridCol w="1887407">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marL="0" algn="l" defTabSz="914400" rtl="0" eaLnBrk="1" latinLnBrk="0" hangingPunct="1">
                        <a:lnSpc>
                          <a:spcPct val="150000"/>
                        </a:lnSpc>
                      </a:pPr>
                      <a:r>
                        <a:rPr lang="en-US" sz="1800" b="1" i="0" u="none" kern="1200" dirty="0">
                          <a:solidFill>
                            <a:schemeClr val="tx1"/>
                          </a:solidFill>
                          <a:effectLst/>
                          <a:latin typeface="Arial" panose="020B0604020202020204" pitchFamily="34" charset="0"/>
                          <a:ea typeface="+mn-ea"/>
                          <a:cs typeface="Arial" panose="020B0604020202020204" pitchFamily="34" charset="0"/>
                        </a:rPr>
                        <a:t>There are a lot of people </a:t>
                      </a:r>
                      <a:r>
                        <a:rPr lang="en-US" sz="1800" b="1" i="0" u="sng" kern="1200" dirty="0">
                          <a:solidFill>
                            <a:schemeClr val="tx1"/>
                          </a:solidFill>
                          <a:effectLst/>
                          <a:latin typeface="Arial" panose="020B0604020202020204" pitchFamily="34" charset="0"/>
                          <a:ea typeface="+mn-ea"/>
                          <a:cs typeface="Arial" panose="020B0604020202020204" pitchFamily="34" charset="0"/>
                        </a:rPr>
                        <a:t>at</a:t>
                      </a:r>
                      <a:r>
                        <a:rPr lang="en-US" sz="1800" b="1" i="0" u="none" kern="1200" dirty="0">
                          <a:solidFill>
                            <a:schemeClr val="tx1"/>
                          </a:solidFill>
                          <a:effectLst/>
                          <a:latin typeface="Arial" panose="020B0604020202020204" pitchFamily="34" charset="0"/>
                          <a:ea typeface="+mn-ea"/>
                          <a:cs typeface="Arial" panose="020B0604020202020204" pitchFamily="34" charset="0"/>
                        </a:rPr>
                        <a:t> my house.</a:t>
                      </a:r>
                    </a:p>
                    <a:p>
                      <a:pPr marL="0" algn="l" defTabSz="914400" rtl="0" eaLnBrk="1" latinLnBrk="0" hangingPunct="1">
                        <a:lnSpc>
                          <a:spcPct val="150000"/>
                        </a:lnSpc>
                      </a:pPr>
                      <a:r>
                        <a:rPr lang="en-US" sz="1800" b="1" i="0" u="none" kern="1200" dirty="0">
                          <a:solidFill>
                            <a:schemeClr val="tx1"/>
                          </a:solidFill>
                          <a:effectLst/>
                          <a:latin typeface="Arial" panose="020B0604020202020204" pitchFamily="34" charset="0"/>
                          <a:ea typeface="+mn-ea"/>
                          <a:cs typeface="Arial" panose="020B0604020202020204" pitchFamily="34" charset="0"/>
                        </a:rPr>
                        <a:t>I live </a:t>
                      </a:r>
                      <a:r>
                        <a:rPr lang="en-US" sz="1800" b="1" i="0" u="sng" kern="1200" dirty="0">
                          <a:solidFill>
                            <a:schemeClr val="tx1"/>
                          </a:solidFill>
                          <a:effectLst/>
                          <a:latin typeface="Arial" panose="020B0604020202020204" pitchFamily="34" charset="0"/>
                          <a:ea typeface="+mn-ea"/>
                          <a:cs typeface="Arial" panose="020B0604020202020204" pitchFamily="34" charset="0"/>
                        </a:rPr>
                        <a:t>in</a:t>
                      </a:r>
                      <a:r>
                        <a:rPr lang="en-US" sz="1800" b="1" i="0" u="none" kern="1200" dirty="0">
                          <a:solidFill>
                            <a:schemeClr val="tx1"/>
                          </a:solidFill>
                          <a:effectLst/>
                          <a:latin typeface="Arial" panose="020B0604020202020204" pitchFamily="34" charset="0"/>
                          <a:ea typeface="+mn-ea"/>
                          <a:cs typeface="Arial" panose="020B0604020202020204" pitchFamily="34" charset="0"/>
                        </a:rPr>
                        <a:t> Dubai.</a:t>
                      </a:r>
                    </a:p>
                    <a:p>
                      <a:pPr marL="0" algn="l" defTabSz="914400" rtl="0" eaLnBrk="1" latinLnBrk="0" hangingPunct="1">
                        <a:lnSpc>
                          <a:spcPct val="150000"/>
                        </a:lnSpc>
                      </a:pPr>
                      <a:r>
                        <a:rPr lang="en-US" sz="1800" b="1" i="0" u="none" kern="1200" dirty="0">
                          <a:solidFill>
                            <a:schemeClr val="tx1"/>
                          </a:solidFill>
                          <a:effectLst/>
                          <a:latin typeface="Arial" panose="020B0604020202020204" pitchFamily="34" charset="0"/>
                          <a:ea typeface="+mn-ea"/>
                          <a:cs typeface="Arial" panose="020B0604020202020204" pitchFamily="34" charset="0"/>
                        </a:rPr>
                        <a:t>The bird sat </a:t>
                      </a:r>
                      <a:r>
                        <a:rPr lang="en-US" sz="1800" b="1" i="0" u="sng" kern="1200" dirty="0">
                          <a:solidFill>
                            <a:schemeClr val="tx1"/>
                          </a:solidFill>
                          <a:effectLst/>
                          <a:latin typeface="Arial" panose="020B0604020202020204" pitchFamily="34" charset="0"/>
                          <a:ea typeface="+mn-ea"/>
                          <a:cs typeface="Arial" panose="020B0604020202020204" pitchFamily="34" charset="0"/>
                        </a:rPr>
                        <a:t>on</a:t>
                      </a:r>
                      <a:r>
                        <a:rPr lang="en-US" sz="1800" b="1" i="0" u="none" kern="1200" dirty="0">
                          <a:solidFill>
                            <a:schemeClr val="tx1"/>
                          </a:solidFill>
                          <a:effectLst/>
                          <a:latin typeface="Arial" panose="020B0604020202020204" pitchFamily="34" charset="0"/>
                          <a:ea typeface="+mn-ea"/>
                          <a:cs typeface="Arial" panose="020B0604020202020204" pitchFamily="34" charset="0"/>
                        </a:rPr>
                        <a:t> the table.</a:t>
                      </a:r>
                      <a:endParaRPr lang="en-US" sz="1800" b="1" dirty="0">
                        <a:solidFill>
                          <a:schemeClr val="tx1"/>
                        </a:solidFill>
                        <a:effectLst/>
                        <a:latin typeface="Arial" panose="020B0604020202020204" pitchFamily="34" charset="0"/>
                        <a:ea typeface="Yu Mincho" panose="02020400000000000000" pitchFamily="18"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Prepositions (place)</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US" sz="1800" b="0" kern="1200" dirty="0">
                          <a:solidFill>
                            <a:schemeClr val="tx1"/>
                          </a:solidFill>
                          <a:effectLst/>
                          <a:latin typeface="Arial" panose="020B0604020202020204" pitchFamily="34" charset="0"/>
                          <a:ea typeface="+mn-ea"/>
                          <a:cs typeface="Arial" panose="020B0604020202020204" pitchFamily="34" charset="0"/>
                        </a:rPr>
                        <a:t>subject + main verb + preposition of place + object</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50000"/>
                        </a:lnSpc>
                        <a:spcBef>
                          <a:spcPts val="0"/>
                        </a:spcBef>
                        <a:spcAft>
                          <a:spcPts val="0"/>
                        </a:spcAft>
                        <a:buNone/>
                      </a:pPr>
                      <a:r>
                        <a:rPr lang="en-US" sz="18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We use prepositions of place to show where something or someone is.</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5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The bus stop is </a:t>
                      </a:r>
                      <a:r>
                        <a:rPr lang="en-US" sz="1800" u="sng" dirty="0">
                          <a:latin typeface="Arial" panose="020B0604020202020204" pitchFamily="34" charset="0"/>
                          <a:cs typeface="Arial" panose="020B0604020202020204" pitchFamily="34" charset="0"/>
                        </a:rPr>
                        <a:t>between</a:t>
                      </a:r>
                      <a:r>
                        <a:rPr lang="en-US" sz="1800" dirty="0">
                          <a:latin typeface="Arial" panose="020B0604020202020204" pitchFamily="34" charset="0"/>
                          <a:cs typeface="Arial" panose="020B0604020202020204" pitchFamily="34" charset="0"/>
                        </a:rPr>
                        <a:t> the supermarket and the school.</a:t>
                      </a:r>
                    </a:p>
                    <a:p>
                      <a:pPr marL="0" marR="0" lvl="0" indent="0" algn="l" rtl="0">
                        <a:lnSpc>
                          <a:spcPct val="15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The dog is </a:t>
                      </a:r>
                      <a:r>
                        <a:rPr lang="en-US" sz="1800" u="sng" dirty="0">
                          <a:latin typeface="Arial" panose="020B0604020202020204" pitchFamily="34" charset="0"/>
                          <a:cs typeface="Arial" panose="020B0604020202020204" pitchFamily="34" charset="0"/>
                        </a:rPr>
                        <a:t>under</a:t>
                      </a:r>
                      <a:r>
                        <a:rPr lang="en-US" sz="1800" dirty="0">
                          <a:latin typeface="Arial" panose="020B0604020202020204" pitchFamily="34" charset="0"/>
                          <a:cs typeface="Arial" panose="020B0604020202020204" pitchFamily="34" charset="0"/>
                        </a:rPr>
                        <a:t> a tree.</a:t>
                      </a:r>
                    </a:p>
                    <a:p>
                      <a:pPr marL="0" marR="0" lvl="0" indent="0" algn="l" rtl="0">
                        <a:lnSpc>
                          <a:spcPct val="15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Her house is </a:t>
                      </a:r>
                      <a:r>
                        <a:rPr lang="en-US" sz="1800" u="sng" dirty="0">
                          <a:latin typeface="Arial" panose="020B0604020202020204" pitchFamily="34" charset="0"/>
                          <a:cs typeface="Arial" panose="020B0604020202020204" pitchFamily="34" charset="0"/>
                        </a:rPr>
                        <a:t>opposite</a:t>
                      </a:r>
                      <a:r>
                        <a:rPr lang="en-US" sz="1800" dirty="0">
                          <a:latin typeface="Arial" panose="020B0604020202020204" pitchFamily="34" charset="0"/>
                          <a:cs typeface="Arial" panose="020B0604020202020204" pitchFamily="34" charset="0"/>
                        </a:rPr>
                        <a:t> a farm.</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029386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A1B55AA-2FE2-C615-A60A-0A2D4A44848C}"/>
              </a:ext>
            </a:extLst>
          </p:cNvPr>
          <p:cNvGraphicFramePr>
            <a:graphicFrameLocks noGrp="1"/>
          </p:cNvGraphicFramePr>
          <p:nvPr>
            <p:extLst>
              <p:ext uri="{D42A27DB-BD31-4B8C-83A1-F6EECF244321}">
                <p14:modId xmlns:p14="http://schemas.microsoft.com/office/powerpoint/2010/main" val="3227857683"/>
              </p:ext>
            </p:extLst>
          </p:nvPr>
        </p:nvGraphicFramePr>
        <p:xfrm>
          <a:off x="542185" y="250742"/>
          <a:ext cx="11107630" cy="6356515"/>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a:lnSpc>
                          <a:spcPct val="100000"/>
                        </a:lnSpc>
                      </a:pPr>
                      <a:r>
                        <a:rPr lang="en-US" sz="2000" b="1" dirty="0">
                          <a:solidFill>
                            <a:schemeClr val="tx1"/>
                          </a:solidFill>
                          <a:latin typeface="Arial" panose="020B0604020202020204" pitchFamily="34" charset="0"/>
                          <a:cs typeface="Arial" panose="020B0604020202020204" pitchFamily="34" charset="0"/>
                        </a:rPr>
                        <a:t>I </a:t>
                      </a:r>
                      <a:r>
                        <a:rPr lang="en-US" sz="2000" b="1" u="sng" dirty="0">
                          <a:solidFill>
                            <a:schemeClr val="tx1"/>
                          </a:solidFill>
                          <a:latin typeface="Arial" panose="020B0604020202020204" pitchFamily="34" charset="0"/>
                          <a:cs typeface="Arial" panose="020B0604020202020204" pitchFamily="34" charset="0"/>
                        </a:rPr>
                        <a:t>am</a:t>
                      </a:r>
                      <a:r>
                        <a:rPr lang="en-US" sz="2000" b="1" dirty="0">
                          <a:solidFill>
                            <a:schemeClr val="tx1"/>
                          </a:solidFill>
                          <a:latin typeface="Arial" panose="020B0604020202020204" pitchFamily="34" charset="0"/>
                          <a:cs typeface="Arial" panose="020B0604020202020204" pitchFamily="34" charset="0"/>
                        </a:rPr>
                        <a:t> fine.</a:t>
                      </a:r>
                    </a:p>
                    <a:p>
                      <a:pPr algn="l">
                        <a:lnSpc>
                          <a:spcPct val="100000"/>
                        </a:lnSpc>
                      </a:pPr>
                      <a:r>
                        <a:rPr lang="en-US" sz="2000" b="1" dirty="0">
                          <a:solidFill>
                            <a:schemeClr val="tx1"/>
                          </a:solidFill>
                          <a:latin typeface="Arial" panose="020B0604020202020204" pitchFamily="34" charset="0"/>
                          <a:cs typeface="Arial" panose="020B0604020202020204" pitchFamily="34" charset="0"/>
                        </a:rPr>
                        <a:t>She </a:t>
                      </a:r>
                      <a:r>
                        <a:rPr lang="en-US" sz="2000" b="1" u="sng" dirty="0">
                          <a:solidFill>
                            <a:schemeClr val="tx1"/>
                          </a:solidFill>
                          <a:latin typeface="Arial" panose="020B0604020202020204" pitchFamily="34" charset="0"/>
                          <a:cs typeface="Arial" panose="020B0604020202020204" pitchFamily="34" charset="0"/>
                        </a:rPr>
                        <a:t>is</a:t>
                      </a:r>
                      <a:r>
                        <a:rPr lang="en-US" sz="2000" b="1" dirty="0">
                          <a:solidFill>
                            <a:schemeClr val="tx1"/>
                          </a:solidFill>
                          <a:latin typeface="Arial" panose="020B0604020202020204" pitchFamily="34" charset="0"/>
                          <a:cs typeface="Arial" panose="020B0604020202020204" pitchFamily="34" charset="0"/>
                        </a:rPr>
                        <a:t> tall.</a:t>
                      </a:r>
                    </a:p>
                    <a:p>
                      <a:pPr algn="l">
                        <a:lnSpc>
                          <a:spcPct val="10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They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are</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kind.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3538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b="1">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None/>
                      </a:pPr>
                      <a:r>
                        <a:rPr lang="en-GB" sz="1800" b="1" u="none"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simple</a:t>
                      </a:r>
                      <a:endParaRPr lang="en-GB" sz="1800" b="1" u="none" dirty="0">
                        <a:solidFill>
                          <a:schemeClr val="tx2"/>
                        </a:solidFill>
                        <a:latin typeface="Arial" panose="020B0604020202020204" pitchFamily="34" charset="0"/>
                        <a:ea typeface="Arial"/>
                        <a:cs typeface="Arial" panose="020B0604020202020204" pitchFamily="34" charset="0"/>
                        <a:sym typeface="Arial"/>
                      </a:endParaRP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subject pronoun + ‘am / is / are’ + adjective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242474"/>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None/>
                      </a:pPr>
                      <a:r>
                        <a:rPr lang="en-US"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We use present simple to talk about habits, routines and things that are generally true. When we use present simple to talk about ourselves, or other people, we need to make sure we use the right form of the verb ‘to be.’</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I – am</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she, he, it - is</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you, they - are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am</a:t>
                      </a:r>
                      <a:r>
                        <a:rPr lang="en-US" sz="1800" dirty="0">
                          <a:latin typeface="Arial" panose="020B0604020202020204" pitchFamily="34" charset="0"/>
                          <a:cs typeface="Arial" panose="020B0604020202020204" pitchFamily="34" charset="0"/>
                        </a:rPr>
                        <a:t> hungry but I</a:t>
                      </a:r>
                      <a:r>
                        <a:rPr lang="en-US" sz="1800" u="sng" dirty="0">
                          <a:latin typeface="Arial" panose="020B0604020202020204" pitchFamily="34" charset="0"/>
                          <a:cs typeface="Arial" panose="020B0604020202020204" pitchFamily="34" charset="0"/>
                        </a:rPr>
                        <a:t>’m</a:t>
                      </a:r>
                      <a:r>
                        <a:rPr lang="en-US" sz="1800" dirty="0">
                          <a:latin typeface="Arial" panose="020B0604020202020204" pitchFamily="34" charset="0"/>
                          <a:cs typeface="Arial" panose="020B0604020202020204" pitchFamily="34" charset="0"/>
                        </a:rPr>
                        <a:t> not tired.</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a:t>
                      </a:r>
                      <a:r>
                        <a:rPr lang="en-US" sz="1800" dirty="0">
                          <a:latin typeface="Arial" panose="020B0604020202020204" pitchFamily="34" charset="0"/>
                          <a:cs typeface="Arial" panose="020B0604020202020204" pitchFamily="34" charset="0"/>
                        </a:rPr>
                        <a:t> Sunday.</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 not</a:t>
                      </a:r>
                      <a:r>
                        <a:rPr lang="en-US" sz="1800" dirty="0">
                          <a:latin typeface="Arial" panose="020B0604020202020204" pitchFamily="34" charset="0"/>
                          <a:cs typeface="Arial" panose="020B0604020202020204" pitchFamily="34" charset="0"/>
                        </a:rPr>
                        <a:t> very hot.</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She </a:t>
                      </a:r>
                      <a:r>
                        <a:rPr lang="en-US" sz="1800" u="sng" dirty="0">
                          <a:latin typeface="Arial" panose="020B0604020202020204" pitchFamily="34" charset="0"/>
                          <a:cs typeface="Arial" panose="020B0604020202020204" pitchFamily="34" charset="0"/>
                        </a:rPr>
                        <a:t>is</a:t>
                      </a:r>
                      <a:r>
                        <a:rPr lang="en-US" sz="1800" dirty="0">
                          <a:latin typeface="Arial" panose="020B0604020202020204" pitchFamily="34" charset="0"/>
                          <a:cs typeface="Arial" panose="020B0604020202020204" pitchFamily="34" charset="0"/>
                        </a:rPr>
                        <a:t> a teacher.</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454897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5053B4-502A-B2B9-61C1-C7D09BF9BD71}"/>
              </a:ext>
            </a:extLst>
          </p:cNvPr>
          <p:cNvGraphicFramePr>
            <a:graphicFrameLocks noGrp="1"/>
          </p:cNvGraphicFramePr>
          <p:nvPr>
            <p:extLst>
              <p:ext uri="{D42A27DB-BD31-4B8C-83A1-F6EECF244321}">
                <p14:modId xmlns:p14="http://schemas.microsoft.com/office/powerpoint/2010/main" val="566208845"/>
              </p:ext>
            </p:extLst>
          </p:nvPr>
        </p:nvGraphicFramePr>
        <p:xfrm>
          <a:off x="975925" y="1846855"/>
          <a:ext cx="10240149" cy="3164289"/>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rtl="0" eaLnBrk="1" fontAlgn="auto" latinLnBrk="0" hangingPunct="1">
                        <a:lnSpc>
                          <a:spcPct val="100000"/>
                        </a:lnSpc>
                        <a:spcBef>
                          <a:spcPts val="0"/>
                        </a:spcBef>
                        <a:spcAft>
                          <a:spcPts val="0"/>
                        </a:spcAft>
                        <a:buClrTx/>
                        <a:buSzTx/>
                        <a:buFontTx/>
                        <a:buNone/>
                      </a:pPr>
                      <a:r>
                        <a:rPr lang="en-US" sz="1800" b="1" u="none" dirty="0">
                          <a:solidFill>
                            <a:srgbClr val="0070C0"/>
                          </a:solidFill>
                          <a:latin typeface="Arial"/>
                          <a:cs typeface="Arial"/>
                        </a:rPr>
                        <a:t> </a:t>
                      </a:r>
                      <a:r>
                        <a:rPr lang="en-US" sz="2400" b="0" u="none" dirty="0">
                          <a:solidFill>
                            <a:schemeClr val="tx1"/>
                          </a:solidFill>
                          <a:latin typeface="Arial"/>
                          <a:cs typeface="Arial"/>
                          <a:hlinkClick r:id="rId3">
                            <a:extLst>
                              <a:ext uri="{A12FA001-AC4F-418D-AE19-62706E023703}">
                                <ahyp:hlinkClr xmlns:ahyp="http://schemas.microsoft.com/office/drawing/2018/hyperlinkcolor" val="tx"/>
                              </a:ext>
                            </a:extLst>
                          </a:hlinkClick>
                        </a:rPr>
                        <a:t>Describing Places</a:t>
                      </a:r>
                      <a:endParaRPr lang="en-US" sz="2400" b="0" u="none" dirty="0">
                        <a:solidFill>
                          <a:schemeClr val="tx1"/>
                        </a:solidFill>
                        <a:latin typeface="Arial"/>
                        <a:cs typeface="Arial"/>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u="none" dirty="0">
                          <a:solidFill>
                            <a:schemeClr val="tx1"/>
                          </a:solidFill>
                          <a:latin typeface="Arial" panose="020B0604020202020204" pitchFamily="34" charset="0"/>
                          <a:cs typeface="Arial" panose="020B0604020202020204" pitchFamily="34" charset="0"/>
                        </a:rPr>
                        <a:t>there is, there are, </a:t>
                      </a:r>
                      <a:r>
                        <a:rPr lang="en-US" sz="1800" b="0" i="0" u="none" strike="noStrike" kern="1200" cap="none" baseline="0" dirty="0">
                          <a:solidFill>
                            <a:schemeClr val="dk1"/>
                          </a:solidFill>
                          <a:latin typeface="Arial" panose="020B0604020202020204" pitchFamily="34" charset="0"/>
                          <a:ea typeface="+mn-ea"/>
                          <a:cs typeface="Arial" panose="020B0604020202020204" pitchFamily="34" charset="0"/>
                          <a:sym typeface="Arial"/>
                        </a:rPr>
                        <a:t>opposite, next to, between, beautiful, tall, old, new, etc.</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There is a big garden.</a:t>
                      </a:r>
                    </a:p>
                    <a:p>
                      <a:pPr algn="l"/>
                      <a:r>
                        <a:rPr lang="en-US" sz="1800" dirty="0">
                          <a:solidFill>
                            <a:schemeClr val="tx1"/>
                          </a:solidFill>
                          <a:latin typeface="Arial" panose="020B0604020202020204" pitchFamily="34" charset="0"/>
                          <a:cs typeface="Arial" panose="020B0604020202020204" pitchFamily="34" charset="0"/>
                        </a:rPr>
                        <a:t>There are two schools and a mosque.</a:t>
                      </a:r>
                    </a:p>
                    <a:p>
                      <a:pPr algn="l"/>
                      <a:r>
                        <a:rPr lang="en-US" sz="1800" dirty="0">
                          <a:solidFill>
                            <a:schemeClr val="tx1"/>
                          </a:solidFill>
                          <a:latin typeface="Arial" panose="020B0604020202020204" pitchFamily="34" charset="0"/>
                          <a:cs typeface="Arial" panose="020B0604020202020204" pitchFamily="34" charset="0"/>
                        </a:rPr>
                        <a:t>My town is old.</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6949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C2500A3-EC67-1DB0-10C9-13BDDDD29BC6}"/>
              </a:ext>
            </a:extLst>
          </p:cNvPr>
          <p:cNvGraphicFramePr>
            <a:graphicFrameLocks noGrp="1"/>
          </p:cNvGraphicFramePr>
          <p:nvPr>
            <p:extLst>
              <p:ext uri="{D42A27DB-BD31-4B8C-83A1-F6EECF244321}">
                <p14:modId xmlns:p14="http://schemas.microsoft.com/office/powerpoint/2010/main" val="4043459067"/>
              </p:ext>
            </p:extLst>
          </p:nvPr>
        </p:nvGraphicFramePr>
        <p:xfrm>
          <a:off x="975925" y="1846855"/>
          <a:ext cx="10240149" cy="3164289"/>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Describing objects</a:t>
                      </a:r>
                      <a:endParaRPr lang="en-US" sz="2400" b="1"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baseline="0" dirty="0">
                          <a:solidFill>
                            <a:schemeClr val="dk1"/>
                          </a:solidFill>
                          <a:latin typeface="Arial" panose="020B0604020202020204" pitchFamily="34" charset="0"/>
                          <a:ea typeface="+mn-ea"/>
                          <a:cs typeface="Arial" panose="020B0604020202020204" pitchFamily="34" charset="0"/>
                          <a:sym typeface="Arial"/>
                        </a:rPr>
                        <a:t>big, small, black, white, hard, nice, fast, slow, etc.</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The desks are small.</a:t>
                      </a:r>
                    </a:p>
                    <a:p>
                      <a:pPr algn="l"/>
                      <a:r>
                        <a:rPr lang="en-US" sz="1800" dirty="0">
                          <a:solidFill>
                            <a:schemeClr val="tx1"/>
                          </a:solidFill>
                          <a:latin typeface="Arial" panose="020B0604020202020204" pitchFamily="34" charset="0"/>
                          <a:cs typeface="Arial" panose="020B0604020202020204" pitchFamily="34" charset="0"/>
                        </a:rPr>
                        <a:t>My room is big.</a:t>
                      </a:r>
                    </a:p>
                    <a:p>
                      <a:pPr algn="l"/>
                      <a:r>
                        <a:rPr lang="en-US" sz="1800" dirty="0">
                          <a:solidFill>
                            <a:schemeClr val="tx1"/>
                          </a:solidFill>
                          <a:latin typeface="Arial" panose="020B0604020202020204" pitchFamily="34" charset="0"/>
                          <a:cs typeface="Arial" panose="020B0604020202020204" pitchFamily="34" charset="0"/>
                        </a:rPr>
                        <a:t>The rabbit is fast.</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2233012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B1C2BB8-519B-FA26-BF48-6894856AA220}"/>
              </a:ext>
            </a:extLst>
          </p:cNvPr>
          <p:cNvGraphicFramePr>
            <a:graphicFrameLocks noGrp="1"/>
          </p:cNvGraphicFramePr>
          <p:nvPr>
            <p:extLst>
              <p:ext uri="{D42A27DB-BD31-4B8C-83A1-F6EECF244321}">
                <p14:modId xmlns:p14="http://schemas.microsoft.com/office/powerpoint/2010/main" val="4278914418"/>
              </p:ext>
            </p:extLst>
          </p:nvPr>
        </p:nvGraphicFramePr>
        <p:xfrm>
          <a:off x="975925" y="1748030"/>
          <a:ext cx="10240149" cy="3361940"/>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Asking for and giving directions</a:t>
                      </a:r>
                      <a:endParaRPr lang="en-US" sz="2400" b="1"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u="none" dirty="0">
                          <a:solidFill>
                            <a:schemeClr val="tx1"/>
                          </a:solidFill>
                          <a:latin typeface="Arial" panose="020B0604020202020204" pitchFamily="34" charset="0"/>
                          <a:cs typeface="Arial" panose="020B0604020202020204" pitchFamily="34" charset="0"/>
                        </a:rPr>
                        <a:t>r</a:t>
                      </a:r>
                      <a:r>
                        <a:rPr lang="en-AE" sz="1800" u="none" dirty="0">
                          <a:solidFill>
                            <a:schemeClr val="tx1"/>
                          </a:solidFill>
                          <a:latin typeface="Arial" panose="020B0604020202020204" pitchFamily="34" charset="0"/>
                          <a:cs typeface="Arial" panose="020B0604020202020204" pitchFamily="34" charset="0"/>
                        </a:rPr>
                        <a:t>ight, left, straight, go, turn, etc.</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u="none" dirty="0">
                          <a:solidFill>
                            <a:schemeClr val="tx1"/>
                          </a:solidFill>
                          <a:latin typeface="Arial" panose="020B0604020202020204" pitchFamily="34" charset="0"/>
                          <a:cs typeface="Arial" panose="020B0604020202020204" pitchFamily="34" charset="0"/>
                        </a:rPr>
                        <a:t>Where is the zoo?</a:t>
                      </a:r>
                    </a:p>
                    <a:p>
                      <a:pPr algn="l"/>
                      <a:r>
                        <a:rPr lang="en-US" sz="1800" u="none" dirty="0">
                          <a:solidFill>
                            <a:schemeClr val="tx1"/>
                          </a:solidFill>
                          <a:latin typeface="Arial" panose="020B0604020202020204" pitchFamily="34" charset="0"/>
                          <a:cs typeface="Arial" panose="020B0604020202020204" pitchFamily="34" charset="0"/>
                        </a:rPr>
                        <a:t>Turn right at the shop.</a:t>
                      </a:r>
                    </a:p>
                    <a:p>
                      <a:pPr algn="l"/>
                      <a:r>
                        <a:rPr lang="en-US" sz="1800" u="none" dirty="0">
                          <a:solidFill>
                            <a:schemeClr val="tx1"/>
                          </a:solidFill>
                          <a:latin typeface="Arial" panose="020B0604020202020204" pitchFamily="34" charset="0"/>
                          <a:cs typeface="Arial" panose="020B0604020202020204" pitchFamily="34" charset="0"/>
                        </a:rPr>
                        <a:t>Go past the park.</a:t>
                      </a:r>
                    </a:p>
                    <a:p>
                      <a:pPr algn="l"/>
                      <a:r>
                        <a:rPr lang="en-US" sz="1800" u="none" dirty="0">
                          <a:solidFill>
                            <a:schemeClr val="tx1"/>
                          </a:solidFill>
                          <a:latin typeface="Arial" panose="020B0604020202020204" pitchFamily="34" charset="0"/>
                          <a:cs typeface="Arial" panose="020B0604020202020204" pitchFamily="34" charset="0"/>
                        </a:rPr>
                        <a:t>Take a left at the end of the street.</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81796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58DCB-36E7-C8FB-3FB8-EBE6077E0C9C}"/>
            </a:ext>
          </a:extLst>
        </p:cNvPr>
        <p:cNvGrpSpPr/>
        <p:nvPr/>
      </p:nvGrpSpPr>
      <p:grpSpPr>
        <a:xfrm>
          <a:off x="0" y="0"/>
          <a:ext cx="0" cy="0"/>
          <a:chOff x="0" y="0"/>
          <a:chExt cx="0" cy="0"/>
        </a:xfrm>
      </p:grpSpPr>
      <p:sp>
        <p:nvSpPr>
          <p:cNvPr id="10" name="مستطيل 9">
            <a:extLst>
              <a:ext uri="{FF2B5EF4-FFF2-40B4-BE49-F238E27FC236}">
                <a16:creationId xmlns:a16="http://schemas.microsoft.com/office/drawing/2014/main" id="{E53E7F89-5F74-C4E2-39D4-4AE97C84C337}"/>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03BFB7DB-D510-B3AD-C25A-2F111B6D462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45C619D7-B37C-7128-1D73-5340B5DBC791}"/>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67BFB3-80BE-494D-FC69-3DA9DD905FE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FC5C247A-D81B-FD54-6D96-7DFEF4EA3832}"/>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4268572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0B608A2-C33D-0577-48EE-258AB8825659}"/>
              </a:ext>
            </a:extLst>
          </p:cNvPr>
          <p:cNvGraphicFramePr>
            <a:graphicFrameLocks noGrp="1"/>
          </p:cNvGraphicFramePr>
          <p:nvPr/>
        </p:nvGraphicFramePr>
        <p:xfrm>
          <a:off x="368444" y="364890"/>
          <a:ext cx="11455112" cy="6128219"/>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4081952">
                  <a:extLst>
                    <a:ext uri="{9D8B030D-6E8A-4147-A177-3AD203B41FA5}">
                      <a16:colId xmlns:a16="http://schemas.microsoft.com/office/drawing/2014/main" val="1290746825"/>
                    </a:ext>
                  </a:extLst>
                </a:gridCol>
                <a:gridCol w="4081952">
                  <a:extLst>
                    <a:ext uri="{9D8B030D-6E8A-4147-A177-3AD203B41FA5}">
                      <a16:colId xmlns:a16="http://schemas.microsoft.com/office/drawing/2014/main" val="2073811221"/>
                    </a:ext>
                  </a:extLst>
                </a:gridCol>
              </a:tblGrid>
              <a:tr h="432232">
                <a:tc gridSpan="3">
                  <a:txBody>
                    <a:bodyPr/>
                    <a:lstStyle/>
                    <a:p>
                      <a:pPr algn="l"/>
                      <a:r>
                        <a:rPr lang="en-US" sz="1600" dirty="0">
                          <a:latin typeface="Arial" panose="020B0604020202020204" pitchFamily="34" charset="0"/>
                          <a:cs typeface="Arial" panose="020B0604020202020204" pitchFamily="34" charset="0"/>
                        </a:rPr>
                        <a:t>Part 1 A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Matching high frequency words to pictures.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74992">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read and identify familiar words and set phrases in very short, simple texts on familiar topics with the help of pictures.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32232">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32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lexis and 6 pictures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90785">
                <a:tc rowSpan="4">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draw a line from each word to the correct picture.</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plane   </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cake</a:t>
                      </a:r>
                    </a:p>
                  </a:txBody>
                  <a:tcPr anchor="ctr">
                    <a:solidFill>
                      <a:srgbClr val="F2F2F2"/>
                    </a:solidFill>
                  </a:tcPr>
                </a:tc>
                <a:tc>
                  <a:txBody>
                    <a:bodyPr/>
                    <a:lstStyle/>
                    <a:p>
                      <a:endParaRPr lang="en-US" sz="1600" dirty="0"/>
                    </a:p>
                  </a:txBody>
                  <a:tcPr>
                    <a:solidFill>
                      <a:srgbClr val="F2F2F2"/>
                    </a:solidFill>
                  </a:tcPr>
                </a:tc>
                <a:extLst>
                  <a:ext uri="{0D108BD9-81ED-4DB2-BD59-A6C34878D82A}">
                    <a16:rowId xmlns:a16="http://schemas.microsoft.com/office/drawing/2014/main" val="148102293"/>
                  </a:ext>
                </a:extLst>
              </a:tr>
              <a:tr h="674992">
                <a:tc vMerge="1">
                  <a:txBody>
                    <a:bodyPr/>
                    <a:lstStyle/>
                    <a:p>
                      <a:endParaRPr lang="en-US" dirty="0"/>
                    </a:p>
                  </a:txBody>
                  <a:tcPr/>
                </a:tc>
                <a:tc>
                  <a:txBody>
                    <a:bodyPr/>
                    <a:lstStyle/>
                    <a:p>
                      <a:pPr algn="ctr"/>
                      <a:r>
                        <a:rPr lang="en-US" sz="1600" dirty="0">
                          <a:latin typeface="Arial" panose="020B0604020202020204" pitchFamily="34" charset="0"/>
                          <a:cs typeface="Arial" panose="020B0604020202020204" pitchFamily="34" charset="0"/>
                        </a:rPr>
                        <a:t>teacher</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860379559"/>
                  </a:ext>
                </a:extLst>
              </a:tr>
              <a:tr h="959200">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determine which high-frequency words students know well and which ones they struggle with. Teachers can pinpoint vocabulary gaps and tailor future lessons accordingly.</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cxnSp>
        <p:nvCxnSpPr>
          <p:cNvPr id="3" name="Straight Arrow Connector 2">
            <a:extLst>
              <a:ext uri="{FF2B5EF4-FFF2-40B4-BE49-F238E27FC236}">
                <a16:creationId xmlns:a16="http://schemas.microsoft.com/office/drawing/2014/main" id="{F7BB7647-3851-94BD-B36C-879A33657202}"/>
              </a:ext>
            </a:extLst>
          </p:cNvPr>
          <p:cNvCxnSpPr>
            <a:cxnSpLocks/>
          </p:cNvCxnSpPr>
          <p:nvPr/>
        </p:nvCxnSpPr>
        <p:spPr>
          <a:xfrm>
            <a:off x="6059657" y="3859045"/>
            <a:ext cx="3420009" cy="128011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1A46D3BE-BFEB-1AE2-6B62-386566A6F53B}"/>
              </a:ext>
            </a:extLst>
          </p:cNvPr>
          <p:cNvPicPr>
            <a:picLocks noChangeAspect="1"/>
          </p:cNvPicPr>
          <p:nvPr/>
        </p:nvPicPr>
        <p:blipFill>
          <a:blip r:embed="rId2"/>
          <a:stretch>
            <a:fillRect/>
          </a:stretch>
        </p:blipFill>
        <p:spPr>
          <a:xfrm>
            <a:off x="9735276" y="3570262"/>
            <a:ext cx="672000" cy="604800"/>
          </a:xfrm>
          <a:prstGeom prst="rect">
            <a:avLst/>
          </a:prstGeom>
        </p:spPr>
      </p:pic>
      <p:pic>
        <p:nvPicPr>
          <p:cNvPr id="8" name="Picture 7">
            <a:extLst>
              <a:ext uri="{FF2B5EF4-FFF2-40B4-BE49-F238E27FC236}">
                <a16:creationId xmlns:a16="http://schemas.microsoft.com/office/drawing/2014/main" id="{2F6C54F9-A66E-2884-A88C-90F4078EDF66}"/>
              </a:ext>
            </a:extLst>
          </p:cNvPr>
          <p:cNvPicPr>
            <a:picLocks noChangeAspect="1"/>
          </p:cNvPicPr>
          <p:nvPr/>
        </p:nvPicPr>
        <p:blipFill>
          <a:blip r:embed="rId3"/>
          <a:stretch>
            <a:fillRect/>
          </a:stretch>
        </p:blipFill>
        <p:spPr>
          <a:xfrm>
            <a:off x="9669731" y="4197901"/>
            <a:ext cx="803090" cy="624626"/>
          </a:xfrm>
          <a:prstGeom prst="rect">
            <a:avLst/>
          </a:prstGeom>
        </p:spPr>
      </p:pic>
      <p:pic>
        <p:nvPicPr>
          <p:cNvPr id="9" name="Picture 8">
            <a:extLst>
              <a:ext uri="{FF2B5EF4-FFF2-40B4-BE49-F238E27FC236}">
                <a16:creationId xmlns:a16="http://schemas.microsoft.com/office/drawing/2014/main" id="{08DD0F87-B662-5FC8-7F05-E61CDC12E964}"/>
              </a:ext>
            </a:extLst>
          </p:cNvPr>
          <p:cNvPicPr>
            <a:picLocks noChangeAspect="1"/>
          </p:cNvPicPr>
          <p:nvPr/>
        </p:nvPicPr>
        <p:blipFill>
          <a:blip r:embed="rId4"/>
          <a:stretch>
            <a:fillRect/>
          </a:stretch>
        </p:blipFill>
        <p:spPr>
          <a:xfrm>
            <a:off x="9601376" y="4868206"/>
            <a:ext cx="939800" cy="622300"/>
          </a:xfrm>
          <a:prstGeom prst="rect">
            <a:avLst/>
          </a:prstGeom>
        </p:spPr>
      </p:pic>
    </p:spTree>
    <p:extLst>
      <p:ext uri="{BB962C8B-B14F-4D97-AF65-F5344CB8AC3E}">
        <p14:creationId xmlns:p14="http://schemas.microsoft.com/office/powerpoint/2010/main" val="1116783901"/>
      </p:ext>
    </p:extLst>
  </p:cSld>
  <p:clrMapOvr>
    <a:masterClrMapping/>
  </p:clrMapOvr>
  <p:transition spd="slow" advClick="0" advTm="1000">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5667614-DC4A-E738-9090-2BDEFB33F73A}"/>
              </a:ext>
            </a:extLst>
          </p:cNvPr>
          <p:cNvGraphicFramePr>
            <a:graphicFrameLocks noGrp="1"/>
          </p:cNvGraphicFramePr>
          <p:nvPr/>
        </p:nvGraphicFramePr>
        <p:xfrm>
          <a:off x="412511" y="364891"/>
          <a:ext cx="11366978" cy="6128217"/>
        </p:xfrm>
        <a:graphic>
          <a:graphicData uri="http://schemas.openxmlformats.org/drawingml/2006/table">
            <a:tbl>
              <a:tblPr firstRow="1" bandRow="1">
                <a:tableStyleId>{5C22544A-7EE6-4342-B048-85BDC9FD1C3A}</a:tableStyleId>
              </a:tblPr>
              <a:tblGrid>
                <a:gridCol w="3265886">
                  <a:extLst>
                    <a:ext uri="{9D8B030D-6E8A-4147-A177-3AD203B41FA5}">
                      <a16:colId xmlns:a16="http://schemas.microsoft.com/office/drawing/2014/main" val="1253709070"/>
                    </a:ext>
                  </a:extLst>
                </a:gridCol>
                <a:gridCol w="4050546">
                  <a:extLst>
                    <a:ext uri="{9D8B030D-6E8A-4147-A177-3AD203B41FA5}">
                      <a16:colId xmlns:a16="http://schemas.microsoft.com/office/drawing/2014/main" val="1290746825"/>
                    </a:ext>
                  </a:extLst>
                </a:gridCol>
                <a:gridCol w="4050546">
                  <a:extLst>
                    <a:ext uri="{9D8B030D-6E8A-4147-A177-3AD203B41FA5}">
                      <a16:colId xmlns:a16="http://schemas.microsoft.com/office/drawing/2014/main" val="2073811221"/>
                    </a:ext>
                  </a:extLst>
                </a:gridCol>
              </a:tblGrid>
              <a:tr h="420056">
                <a:tc gridSpan="3">
                  <a:txBody>
                    <a:bodyPr/>
                    <a:lstStyle/>
                    <a:p>
                      <a:pPr algn="l"/>
                      <a:r>
                        <a:rPr lang="en-US" sz="1600" dirty="0">
                          <a:latin typeface="Arial" panose="020B0604020202020204" pitchFamily="34" charset="0"/>
                          <a:cs typeface="Arial" panose="020B0604020202020204" pitchFamily="34" charset="0"/>
                        </a:rPr>
                        <a:t>Part 1 B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MAZE (grammar and functional language)</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55978">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read and identify familiar words and set phrases in short, simple texts on familiar topics.</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20056">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20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gaps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655978">
                <a:tc rowSpan="3">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a text and choose the correct word(s) to complete the sentences.</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55978">
                <a:tc vMerge="1">
                  <a:txBody>
                    <a:bodyPr/>
                    <a:lstStyle/>
                    <a:p>
                      <a:endParaRPr lang="en-US"/>
                    </a:p>
                  </a:txBody>
                  <a:tcPr/>
                </a:tc>
                <a:tc gridSpan="2">
                  <a:txBody>
                    <a:bodyPr/>
                    <a:lstStyle/>
                    <a:p>
                      <a:r>
                        <a:rPr lang="en-US" sz="1600" dirty="0">
                          <a:latin typeface="Arial" panose="020B0604020202020204" pitchFamily="34" charset="0"/>
                          <a:cs typeface="Arial" panose="020B0604020202020204" pitchFamily="34" charset="0"/>
                        </a:rPr>
                        <a:t>Last month, Mariam fell and 1 _____ her arm. She stopped 2 _____ tennis. She couldn’t write notes in class. </a:t>
                      </a:r>
                    </a:p>
                  </a:txBody>
                  <a:tcPr>
                    <a:solidFill>
                      <a:srgbClr val="CDCACF"/>
                    </a:solidFill>
                  </a:tcPr>
                </a:tc>
                <a:tc hMerge="1">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1208381">
                <a:tc vMerge="1">
                  <a:txBody>
                    <a:bodyPr/>
                    <a:lstStyle/>
                    <a:p>
                      <a:endParaRPr lang="en-US" dirty="0"/>
                    </a:p>
                  </a:txBody>
                  <a:tcPr/>
                </a:tc>
                <a:tc>
                  <a:txBody>
                    <a:bodyPr/>
                    <a:lstStyle/>
                    <a:p>
                      <a:r>
                        <a:rPr lang="en-US" sz="1600" dirty="0">
                          <a:latin typeface="Arial" panose="020B0604020202020204" pitchFamily="34" charset="0"/>
                          <a:cs typeface="Arial" panose="020B0604020202020204" pitchFamily="34" charset="0"/>
                        </a:rPr>
                        <a:t>1. </a:t>
                      </a:r>
                    </a:p>
                    <a:p>
                      <a:r>
                        <a:rPr lang="en-US" sz="1600" dirty="0">
                          <a:latin typeface="Arial" panose="020B0604020202020204" pitchFamily="34" charset="0"/>
                          <a:cs typeface="Arial" panose="020B0604020202020204" pitchFamily="34" charset="0"/>
                        </a:rPr>
                        <a:t>breaking</a:t>
                      </a:r>
                    </a:p>
                    <a:p>
                      <a:r>
                        <a:rPr lang="en-US" sz="1600" dirty="0">
                          <a:latin typeface="Arial" panose="020B0604020202020204" pitchFamily="34" charset="0"/>
                          <a:cs typeface="Arial" panose="020B0604020202020204" pitchFamily="34" charset="0"/>
                        </a:rPr>
                        <a:t>breaks</a:t>
                      </a:r>
                    </a:p>
                    <a:p>
                      <a:r>
                        <a:rPr lang="en-US" sz="1600" dirty="0">
                          <a:highlight>
                            <a:srgbClr val="FFFF00"/>
                          </a:highlight>
                          <a:latin typeface="Arial" panose="020B0604020202020204" pitchFamily="34" charset="0"/>
                          <a:cs typeface="Arial" panose="020B0604020202020204" pitchFamily="34" charset="0"/>
                        </a:rPr>
                        <a:t>broke</a:t>
                      </a: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2.</a:t>
                      </a:r>
                    </a:p>
                    <a:p>
                      <a:r>
                        <a:rPr lang="en-US" sz="1600" dirty="0">
                          <a:latin typeface="Arial" panose="020B0604020202020204" pitchFamily="34" charset="0"/>
                          <a:cs typeface="Arial" panose="020B0604020202020204" pitchFamily="34" charset="0"/>
                        </a:rPr>
                        <a:t>plays</a:t>
                      </a:r>
                    </a:p>
                    <a:p>
                      <a:r>
                        <a:rPr lang="en-US" sz="1600" dirty="0">
                          <a:highlight>
                            <a:srgbClr val="FFFF00"/>
                          </a:highlight>
                          <a:latin typeface="Arial" panose="020B0604020202020204" pitchFamily="34" charset="0"/>
                          <a:cs typeface="Arial" panose="020B0604020202020204" pitchFamily="34" charset="0"/>
                        </a:rPr>
                        <a:t>playing</a:t>
                      </a:r>
                    </a:p>
                    <a:p>
                      <a:r>
                        <a:rPr lang="en-US" sz="1600" dirty="0">
                          <a:latin typeface="Arial" panose="020B0604020202020204" pitchFamily="34" charset="0"/>
                          <a:cs typeface="Arial" panose="020B0604020202020204" pitchFamily="34" charset="0"/>
                        </a:rPr>
                        <a:t>played</a:t>
                      </a:r>
                    </a:p>
                  </a:txBody>
                  <a:tcPr>
                    <a:solidFill>
                      <a:srgbClr val="CDCACF"/>
                    </a:solidFill>
                  </a:tcPr>
                </a:tc>
                <a:extLst>
                  <a:ext uri="{0D108BD9-81ED-4DB2-BD59-A6C34878D82A}">
                    <a16:rowId xmlns:a16="http://schemas.microsoft.com/office/drawing/2014/main" val="860379559"/>
                  </a:ext>
                </a:extLst>
              </a:tr>
              <a:tr h="932180">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which assessed language items students have mastered and which ones they struggle with. Teachers can then plan future instruction, review, and consolidate learning as needed.</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46479697"/>
      </p:ext>
    </p:extLst>
  </p:cSld>
  <p:clrMapOvr>
    <a:masterClrMapping/>
  </p:clrMapOvr>
  <p:transition spd="slow" advClick="0" advTm="1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E1EA5F-1F11-CA62-263F-3B7A1FA3C119}"/>
              </a:ext>
            </a:extLst>
          </p:cNvPr>
          <p:cNvGraphicFramePr>
            <a:graphicFrameLocks noGrp="1"/>
          </p:cNvGraphicFramePr>
          <p:nvPr/>
        </p:nvGraphicFramePr>
        <p:xfrm>
          <a:off x="407043" y="408007"/>
          <a:ext cx="11377914" cy="6041986"/>
        </p:xfrm>
        <a:graphic>
          <a:graphicData uri="http://schemas.openxmlformats.org/drawingml/2006/table">
            <a:tbl>
              <a:tblPr firstRow="1" bandRow="1">
                <a:tableStyleId>{5C22544A-7EE6-4342-B048-85BDC9FD1C3A}</a:tableStyleId>
              </a:tblPr>
              <a:tblGrid>
                <a:gridCol w="3269028">
                  <a:extLst>
                    <a:ext uri="{9D8B030D-6E8A-4147-A177-3AD203B41FA5}">
                      <a16:colId xmlns:a16="http://schemas.microsoft.com/office/drawing/2014/main" val="1253709070"/>
                    </a:ext>
                  </a:extLst>
                </a:gridCol>
                <a:gridCol w="4054443">
                  <a:extLst>
                    <a:ext uri="{9D8B030D-6E8A-4147-A177-3AD203B41FA5}">
                      <a16:colId xmlns:a16="http://schemas.microsoft.com/office/drawing/2014/main" val="1290746825"/>
                    </a:ext>
                  </a:extLst>
                </a:gridCol>
                <a:gridCol w="4054443">
                  <a:extLst>
                    <a:ext uri="{9D8B030D-6E8A-4147-A177-3AD203B41FA5}">
                      <a16:colId xmlns:a16="http://schemas.microsoft.com/office/drawing/2014/main" val="411742355"/>
                    </a:ext>
                  </a:extLst>
                </a:gridCol>
              </a:tblGrid>
              <a:tr h="385884">
                <a:tc gridSpan="3">
                  <a:txBody>
                    <a:bodyPr/>
                    <a:lstStyle/>
                    <a:p>
                      <a:pPr algn="l"/>
                      <a:r>
                        <a:rPr lang="en-US" dirty="0">
                          <a:latin typeface="Arial" panose="020B0604020202020204" pitchFamily="34" charset="0"/>
                          <a:cs typeface="Arial" panose="020B0604020202020204" pitchFamily="34" charset="0"/>
                        </a:rPr>
                        <a:t>Part 2 A</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 short, simple texts to the correct titles.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02613">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understand the overall meaning of very short, simple texts.</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85884">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85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4 texts and 6 titles (including 2 distractors)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48881">
                <a:tc rowSpan="2">
                  <a:txBody>
                    <a:bodyPr/>
                    <a:lstStyle/>
                    <a:p>
                      <a:r>
                        <a:rPr lang="en-US" sz="1600" b="1" dirty="0">
                          <a:latin typeface="Arial" panose="020B0604020202020204" pitchFamily="34" charset="0"/>
                          <a:cs typeface="Arial" panose="020B0604020202020204" pitchFamily="34" charset="0"/>
                        </a:rPr>
                        <a:t>Sample Question</a:t>
                      </a:r>
                    </a:p>
                    <a:p>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the text and choose the title that matches the text.</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32465">
                <a:tc vMerge="1">
                  <a:txBody>
                    <a:bodyPr/>
                    <a:lstStyle/>
                    <a:p>
                      <a:endParaRPr lang="en-US"/>
                    </a:p>
                  </a:txBody>
                  <a:tcPr/>
                </a:tc>
                <a:tc>
                  <a:txBody>
                    <a:bodyPr/>
                    <a:lstStyle/>
                    <a:p>
                      <a:pPr marL="342900" indent="-342900">
                        <a:buAutoNum type="arabicPeriod"/>
                      </a:pPr>
                      <a:r>
                        <a:rPr lang="en-US" sz="1600" dirty="0">
                          <a:latin typeface="Arial" panose="020B0604020202020204" pitchFamily="34" charset="0"/>
                          <a:cs typeface="Arial" panose="020B0604020202020204" pitchFamily="34" charset="0"/>
                        </a:rPr>
                        <a:t>One day, I want to be like Miss Layla. In class, she teaches me how to read and write. Everyday, we sing and count. </a:t>
                      </a:r>
                      <a:r>
                        <a:rPr lang="en-US" sz="1600" dirty="0">
                          <a:highlight>
                            <a:srgbClr val="FFFF00"/>
                          </a:highlight>
                          <a:latin typeface="Arial" panose="020B0604020202020204" pitchFamily="34" charset="0"/>
                          <a:cs typeface="Arial" panose="020B0604020202020204" pitchFamily="34" charset="0"/>
                        </a:rPr>
                        <a:t>(d)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2. Last week, I did not feel well. I went to</a:t>
                      </a:r>
                    </a:p>
                    <a:p>
                      <a:r>
                        <a:rPr lang="en-US" sz="1600" dirty="0">
                          <a:latin typeface="Arial" panose="020B0604020202020204" pitchFamily="34" charset="0"/>
                          <a:cs typeface="Arial" panose="020B0604020202020204" pitchFamily="34" charset="0"/>
                        </a:rPr>
                        <a:t>    the hospital. They checked my heart.</a:t>
                      </a:r>
                    </a:p>
                    <a:p>
                      <a:r>
                        <a:rPr lang="en-US" sz="1600" dirty="0">
                          <a:latin typeface="Arial" panose="020B0604020202020204" pitchFamily="34" charset="0"/>
                          <a:cs typeface="Arial" panose="020B0604020202020204" pitchFamily="34" charset="0"/>
                        </a:rPr>
                        <a:t>    They told me to eat more vegetables.</a:t>
                      </a:r>
                    </a:p>
                    <a:p>
                      <a:r>
                        <a:rPr lang="en-US" sz="1600" dirty="0">
                          <a:latin typeface="Arial" panose="020B0604020202020204" pitchFamily="34" charset="0"/>
                          <a:cs typeface="Arial" panose="020B0604020202020204" pitchFamily="34" charset="0"/>
                        </a:rPr>
                        <a:t>    </a:t>
                      </a:r>
                      <a:r>
                        <a:rPr lang="en-US" sz="1600" dirty="0">
                          <a:highlight>
                            <a:srgbClr val="FFFF00"/>
                          </a:highlight>
                          <a:latin typeface="Arial" panose="020B0604020202020204" pitchFamily="34" charset="0"/>
                          <a:cs typeface="Arial" panose="020B0604020202020204" pitchFamily="34" charset="0"/>
                        </a:rPr>
                        <a:t>(b)</a:t>
                      </a:r>
                    </a:p>
                    <a:p>
                      <a:endParaRPr lang="en-US" sz="1600" dirty="0">
                        <a:latin typeface="Arial" panose="020B0604020202020204" pitchFamily="34" charset="0"/>
                        <a:cs typeface="Arial" panose="020B0604020202020204" pitchFamily="34" charset="0"/>
                      </a:endParaRP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a. My Mum and Dad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My Visit to the Doctor</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My Best Friend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My Favourite Teacher</a:t>
                      </a:r>
                    </a:p>
                  </a:txBody>
                  <a:tcPr>
                    <a:solidFill>
                      <a:srgbClr val="CDCACF"/>
                    </a:solidFill>
                  </a:tcPr>
                </a:tc>
                <a:extLst>
                  <a:ext uri="{0D108BD9-81ED-4DB2-BD59-A6C34878D82A}">
                    <a16:rowId xmlns:a16="http://schemas.microsoft.com/office/drawing/2014/main" val="2265097247"/>
                  </a:ext>
                </a:extLst>
              </a:tr>
              <a:tr h="602613">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if students can determine the overall meaning of a text.</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91179341"/>
      </p:ext>
    </p:extLst>
  </p:cSld>
  <p:clrMapOvr>
    <a:masterClrMapping/>
  </p:clrMapOvr>
  <p:transition spd="slow" advClick="0" advTm="1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098FED-0CDF-232C-2806-0905F2E105F3}"/>
              </a:ext>
            </a:extLst>
          </p:cNvPr>
          <p:cNvGraphicFramePr>
            <a:graphicFrameLocks noGrp="1"/>
          </p:cNvGraphicFramePr>
          <p:nvPr/>
        </p:nvGraphicFramePr>
        <p:xfrm>
          <a:off x="443524" y="360415"/>
          <a:ext cx="11304952" cy="6070697"/>
        </p:xfrm>
        <a:graphic>
          <a:graphicData uri="http://schemas.openxmlformats.org/drawingml/2006/table">
            <a:tbl>
              <a:tblPr firstRow="1" bandRow="1">
                <a:tableStyleId>{5C22544A-7EE6-4342-B048-85BDC9FD1C3A}</a:tableStyleId>
              </a:tblPr>
              <a:tblGrid>
                <a:gridCol w="3248065">
                  <a:extLst>
                    <a:ext uri="{9D8B030D-6E8A-4147-A177-3AD203B41FA5}">
                      <a16:colId xmlns:a16="http://schemas.microsoft.com/office/drawing/2014/main" val="1253709070"/>
                    </a:ext>
                  </a:extLst>
                </a:gridCol>
                <a:gridCol w="8056887">
                  <a:extLst>
                    <a:ext uri="{9D8B030D-6E8A-4147-A177-3AD203B41FA5}">
                      <a16:colId xmlns:a16="http://schemas.microsoft.com/office/drawing/2014/main" val="1290746825"/>
                    </a:ext>
                  </a:extLst>
                </a:gridCol>
              </a:tblGrid>
              <a:tr h="240683">
                <a:tc gridSpan="2">
                  <a:txBody>
                    <a:bodyPr/>
                    <a:lstStyle/>
                    <a:p>
                      <a:pPr algn="l"/>
                      <a:r>
                        <a:rPr lang="en-US" sz="1600" dirty="0">
                          <a:latin typeface="Arial" panose="020B0604020202020204" pitchFamily="34" charset="0"/>
                          <a:cs typeface="Arial" panose="020B0604020202020204" pitchFamily="34" charset="0"/>
                        </a:rPr>
                        <a:t>Part 2 B</a:t>
                      </a:r>
                    </a:p>
                  </a:txBody>
                  <a:tcPr>
                    <a:solidFill>
                      <a:srgbClr val="BA8C41"/>
                    </a:solidFill>
                  </a:tcPr>
                </a:tc>
                <a:tc hMerge="1">
                  <a:txBody>
                    <a:bodyPr/>
                    <a:lstStyle/>
                    <a:p>
                      <a:endParaRPr lang="en-US"/>
                    </a:p>
                  </a:txBody>
                  <a:tcPr/>
                </a:tc>
                <a:extLst>
                  <a:ext uri="{0D108BD9-81ED-4DB2-BD59-A6C34878D82A}">
                    <a16:rowId xmlns:a16="http://schemas.microsoft.com/office/drawing/2014/main" val="3474503527"/>
                  </a:ext>
                </a:extLst>
              </a:tr>
              <a:tr h="487602">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using words from a word bank.</a:t>
                      </a:r>
                    </a:p>
                  </a:txBody>
                  <a:tcPr>
                    <a:solidFill>
                      <a:srgbClr val="CDCACF"/>
                    </a:solidFill>
                  </a:tcPr>
                </a:tc>
                <a:extLst>
                  <a:ext uri="{0D108BD9-81ED-4DB2-BD59-A6C34878D82A}">
                    <a16:rowId xmlns:a16="http://schemas.microsoft.com/office/drawing/2014/main" val="2548474378"/>
                  </a:ext>
                </a:extLst>
              </a:tr>
              <a:tr h="560361">
                <a:tc>
                  <a:txBody>
                    <a:bodyPr/>
                    <a:lstStyle/>
                    <a:p>
                      <a:r>
                        <a:rPr lang="en-US" sz="1600" b="1" dirty="0">
                          <a:latin typeface="Arial" panose="020B0604020202020204" pitchFamily="34" charset="0"/>
                          <a:cs typeface="Arial" panose="020B0604020202020204" pitchFamily="34" charset="0"/>
                        </a:rPr>
                        <a:t>Outcome Assessed</a:t>
                      </a:r>
                    </a:p>
                  </a:txBody>
                  <a:tcPr>
                    <a:solidFill>
                      <a:srgbClr val="C3DD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identify familiar words and set phrases in short, simple texts on familiar topics. </a:t>
                      </a:r>
                      <a:r>
                        <a:rPr lang="en-US" sz="1600" kern="1200" dirty="0">
                          <a:solidFill>
                            <a:schemeClr val="dk1"/>
                          </a:solidFill>
                          <a:effectLst/>
                          <a:latin typeface="+mn-lt"/>
                          <a:ea typeface="+mn-ea"/>
                          <a:cs typeface="+mn-cs"/>
                        </a:rPr>
                        <a:t>  </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extLst>
                  <a:ext uri="{0D108BD9-81ED-4DB2-BD59-A6C34878D82A}">
                    <a16:rowId xmlns:a16="http://schemas.microsoft.com/office/drawing/2014/main" val="2902431030"/>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extLst>
                  <a:ext uri="{0D108BD9-81ED-4DB2-BD59-A6C34878D82A}">
                    <a16:rowId xmlns:a16="http://schemas.microsoft.com/office/drawing/2014/main" val="640790225"/>
                  </a:ext>
                </a:extLst>
              </a:tr>
              <a:tr h="308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extLst>
                  <a:ext uri="{0D108BD9-81ED-4DB2-BD59-A6C34878D82A}">
                    <a16:rowId xmlns:a16="http://schemas.microsoft.com/office/drawing/2014/main" val="2414512768"/>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4 questions (3 marks each) 6 key lexis including 2 distractors</a:t>
                      </a:r>
                    </a:p>
                  </a:txBody>
                  <a:tcPr>
                    <a:solidFill>
                      <a:srgbClr val="CDCACF"/>
                    </a:solidFill>
                  </a:tcPr>
                </a:tc>
                <a:extLst>
                  <a:ext uri="{0D108BD9-81ED-4DB2-BD59-A6C34878D82A}">
                    <a16:rowId xmlns:a16="http://schemas.microsoft.com/office/drawing/2014/main" val="1727126607"/>
                  </a:ext>
                </a:extLst>
              </a:tr>
              <a:tr h="532343">
                <a:tc rowSpan="3">
                  <a:txBody>
                    <a:bodyPr/>
                    <a:lstStyle/>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nchor="ctr">
                    <a:solidFill>
                      <a:srgbClr val="C3DDD6"/>
                    </a:solidFill>
                  </a:tcPr>
                </a:tc>
                <a:tc>
                  <a:txBody>
                    <a:bodyPr/>
                    <a:lstStyle/>
                    <a:p>
                      <a:r>
                        <a:rPr lang="en-US" sz="1600" dirty="0">
                          <a:latin typeface="Arial" panose="020B0604020202020204" pitchFamily="34" charset="0"/>
                          <a:cs typeface="Arial" panose="020B0604020202020204" pitchFamily="34" charset="0"/>
                        </a:rPr>
                        <a:t>Students are asked to </a:t>
                      </a: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choosing words from a word bank.</a:t>
                      </a:r>
                      <a:endParaRPr lang="en-US" sz="1600" dirty="0">
                        <a:latin typeface="Arial" panose="020B0604020202020204" pitchFamily="34" charset="0"/>
                        <a:cs typeface="Arial" panose="020B0604020202020204" pitchFamily="34" charset="0"/>
                      </a:endParaRPr>
                    </a:p>
                  </a:txBody>
                  <a:tcPr>
                    <a:solidFill>
                      <a:srgbClr val="F2F2F2"/>
                    </a:solidFill>
                  </a:tcPr>
                </a:tc>
                <a:extLst>
                  <a:ext uri="{0D108BD9-81ED-4DB2-BD59-A6C34878D82A}">
                    <a16:rowId xmlns:a16="http://schemas.microsoft.com/office/drawing/2014/main" val="3853861329"/>
                  </a:ext>
                </a:extLst>
              </a:tr>
              <a:tr h="1420234">
                <a:tc vMerge="1">
                  <a:txBody>
                    <a:bodyPr/>
                    <a:lstStyle/>
                    <a:p>
                      <a:endParaRPr lang="en-US"/>
                    </a:p>
                  </a:txBody>
                  <a:tcPr/>
                </a:tc>
                <a:tc>
                  <a:txBody>
                    <a:bodyPr/>
                    <a:lstStyle/>
                    <a:p>
                      <a:pPr marL="0" indent="0">
                        <a:buNone/>
                      </a:pPr>
                      <a:r>
                        <a:rPr lang="en-US" sz="1600" dirty="0">
                          <a:latin typeface="Arial" panose="020B0604020202020204" pitchFamily="34" charset="0"/>
                          <a:cs typeface="Arial" panose="020B0604020202020204" pitchFamily="34" charset="0"/>
                        </a:rPr>
                        <a:t>Hi, I‘m Ali. Everyday, I eat breakfast at 7am. I have three eggs and a banana. I don’t like apples. I have one cup of tea with no milk. After breakfast, I run past my dad’s car to get to the bus stop. I don’t want to be late for school.</a:t>
                      </a:r>
                    </a:p>
                  </a:txBody>
                  <a:tcPr anchor="ctr">
                    <a:solidFill>
                      <a:srgbClr val="CDCACF"/>
                    </a:solidFill>
                  </a:tcPr>
                </a:tc>
                <a:extLst>
                  <a:ext uri="{0D108BD9-81ED-4DB2-BD59-A6C34878D82A}">
                    <a16:rowId xmlns:a16="http://schemas.microsoft.com/office/drawing/2014/main" val="2265097247"/>
                  </a:ext>
                </a:extLst>
              </a:tr>
              <a:tr h="756487">
                <a:tc vMerge="1">
                  <a:txBody>
                    <a:bodyPr/>
                    <a:lstStyle/>
                    <a:p>
                      <a:endParaRPr lang="en-US" sz="1600" b="1" dirty="0">
                        <a:latin typeface="Arial" panose="020B0604020202020204" pitchFamily="34" charset="0"/>
                        <a:cs typeface="Arial" panose="020B0604020202020204" pitchFamily="34" charset="0"/>
                      </a:endParaRP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Ali eats _____ fruit. </a:t>
                      </a:r>
                      <a:r>
                        <a:rPr lang="en-US" sz="1600" dirty="0">
                          <a:highlight>
                            <a:srgbClr val="FFFF00"/>
                          </a:highlight>
                          <a:latin typeface="Arial" panose="020B0604020202020204" pitchFamily="34" charset="0"/>
                          <a:cs typeface="Arial" panose="020B0604020202020204" pitchFamily="34" charset="0"/>
                        </a:rPr>
                        <a:t>(yellow)</a:t>
                      </a:r>
                    </a:p>
                    <a:p>
                      <a:r>
                        <a:rPr lang="en-US" sz="1600" dirty="0">
                          <a:latin typeface="Arial" panose="020B0604020202020204" pitchFamily="34" charset="0"/>
                          <a:cs typeface="Arial" panose="020B0604020202020204" pitchFamily="34" charset="0"/>
                        </a:rPr>
                        <a:t>Ali drinks _______. </a:t>
                      </a:r>
                      <a:r>
                        <a:rPr lang="en-US" sz="1600" dirty="0">
                          <a:highlight>
                            <a:srgbClr val="FFFF00"/>
                          </a:highlight>
                          <a:latin typeface="Arial" panose="020B0604020202020204" pitchFamily="34" charset="0"/>
                          <a:cs typeface="Arial" panose="020B0604020202020204" pitchFamily="34" charset="0"/>
                        </a:rPr>
                        <a:t>(tea)</a:t>
                      </a:r>
                    </a:p>
                    <a:p>
                      <a:r>
                        <a:rPr lang="en-US" sz="1600" dirty="0">
                          <a:latin typeface="Arial" panose="020B0604020202020204" pitchFamily="34" charset="0"/>
                          <a:cs typeface="Arial" panose="020B0604020202020204" pitchFamily="34" charset="0"/>
                        </a:rPr>
                        <a:t>Ali goes to school by _____. </a:t>
                      </a:r>
                      <a:r>
                        <a:rPr lang="en-US" sz="1600" dirty="0">
                          <a:highlight>
                            <a:srgbClr val="FFFF00"/>
                          </a:highlight>
                          <a:latin typeface="Arial" panose="020B0604020202020204" pitchFamily="34" charset="0"/>
                          <a:cs typeface="Arial" panose="020B0604020202020204" pitchFamily="34" charset="0"/>
                        </a:rPr>
                        <a:t>(bus)</a:t>
                      </a:r>
                    </a:p>
                  </a:txBody>
                  <a:tcPr>
                    <a:solidFill>
                      <a:srgbClr val="CDCACF"/>
                    </a:solidFill>
                  </a:tcPr>
                </a:tc>
                <a:extLst>
                  <a:ext uri="{0D108BD9-81ED-4DB2-BD59-A6C34878D82A}">
                    <a16:rowId xmlns:a16="http://schemas.microsoft.com/office/drawing/2014/main" val="3673406578"/>
                  </a:ext>
                </a:extLst>
              </a:tr>
              <a:tr h="840541">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This activity can help teachers identify if students can read and comprehend texts at an A1 level and demonstrate students’ ability to locate information in a text.</a:t>
                      </a:r>
                    </a:p>
                  </a:txBody>
                  <a:tcPr>
                    <a:solidFill>
                      <a:srgbClr val="F2F2F2"/>
                    </a:solidFill>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54143679"/>
      </p:ext>
    </p:extLst>
  </p:cSld>
  <p:clrMapOvr>
    <a:masterClrMapping/>
  </p:clrMapOvr>
  <p:transition spd="slow" advClick="0" advTm="1000">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F5BEF-41EE-095B-BF9B-FB3B62DCEF36}"/>
              </a:ext>
            </a:extLst>
          </p:cNvPr>
          <p:cNvGraphicFramePr>
            <a:graphicFrameLocks noGrp="1"/>
          </p:cNvGraphicFramePr>
          <p:nvPr/>
        </p:nvGraphicFramePr>
        <p:xfrm>
          <a:off x="441768" y="122039"/>
          <a:ext cx="11308464" cy="6613921"/>
        </p:xfrm>
        <a:graphic>
          <a:graphicData uri="http://schemas.openxmlformats.org/drawingml/2006/table">
            <a:tbl>
              <a:tblPr firstRow="1" bandRow="1">
                <a:tableStyleId>{5C22544A-7EE6-4342-B048-85BDC9FD1C3A}</a:tableStyleId>
              </a:tblPr>
              <a:tblGrid>
                <a:gridCol w="3249074">
                  <a:extLst>
                    <a:ext uri="{9D8B030D-6E8A-4147-A177-3AD203B41FA5}">
                      <a16:colId xmlns:a16="http://schemas.microsoft.com/office/drawing/2014/main" val="1253709070"/>
                    </a:ext>
                  </a:extLst>
                </a:gridCol>
                <a:gridCol w="4029695">
                  <a:extLst>
                    <a:ext uri="{9D8B030D-6E8A-4147-A177-3AD203B41FA5}">
                      <a16:colId xmlns:a16="http://schemas.microsoft.com/office/drawing/2014/main" val="1290746825"/>
                    </a:ext>
                  </a:extLst>
                </a:gridCol>
                <a:gridCol w="4029695">
                  <a:extLst>
                    <a:ext uri="{9D8B030D-6E8A-4147-A177-3AD203B41FA5}">
                      <a16:colId xmlns:a16="http://schemas.microsoft.com/office/drawing/2014/main" val="3987165786"/>
                    </a:ext>
                  </a:extLst>
                </a:gridCol>
              </a:tblGrid>
              <a:tr h="353670">
                <a:tc gridSpan="3">
                  <a:txBody>
                    <a:bodyPr/>
                    <a:lstStyle/>
                    <a:p>
                      <a:pPr algn="l"/>
                      <a:r>
                        <a:rPr lang="en-US" dirty="0">
                          <a:latin typeface="Arial" panose="020B0604020202020204" pitchFamily="34" charset="0"/>
                          <a:cs typeface="Arial" panose="020B0604020202020204" pitchFamily="34" charset="0"/>
                        </a:rPr>
                        <a:t>Part 3</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Multiple choice questions about two paragraph-level texts presented together.</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1267319">
                <a:tc>
                  <a:txBody>
                    <a:bodyPr/>
                    <a:lstStyle/>
                    <a:p>
                      <a:pPr algn="l"/>
                      <a:r>
                        <a:rPr lang="en-US" sz="1600" b="1" dirty="0">
                          <a:latin typeface="Arial" panose="020B0604020202020204" pitchFamily="34" charset="0"/>
                          <a:cs typeface="Arial" panose="020B0604020202020204" pitchFamily="34" charset="0"/>
                        </a:rPr>
                        <a:t>Outcomes Assessed</a:t>
                      </a:r>
                    </a:p>
                  </a:txBody>
                  <a:tcPr anchor="ctr">
                    <a:solidFill>
                      <a:srgbClr val="C3DDD6"/>
                    </a:solidFill>
                  </a:tcPr>
                </a:tc>
                <a:tc gridSpan="2">
                  <a:txBody>
                    <a:bodyPr/>
                    <a:lstStyle/>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Compare and contrast information within or across simple texts.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Consider how information from simple texts can be used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after reading.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Read and understand the overall meaning of short, simple texts on familiar topics.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28915">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Above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241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4 questions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24198">
                <a:tc row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Sample Question</a:t>
                      </a:r>
                    </a:p>
                    <a:p>
                      <a:pPr algn="l" rtl="1"/>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answer 4 multiple choice questions.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82001">
                <a:tc vMerge="1">
                  <a:txBody>
                    <a:bodyPr/>
                    <a:lstStyle/>
                    <a:p>
                      <a:endParaRPr lang="en-US"/>
                    </a:p>
                  </a:txBody>
                  <a:tcPr/>
                </a:tc>
                <a:tc>
                  <a:txBody>
                    <a:bodyPr/>
                    <a:lstStyle/>
                    <a:p>
                      <a:pPr marL="0" indent="0" algn="l">
                        <a:buNone/>
                      </a:pPr>
                      <a:r>
                        <a:rPr lang="en-US" sz="1600" dirty="0">
                          <a:solidFill>
                            <a:schemeClr val="tx1"/>
                          </a:solidFill>
                          <a:latin typeface="Arial" panose="020B0604020202020204" pitchFamily="34" charset="0"/>
                          <a:cs typeface="Arial" panose="020B0604020202020204" pitchFamily="34" charset="0"/>
                        </a:rPr>
                        <a:t>Text 1. My name is Leila. I take the bus to school every day. It picks me up outside my house. The bus ride is fun. I like seeing the busy streets with lots of cars.</a:t>
                      </a:r>
                    </a:p>
                    <a:p>
                      <a:pPr marL="0" indent="0" algn="l">
                        <a:buNone/>
                      </a:pPr>
                      <a:r>
                        <a:rPr lang="en-US" sz="1600" dirty="0">
                          <a:solidFill>
                            <a:schemeClr val="tx1"/>
                          </a:solidFill>
                          <a:latin typeface="Arial" panose="020B0604020202020204" pitchFamily="34" charset="0"/>
                          <a:cs typeface="Arial" panose="020B0604020202020204" pitchFamily="34" charset="0"/>
                        </a:rPr>
                        <a:t>Text 2. My name is Ali. Last summer, my family drove to the mountains for our holiday. The road trip was exciting. I loved seeing the trees and mountains before we got to our hotel.</a:t>
                      </a:r>
                    </a:p>
                    <a:p>
                      <a:pPr marL="342900" indent="-342900" algn="l">
                        <a:buAutoNum type="arabicPeriod"/>
                      </a:pPr>
                      <a:endParaRPr lang="en-US" sz="1600" dirty="0">
                        <a:solidFill>
                          <a:schemeClr val="tx1"/>
                        </a:solidFill>
                        <a:latin typeface="Arial" panose="020B0604020202020204" pitchFamily="34" charset="0"/>
                        <a:cs typeface="Arial" panose="020B0604020202020204" pitchFamily="34" charset="0"/>
                      </a:endParaRPr>
                    </a:p>
                  </a:txBody>
                  <a:tcPr>
                    <a:solidFill>
                      <a:srgbClr val="CDCACF"/>
                    </a:solidFill>
                  </a:tcPr>
                </a:tc>
                <a:tc>
                  <a:txBody>
                    <a:bodyPr/>
                    <a:lstStyle/>
                    <a:p>
                      <a:pPr marL="0" indent="0" algn="l">
                        <a:buNone/>
                      </a:pPr>
                      <a:r>
                        <a:rPr lang="en-US" sz="1600" dirty="0"/>
                        <a:t>Leila and Ali both _____.</a:t>
                      </a:r>
                    </a:p>
                    <a:p>
                      <a:pPr marL="342900" indent="-342900" algn="l" rtl="0">
                        <a:buAutoNum type="alphaLcPeriod"/>
                      </a:pPr>
                      <a:r>
                        <a:rPr lang="en-US" sz="1600" dirty="0"/>
                        <a:t>take the bus to school</a:t>
                      </a:r>
                    </a:p>
                    <a:p>
                      <a:pPr marL="342900" indent="-342900" algn="l" rtl="0">
                        <a:buAutoNum type="alphaLcPeriod"/>
                      </a:pPr>
                      <a:r>
                        <a:rPr lang="en-US" sz="1600" dirty="0"/>
                        <a:t>go on holiday with family</a:t>
                      </a:r>
                    </a:p>
                    <a:p>
                      <a:pPr marL="342900" indent="-342900" algn="l" rtl="0">
                        <a:buAutoNum type="alphaLcPeriod"/>
                      </a:pPr>
                      <a:r>
                        <a:rPr lang="en-US" sz="1600" dirty="0">
                          <a:highlight>
                            <a:srgbClr val="FFFF00"/>
                          </a:highlight>
                        </a:rPr>
                        <a:t>enjoy their time travelling</a:t>
                      </a:r>
                    </a:p>
                    <a:p>
                      <a:pPr marL="0" indent="0" algn="l">
                        <a:buNone/>
                      </a:pPr>
                      <a:endParaRPr lang="en-US" sz="1600" dirty="0"/>
                    </a:p>
                    <a:p>
                      <a:pPr marL="0" indent="0" algn="l">
                        <a:buNone/>
                      </a:pPr>
                      <a:r>
                        <a:rPr lang="en-US" sz="1600" dirty="0"/>
                        <a:t>You can use both texts to _____.</a:t>
                      </a:r>
                    </a:p>
                    <a:p>
                      <a:pPr marL="342900" indent="-342900" algn="l" rtl="0">
                        <a:buAutoNum type="alphaLcPeriod"/>
                      </a:pPr>
                      <a:r>
                        <a:rPr lang="en-US" sz="1600" dirty="0">
                          <a:highlight>
                            <a:srgbClr val="FFFF00"/>
                          </a:highlight>
                        </a:rPr>
                        <a:t>draw a picture of what they see</a:t>
                      </a:r>
                    </a:p>
                    <a:p>
                      <a:pPr marL="342900" indent="-342900" algn="l" rtl="0">
                        <a:buAutoNum type="alphaLcPeriod"/>
                      </a:pPr>
                      <a:r>
                        <a:rPr lang="en-US" sz="1600" dirty="0"/>
                        <a:t>plan a day out with your family</a:t>
                      </a:r>
                    </a:p>
                    <a:p>
                      <a:pPr marL="342900" indent="-342900" algn="l" rtl="0">
                        <a:buAutoNum type="alphaLcPeriod"/>
                      </a:pPr>
                      <a:r>
                        <a:rPr lang="en-US" sz="1600" dirty="0"/>
                        <a:t>tell someone how to get to school</a:t>
                      </a:r>
                    </a:p>
                  </a:txBody>
                  <a:tcPr>
                    <a:solidFill>
                      <a:srgbClr val="CDCACF"/>
                    </a:solidFill>
                  </a:tcPr>
                </a:tc>
                <a:extLst>
                  <a:ext uri="{0D108BD9-81ED-4DB2-BD59-A6C34878D82A}">
                    <a16:rowId xmlns:a16="http://schemas.microsoft.com/office/drawing/2014/main" val="2265097247"/>
                  </a:ext>
                </a:extLst>
              </a:tr>
              <a:tr h="559978">
                <a:tc>
                  <a:txBody>
                    <a:bodyPr/>
                    <a:lstStyle/>
                    <a:p>
                      <a:pPr algn="l"/>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make simple connections between two texts. </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926963995"/>
      </p:ext>
    </p:extLst>
  </p:cSld>
  <p:clrMapOvr>
    <a:masterClrMapping/>
  </p:clrMapOvr>
  <p:transition spd="slow" advClick="0" advTm="1000">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E43B9D1-1ECC-3D71-B657-88AE200C13C4}"/>
              </a:ext>
            </a:extLst>
          </p:cNvPr>
          <p:cNvGraphicFramePr>
            <a:graphicFrameLocks noGrp="1"/>
          </p:cNvGraphicFramePr>
          <p:nvPr/>
        </p:nvGraphicFramePr>
        <p:xfrm>
          <a:off x="368443" y="352625"/>
          <a:ext cx="11455113" cy="6237244"/>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3260534">
                  <a:extLst>
                    <a:ext uri="{9D8B030D-6E8A-4147-A177-3AD203B41FA5}">
                      <a16:colId xmlns:a16="http://schemas.microsoft.com/office/drawing/2014/main" val="1290746825"/>
                    </a:ext>
                  </a:extLst>
                </a:gridCol>
                <a:gridCol w="4903371">
                  <a:extLst>
                    <a:ext uri="{9D8B030D-6E8A-4147-A177-3AD203B41FA5}">
                      <a16:colId xmlns:a16="http://schemas.microsoft.com/office/drawing/2014/main" val="700967813"/>
                    </a:ext>
                  </a:extLst>
                </a:gridCol>
              </a:tblGrid>
              <a:tr h="335679">
                <a:tc gridSpan="3">
                  <a:txBody>
                    <a:bodyPr/>
                    <a:lstStyle/>
                    <a:p>
                      <a:pPr algn="l"/>
                      <a:r>
                        <a:rPr lang="en-US" dirty="0">
                          <a:latin typeface="Arial" panose="020B0604020202020204" pitchFamily="34" charset="0"/>
                          <a:cs typeface="Arial" panose="020B0604020202020204" pitchFamily="34" charset="0"/>
                        </a:rPr>
                        <a:t>Writing</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54205">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Answering questions with full sentences using vocabulary from a word bank.</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0">
                <a:tc>
                  <a:txBody>
                    <a:bodyPr/>
                    <a:lstStyle/>
                    <a:p>
                      <a:pPr algn="l"/>
                      <a:r>
                        <a:rPr lang="en-US" sz="1600" b="1" dirty="0">
                          <a:latin typeface="Arial" panose="020B0604020202020204" pitchFamily="34" charset="0"/>
                          <a:cs typeface="Arial" panose="020B0604020202020204" pitchFamily="34" charset="0"/>
                        </a:rPr>
                        <a:t>Outcome Assessed</a:t>
                      </a:r>
                    </a:p>
                  </a:txBody>
                  <a:tcPr>
                    <a:solidFill>
                      <a:srgbClr val="C3DDD6"/>
                    </a:solidFill>
                  </a:tcPr>
                </a:tc>
                <a:tc gridSpan="2">
                  <a:txBody>
                    <a:bodyPr/>
                    <a:lstStyle/>
                    <a:p>
                      <a:pPr algn="l"/>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short, simple texts on familiar topics.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sentences using correct punctuation.</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Apply spelling rules and conventions when writing.</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	</a:t>
                      </a:r>
                    </a:p>
                  </a:txBody>
                  <a:tcPr anchor="ct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35679">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At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7449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Remember and Understand</a:t>
                      </a:r>
                    </a:p>
                    <a:p>
                      <a:pPr algn="l"/>
                      <a:r>
                        <a:rPr lang="en-US" sz="1600" dirty="0">
                          <a:solidFill>
                            <a:schemeClr val="tx1"/>
                          </a:solidFill>
                          <a:latin typeface="Arial" panose="020B0604020202020204" pitchFamily="34" charset="0"/>
                          <a:cs typeface="Arial" panose="020B0604020202020204" pitchFamily="34" charset="0"/>
                        </a:rPr>
                        <a:t>Apply and Analyse</a:t>
                      </a:r>
                    </a:p>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03490">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5 questions marked using a rubric (40 marks)</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524211">
                <a:tc rowSpan="2">
                  <a:txBody>
                    <a:bodyPr/>
                    <a:lstStyle/>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look at a picture and use the words in the box to help them answer all the questions by writing complete sentences.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1407092">
                <a:tc vMerge="1">
                  <a:txBody>
                    <a:bodyPr/>
                    <a:lstStyle/>
                    <a:p>
                      <a:endParaRPr lang="en-US"/>
                    </a:p>
                  </a:txBody>
                  <a:tcPr/>
                </a:tc>
                <a:tc>
                  <a:txBody>
                    <a:bodyPr/>
                    <a:lstStyle/>
                    <a:p>
                      <a:pPr algn="l"/>
                      <a:r>
                        <a:rPr lang="en-US" sz="1600" dirty="0">
                          <a:solidFill>
                            <a:schemeClr val="tx1"/>
                          </a:solidFill>
                          <a:latin typeface="Arial" panose="020B0604020202020204" pitchFamily="34" charset="0"/>
                          <a:cs typeface="Arial" panose="020B0604020202020204" pitchFamily="34" charset="0"/>
                        </a:rPr>
                        <a:t>rainy</a:t>
                      </a:r>
                    </a:p>
                    <a:p>
                      <a:pPr algn="l"/>
                      <a:r>
                        <a:rPr lang="en-US" sz="1600" dirty="0">
                          <a:solidFill>
                            <a:schemeClr val="tx1"/>
                          </a:solidFill>
                          <a:latin typeface="Arial" panose="020B0604020202020204" pitchFamily="34" charset="0"/>
                          <a:cs typeface="Arial" panose="020B0604020202020204" pitchFamily="34" charset="0"/>
                        </a:rPr>
                        <a:t>cloudy</a:t>
                      </a:r>
                    </a:p>
                    <a:p>
                      <a:pPr algn="l"/>
                      <a:r>
                        <a:rPr lang="en-US" sz="1600" dirty="0">
                          <a:solidFill>
                            <a:schemeClr val="tx1"/>
                          </a:solidFill>
                          <a:latin typeface="Arial" panose="020B0604020202020204" pitchFamily="34" charset="0"/>
                          <a:cs typeface="Arial" panose="020B0604020202020204" pitchFamily="34" charset="0"/>
                        </a:rPr>
                        <a:t>play games</a:t>
                      </a:r>
                    </a:p>
                    <a:p>
                      <a:pPr algn="l"/>
                      <a:r>
                        <a:rPr lang="en-US" sz="1600" dirty="0">
                          <a:solidFill>
                            <a:schemeClr val="tx1"/>
                          </a:solidFill>
                          <a:latin typeface="Arial" panose="020B0604020202020204" pitchFamily="34" charset="0"/>
                          <a:cs typeface="Arial" panose="020B0604020202020204" pitchFamily="34" charset="0"/>
                        </a:rPr>
                        <a:t>sunny</a:t>
                      </a:r>
                    </a:p>
                    <a:p>
                      <a:pPr algn="l"/>
                      <a:r>
                        <a:rPr lang="en-US" sz="1600" dirty="0">
                          <a:solidFill>
                            <a:schemeClr val="tx1"/>
                          </a:solidFill>
                          <a:latin typeface="Arial" panose="020B0604020202020204" pitchFamily="34" charset="0"/>
                          <a:cs typeface="Arial" panose="020B0604020202020204" pitchFamily="34" charset="0"/>
                        </a:rPr>
                        <a:t>draw pictures</a:t>
                      </a:r>
                    </a:p>
                    <a:p>
                      <a:pPr algn="l"/>
                      <a:r>
                        <a:rPr lang="en-US" sz="1600" dirty="0">
                          <a:solidFill>
                            <a:schemeClr val="tx1"/>
                          </a:solidFill>
                          <a:latin typeface="Arial" panose="020B0604020202020204" pitchFamily="34" charset="0"/>
                          <a:cs typeface="Arial" panose="020B0604020202020204" pitchFamily="34" charset="0"/>
                        </a:rPr>
                        <a:t>gloves</a:t>
                      </a:r>
                    </a:p>
                  </a:txBody>
                  <a:tcPr>
                    <a:solidFill>
                      <a:srgbClr val="CDCACF"/>
                    </a:solidFill>
                  </a:tcPr>
                </a:tc>
                <a:tc>
                  <a:txBody>
                    <a:bodyPr/>
                    <a:lstStyle/>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is the weather like today?</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do when it is hot outside?</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wear when its cold?</a:t>
                      </a:r>
                    </a:p>
                  </a:txBody>
                  <a:tcPr anchor="ctr">
                    <a:solidFill>
                      <a:srgbClr val="CDCACF"/>
                    </a:solidFill>
                  </a:tcPr>
                </a:tc>
                <a:extLst>
                  <a:ext uri="{0D108BD9-81ED-4DB2-BD59-A6C34878D82A}">
                    <a16:rowId xmlns:a16="http://schemas.microsoft.com/office/drawing/2014/main" val="2265097247"/>
                  </a:ext>
                </a:extLst>
              </a:tr>
              <a:tr h="524211">
                <a:tc>
                  <a:txBody>
                    <a:bodyPr/>
                    <a:lstStyle/>
                    <a:p>
                      <a:pPr algn="l"/>
                      <a:r>
                        <a:rPr lang="en-US" sz="1600" b="1">
                          <a:solidFill>
                            <a:schemeClr val="bg1"/>
                          </a:solidFill>
                          <a:latin typeface="Arial" panose="020B0604020202020204" pitchFamily="34" charset="0"/>
                          <a:cs typeface="Arial" panose="020B0604020202020204" pitchFamily="34" charset="0"/>
                        </a:rPr>
                        <a:t>Useful Information</a:t>
                      </a:r>
                      <a:endParaRPr lang="en-US" sz="1600" b="1" dirty="0">
                        <a:solidFill>
                          <a:schemeClr val="bg1"/>
                        </a:solidFill>
                        <a:latin typeface="Arial" panose="020B0604020202020204" pitchFamily="34" charset="0"/>
                        <a:cs typeface="Arial" panose="020B0604020202020204" pitchFamily="34" charset="0"/>
                      </a:endParaRP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write short sentences with punctuation and correctly spelled words.</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pic>
        <p:nvPicPr>
          <p:cNvPr id="2" name="Picture 1" descr="A cartoon of a sun and cloud&#10;&#10;Description automatically generated">
            <a:extLst>
              <a:ext uri="{FF2B5EF4-FFF2-40B4-BE49-F238E27FC236}">
                <a16:creationId xmlns:a16="http://schemas.microsoft.com/office/drawing/2014/main" id="{075D1F4B-6562-7E8A-55D1-40EA99374712}"/>
              </a:ext>
            </a:extLst>
          </p:cNvPr>
          <p:cNvPicPr>
            <a:picLocks noChangeAspect="1"/>
          </p:cNvPicPr>
          <p:nvPr/>
        </p:nvPicPr>
        <p:blipFill>
          <a:blip r:embed="rId2"/>
          <a:stretch>
            <a:fillRect/>
          </a:stretch>
        </p:blipFill>
        <p:spPr>
          <a:xfrm>
            <a:off x="5406173" y="4725144"/>
            <a:ext cx="779473" cy="780449"/>
          </a:xfrm>
          <a:prstGeom prst="rect">
            <a:avLst/>
          </a:prstGeom>
        </p:spPr>
      </p:pic>
    </p:spTree>
    <p:extLst>
      <p:ext uri="{BB962C8B-B14F-4D97-AF65-F5344CB8AC3E}">
        <p14:creationId xmlns:p14="http://schemas.microsoft.com/office/powerpoint/2010/main" val="2702926960"/>
      </p:ext>
    </p:extLst>
  </p:cSld>
  <p:clrMapOvr>
    <a:masterClrMapping/>
  </p:clrMapOvr>
  <p:transition spd="slow" advClick="0" advTm="1000">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D9898C-0F53-4EBD-8B1F-AC9526183EFF}">
  <ds:schemaRefs>
    <ds:schemaRef ds:uri="http://schemas.microsoft.com/office/2006/metadata/contentType"/>
    <ds:schemaRef ds:uri="http://schemas.microsoft.com/office/2006/metadata/properties/metaAttributes"/>
    <ds:schemaRef ds:uri="http://www.w3.org/2000/xmlns/"/>
    <ds:schemaRef ds:uri="http://www.w3.org/2001/XMLSchema"/>
    <ds:schemaRef ds:uri="9e9750b4-5bba-45f3-b196-96a2c6b5604b"/>
    <ds:schemaRef ds:uri="32e4c5a6-a30f-402c-a4de-1974d13e36c6"/>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11395</TotalTime>
  <Words>1785</Words>
  <Application>Microsoft Office PowerPoint</Application>
  <PresentationFormat>Widescreen</PresentationFormat>
  <Paragraphs>295</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asifhammoud1978@gmail.com</cp:lastModifiedBy>
  <cp:revision>117</cp:revision>
  <dcterms:created xsi:type="dcterms:W3CDTF">2024-07-05T04:49:36Z</dcterms:created>
  <dcterms:modified xsi:type="dcterms:W3CDTF">2024-11-17T06:25:10Z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