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unknown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84" r:id="rId2"/>
    <p:sldId id="307" r:id="rId3"/>
    <p:sldId id="311" r:id="rId4"/>
    <p:sldId id="310" r:id="rId5"/>
    <p:sldId id="268" r:id="rId6"/>
    <p:sldId id="326" r:id="rId7"/>
    <p:sldId id="327" r:id="rId8"/>
    <p:sldId id="313" r:id="rId9"/>
    <p:sldId id="336" r:id="rId10"/>
    <p:sldId id="314" r:id="rId11"/>
    <p:sldId id="335" r:id="rId12"/>
    <p:sldId id="315" r:id="rId13"/>
    <p:sldId id="329" r:id="rId14"/>
    <p:sldId id="330" r:id="rId15"/>
    <p:sldId id="331" r:id="rId16"/>
    <p:sldId id="332" r:id="rId17"/>
    <p:sldId id="333" r:id="rId18"/>
    <p:sldId id="334" r:id="rId19"/>
    <p:sldId id="316" r:id="rId20"/>
    <p:sldId id="317" r:id="rId21"/>
    <p:sldId id="318" r:id="rId22"/>
    <p:sldId id="319" r:id="rId23"/>
    <p:sldId id="320" r:id="rId24"/>
    <p:sldId id="321" r:id="rId25"/>
    <p:sldId id="323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>
        <p:scale>
          <a:sx n="76" d="100"/>
          <a:sy n="76" d="100"/>
        </p:scale>
        <p:origin x="-50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23C42A-E6C3-433C-A71A-505B73458063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0B4E3-CFB0-4DDA-BED5-967959ACE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426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9D873EC-757B-4732-AA4D-6AC5E9214A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7474C04-4FA0-4F34-A6A8-3F6E851A6B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FF22B29-0564-468C-ADCF-015460ADE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81B00-F3F4-4D79-8742-0C6B82F94311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FBE0251-6F4C-4694-80E0-E7AFD5D30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891424A-F6DC-4544-B9A7-8939523DB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B8D6C-1677-4870-A264-D733A7F73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863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3A15A04-265F-4C07-BCD3-DA864C7BC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E441928-E5C3-4453-8B6A-F164FFAB2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F5A634C-97D1-4A5D-BD40-379A67487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81B00-F3F4-4D79-8742-0C6B82F94311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BA393C6-97F6-44E8-A53E-2058178E5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229D512-68DC-4C46-9D4F-2C2B8655A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B8D6C-1677-4870-A264-D733A7F73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286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1F33416-67B4-48CD-866F-2E529D58F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F2C8086-18EF-4F3C-8CED-C49E2016F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C883C25-0435-47EE-9C58-86A0D02AD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81B00-F3F4-4D79-8742-0C6B82F94311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232D517-415C-4C25-99DD-077F88E5E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2A1D8DA-B35E-4676-8F20-D6416541C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B8D6C-1677-4870-A264-D733A7F73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208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4DC2A9A-4AE7-4CC7-88CA-ADB04F38F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8FBD882-14D7-4B7D-B878-735F7DAF0C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6383B28-EBAE-4960-8F29-8BB125A1A6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9C9B9E1-11DF-4BA7-9DA7-464316909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81B00-F3F4-4D79-8742-0C6B82F94311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76B75CB-2FE3-42C6-828C-ED4C2412A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FDF881C-44C5-48AF-AD98-B112DCB38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B8D6C-1677-4870-A264-D733A7F73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104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F5AC28F-30D1-46A4-AFB3-90E9A6558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DFF53A2-F0B5-4C37-BA94-EF4508C321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741B743-0B64-42E3-BAA4-15C385A44E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811AAD1E-2100-4968-B228-A5197C66EA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B1D0DCF5-B43F-4944-AF0E-508511F1DD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CF221A56-7E9F-4ECC-B5C6-EAF51A0F5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81B00-F3F4-4D79-8742-0C6B82F94311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671449FA-2B96-4CB8-945D-C03C4CD35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09E88363-3FFC-4B5C-BBF7-B7CC267A0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B8D6C-1677-4870-A264-D733A7F73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228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A07A5CE-B716-4482-AEBA-1D27AFCA7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BAA6C0F-AABB-4EEF-9E02-77FB3C33B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81B00-F3F4-4D79-8742-0C6B82F94311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7D490251-6B74-46F2-9E9A-1A511E0C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94403892-D57D-41E1-BACA-01E3C82AF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B8D6C-1677-4870-A264-D733A7F73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731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11AE00B8-6B36-465C-914D-C9C1A993F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81B00-F3F4-4D79-8742-0C6B82F94311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16F943DD-53A4-4046-8C07-CCBAC9B3A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79BFC64-3C22-4A7A-9EAD-E4A1655AA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B8D6C-1677-4870-A264-D733A7F73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914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7CBCC41-6903-4920-9BF7-D27AADD1D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D964313-C9F9-4BA4-9EDB-21DC61E94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90CFB25-66B7-462B-8F46-1CA213153A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DA1CE09-4629-462A-B55E-85BAB3717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81B00-F3F4-4D79-8742-0C6B82F94311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ABB43D9-6A73-4490-80CA-6EF743B91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3125E2B-D652-4F73-96F4-EE1B900B3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B8D6C-1677-4870-A264-D733A7F73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660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E61198-F694-4914-98EF-765C76392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D6DB1200-AF64-426E-BAA7-A9096A2DF0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AEF94DC-8BD4-4019-BB3F-11BDFB982B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BAF8E4E-1D64-4F6F-920B-1D05FE8EA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81B00-F3F4-4D79-8742-0C6B82F94311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589AD6D-F12D-43F3-B46F-BE02487B3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253EC6B-1345-47E6-8A24-D089CDFD3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B8D6C-1677-4870-A264-D733A7F73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555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BCAFB92-F9F8-490E-8F40-C4FC3838B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B08F59C-AD9F-4A96-A6A1-1E61D44C14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87296A0-33DF-4717-A14F-67D9E006E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81B00-F3F4-4D79-8742-0C6B82F94311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92CE1B5-89B2-4672-B9BD-10B95EE4D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9299DCE-026F-4CF7-9192-9A7B0031F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B8D6C-1677-4870-A264-D733A7F73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058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2EF3012E-F48D-409D-B118-A4392839C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EB4F33A-F406-4F50-9351-AF0AB29022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0F66D0D-F30D-4B74-8D3A-6642389AE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81B00-F3F4-4D79-8742-0C6B82F94311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844ED68-706C-4271-89C2-F36EBBA75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E5A0767-7290-4E90-8227-EC13835C4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B8D6C-1677-4870-A264-D733A7F73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28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717C04BC-6B79-4191-B083-1486D2D55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02D97F1-368C-4947-A475-D1342474E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569F4D7-3C03-47C5-97A6-A4A0F13CC6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81B00-F3F4-4D79-8742-0C6B82F94311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139A3E8-6367-48CF-A272-961705303C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5323D79-900F-4F02-894C-9BC3CCA326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B8D6C-1677-4870-A264-D733A7F73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94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microsoft.com/office/2007/relationships/hdphoto" Target="../media/hdphoto2.wdp"/><Relationship Id="rId11" Type="http://schemas.openxmlformats.org/officeDocument/2006/relationships/image" Target="../media/image12.jpeg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image" Target="../media/image4.jpg"/><Relationship Id="rId9" Type="http://schemas.openxmlformats.org/officeDocument/2006/relationships/image" Target="../media/image10.png"/><Relationship Id="rId14" Type="http://schemas.openxmlformats.org/officeDocument/2006/relationships/image" Target="../media/image1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7" Type="http://schemas.microsoft.com/office/2007/relationships/hdphoto" Target="../media/hdphoto2.wdp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microsoft.com/office/2007/relationships/hdphoto" Target="../media/hdphoto2.wdp"/><Relationship Id="rId3" Type="http://schemas.microsoft.com/office/2007/relationships/hdphoto" Target="../media/hdphoto3.wdp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7.png"/><Relationship Id="rId2" Type="http://schemas.openxmlformats.org/officeDocument/2006/relationships/image" Target="../media/image17.png"/><Relationship Id="rId16" Type="http://schemas.microsoft.com/office/2007/relationships/hdphoto" Target="../media/hdphoto1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6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16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16.gif"/><Relationship Id="rId3" Type="http://schemas.microsoft.com/office/2007/relationships/media" Target="../media/media3.mp4"/><Relationship Id="rId7" Type="http://schemas.openxmlformats.org/officeDocument/2006/relationships/image" Target="../media/image29.png"/><Relationship Id="rId12" Type="http://schemas.microsoft.com/office/2007/relationships/hdphoto" Target="../media/hdphoto2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8.png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7.xml"/><Relationship Id="rId15" Type="http://schemas.microsoft.com/office/2007/relationships/hdphoto" Target="../media/hdphoto1.wdp"/><Relationship Id="rId10" Type="http://schemas.openxmlformats.org/officeDocument/2006/relationships/image" Target="../media/image30.png"/><Relationship Id="rId4" Type="http://schemas.openxmlformats.org/officeDocument/2006/relationships/video" Target="../media/media3.mp4"/><Relationship Id="rId9" Type="http://schemas.microsoft.com/office/2007/relationships/hdphoto" Target="../media/hdphoto3.wdp"/><Relationship Id="rId1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6.gif"/><Relationship Id="rId7" Type="http://schemas.microsoft.com/office/2007/relationships/hdphoto" Target="../media/hdphoto2.wdp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6.gif"/><Relationship Id="rId7" Type="http://schemas.microsoft.com/office/2007/relationships/hdphoto" Target="../media/hdphoto2.wdp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6.gif"/><Relationship Id="rId7" Type="http://schemas.microsoft.com/office/2007/relationships/hdphoto" Target="../media/hdphoto2.wdp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microsoft.com/office/2007/relationships/hdphoto" Target="../media/hdphoto2.wdp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6.gif"/><Relationship Id="rId7" Type="http://schemas.microsoft.com/office/2007/relationships/hdphoto" Target="../media/hdphoto2.wdp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6.gif"/><Relationship Id="rId7" Type="http://schemas.microsoft.com/office/2007/relationships/hdphoto" Target="../media/hdphoto2.wdp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6.gif"/><Relationship Id="rId7" Type="http://schemas.microsoft.com/office/2007/relationships/hdphoto" Target="../media/hdphoto2.wdp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6.gif"/><Relationship Id="rId7" Type="http://schemas.microsoft.com/office/2007/relationships/hdphoto" Target="../media/hdphoto2.wdp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10" Type="http://schemas.openxmlformats.org/officeDocument/2006/relationships/hyperlink" Target="https://www.liveworksheets.com/qc1157516ni" TargetMode="External"/><Relationship Id="rId4" Type="http://schemas.openxmlformats.org/officeDocument/2006/relationships/image" Target="../media/image6.png"/><Relationship Id="rId9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6.gif"/><Relationship Id="rId7" Type="http://schemas.microsoft.com/office/2007/relationships/hdphoto" Target="../media/hdphoto2.wdp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Relationship Id="rId9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4.gif"/><Relationship Id="rId7" Type="http://schemas.microsoft.com/office/2007/relationships/hdphoto" Target="../media/hdphoto2.wdp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B4575A0-1D83-5E4C-98C8-12E00F57BD1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337181" y="1967165"/>
            <a:ext cx="4205288" cy="6322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sz="15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endParaRPr lang="en-US" sz="1500" dirty="0">
              <a:solidFill>
                <a:schemeClr val="bg1">
                  <a:lumMod val="50000"/>
                </a:schemeClr>
              </a:solidFill>
            </a:endParaRPr>
          </a:p>
          <a:p>
            <a:pPr algn="r"/>
            <a:endParaRPr lang="en-US" sz="1500" dirty="0">
              <a:solidFill>
                <a:schemeClr val="bg1">
                  <a:lumMod val="50000"/>
                </a:schemeClr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0" indent="0">
              <a:buNone/>
            </a:pPr>
            <a:endParaRPr lang="en-US" sz="15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Picture 4" descr="نتيجة بحث الصور عن ‪AUHV ,HVM HGJVFDM ,HGJUGDL‬‏">
            <a:extLst>
              <a:ext uri="{FF2B5EF4-FFF2-40B4-BE49-F238E27FC236}">
                <a16:creationId xmlns="" xmlns:a16="http://schemas.microsoft.com/office/drawing/2014/main" id="{1E4A236A-CFD2-49DD-9A25-7682357E8309}"/>
              </a:ext>
            </a:extLst>
          </p:cNvPr>
          <p:cNvPicPr/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62" t="11708" r="25000" b="13030"/>
          <a:stretch/>
        </p:blipFill>
        <p:spPr bwMode="auto">
          <a:xfrm>
            <a:off x="5076282" y="136538"/>
            <a:ext cx="1507397" cy="102644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2">
            <a:extLst>
              <a:ext uri="{FF2B5EF4-FFF2-40B4-BE49-F238E27FC236}">
                <a16:creationId xmlns="" xmlns:a16="http://schemas.microsoft.com/office/drawing/2014/main" id="{5ACE8235-3EC5-4FFD-892A-EED1713901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29436" y="1425983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r" defTabSz="685800" rtl="1"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74E88446-E0CD-4D60-A094-F88D3371993D}"/>
              </a:ext>
            </a:extLst>
          </p:cNvPr>
          <p:cNvPicPr/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47"/>
          <a:stretch/>
        </p:blipFill>
        <p:spPr>
          <a:xfrm>
            <a:off x="740664" y="304633"/>
            <a:ext cx="1450188" cy="133641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BC1B04DE-80DC-46AB-AD70-48247EB050D7}"/>
              </a:ext>
            </a:extLst>
          </p:cNvPr>
          <p:cNvSpPr/>
          <p:nvPr/>
        </p:nvSpPr>
        <p:spPr>
          <a:xfrm>
            <a:off x="4516375" y="1245653"/>
            <a:ext cx="2822714" cy="80791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ar-AE" sz="2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Garamond" panose="02020404030301010803"/>
                <a:cs typeface="(AH) Manal Black" pitchFamily="2" charset="-78"/>
              </a:rPr>
              <a:t>تحضير التعلم عن بعد</a:t>
            </a:r>
          </a:p>
          <a:p>
            <a:pPr algn="ctr"/>
            <a:r>
              <a:rPr lang="ar-AE" sz="2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Garamond" panose="02020404030301010803"/>
                <a:cs typeface="(AH) Manal Black" pitchFamily="2" charset="-78"/>
              </a:rPr>
              <a:t>لمادة الرياضيات-الصف </a:t>
            </a:r>
            <a:r>
              <a:rPr lang="ar-AE" sz="2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Garamond" panose="02020404030301010803"/>
                <a:cs typeface="(AH) Manal Black" pitchFamily="2" charset="-78"/>
              </a:rPr>
              <a:t>الثالث</a:t>
            </a:r>
            <a:endParaRPr lang="en-US" sz="2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Garamond" panose="02020404030301010803"/>
              <a:cs typeface="(AH) Manal Black" pitchFamily="2" charset="-7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="" xmlns:a16="http://schemas.microsoft.com/office/drawing/2014/main" id="{F7679B90-2FA3-4E01-A9F8-BC07A1DDAD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5982011"/>
              </p:ext>
            </p:extLst>
          </p:nvPr>
        </p:nvGraphicFramePr>
        <p:xfrm>
          <a:off x="1548734" y="2599387"/>
          <a:ext cx="9094530" cy="4096835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3503921">
                  <a:extLst>
                    <a:ext uri="{9D8B030D-6E8A-4147-A177-3AD203B41FA5}">
                      <a16:colId xmlns="" xmlns:a16="http://schemas.microsoft.com/office/drawing/2014/main" val="4188048264"/>
                    </a:ext>
                  </a:extLst>
                </a:gridCol>
                <a:gridCol w="5590609">
                  <a:extLst>
                    <a:ext uri="{9D8B030D-6E8A-4147-A177-3AD203B41FA5}">
                      <a16:colId xmlns="" xmlns:a16="http://schemas.microsoft.com/office/drawing/2014/main" val="3024861116"/>
                    </a:ext>
                  </a:extLst>
                </a:gridCol>
              </a:tblGrid>
              <a:tr h="390677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0" dirty="0">
                          <a:effectLst/>
                          <a:latin typeface="(AH) Manal Black" pitchFamily="2" charset="-78"/>
                          <a:cs typeface="(AH) Manal Black" pitchFamily="2" charset="-78"/>
                        </a:rPr>
                        <a:t>موضوع الدرس</a:t>
                      </a:r>
                      <a:endParaRPr lang="en-US" sz="1800" b="0" dirty="0">
                        <a:effectLst/>
                        <a:latin typeface="(AH) Manal Black" pitchFamily="2" charset="-78"/>
                        <a:ea typeface="Calibri" panose="020F0502020204030204" pitchFamily="34" charset="0"/>
                        <a:cs typeface="(AH) Manal Black" pitchFamily="2" charset="-78"/>
                      </a:endParaRPr>
                    </a:p>
                  </a:txBody>
                  <a:tcPr marL="51435" marR="5143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AE" sz="1600" b="0" dirty="0" smtClean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cs typeface="(AH) Manal Black" pitchFamily="2" charset="-78"/>
                        </a:rPr>
                        <a:t>خواص الجمع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(AH) Manal Black" pitchFamily="2" charset="-78"/>
                        <a:ea typeface="Calibri" panose="020F0502020204030204" pitchFamily="34" charset="0"/>
                        <a:cs typeface="(AH) Manal Black" pitchFamily="2" charset="-78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2919496090"/>
                  </a:ext>
                </a:extLst>
              </a:tr>
              <a:tr h="76420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0" dirty="0">
                          <a:effectLst/>
                          <a:latin typeface="+mj-lt"/>
                          <a:cs typeface="(AH) Manal Black" pitchFamily="2" charset="-78"/>
                        </a:rPr>
                        <a:t>نواتج التعلم</a:t>
                      </a:r>
                      <a:endParaRPr lang="en-US" sz="1800" b="0" dirty="0">
                        <a:effectLst/>
                        <a:latin typeface="+mj-lt"/>
                        <a:ea typeface="Calibri" panose="020F0502020204030204" pitchFamily="34" charset="0"/>
                        <a:cs typeface="(AH) Manal Black" pitchFamily="2" charset="-78"/>
                      </a:endParaRPr>
                    </a:p>
                  </a:txBody>
                  <a:tcPr marL="51435" marR="5143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AE" sz="1600" dirty="0" smtClean="0">
                          <a:cs typeface="(AH) Manal Black" pitchFamily="2" charset="-78"/>
                        </a:rPr>
                        <a:t>أن يتعرف الطالب على خواص الجمع</a:t>
                      </a:r>
                      <a:r>
                        <a:rPr lang="ar-AE" sz="1600" baseline="0" dirty="0" smtClean="0">
                          <a:cs typeface="(AH) Manal Black" pitchFamily="2" charset="-78"/>
                        </a:rPr>
                        <a:t> </a:t>
                      </a:r>
                      <a:r>
                        <a:rPr lang="ar-AE" sz="1600" dirty="0" smtClean="0">
                          <a:cs typeface="(AH) Manal Black" pitchFamily="2" charset="-78"/>
                        </a:rPr>
                        <a:t>و قواعد الطرح </a:t>
                      </a:r>
                    </a:p>
                    <a:p>
                      <a:pPr algn="r"/>
                      <a:endParaRPr lang="ar-AE" sz="1600" b="0" dirty="0">
                        <a:latin typeface="(AH) Manal Black" pitchFamily="2" charset="-78"/>
                        <a:cs typeface="(AH) Manal Black" pitchFamily="2" charset="-78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1780327212"/>
                  </a:ext>
                </a:extLst>
              </a:tr>
              <a:tr h="753155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0" dirty="0">
                          <a:effectLst/>
                          <a:latin typeface="(AH) Manal Black" pitchFamily="2" charset="-78"/>
                          <a:cs typeface="(AH) Manal Black" pitchFamily="2" charset="-78"/>
                        </a:rPr>
                        <a:t>الوسائط المستخدمة لعرض الدرس</a:t>
                      </a:r>
                      <a:endParaRPr lang="en-US" sz="1800" b="0" dirty="0">
                        <a:effectLst/>
                        <a:latin typeface="(AH) Manal Black" pitchFamily="2" charset="-78"/>
                        <a:ea typeface="Calibri" panose="020F0502020204030204" pitchFamily="34" charset="0"/>
                        <a:cs typeface="(AH) Manal Black" pitchFamily="2" charset="-78"/>
                      </a:endParaRPr>
                    </a:p>
                  </a:txBody>
                  <a:tcPr marL="51435" marR="5143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DZ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موقع التعلم الذكي 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LMS </a:t>
                      </a:r>
                      <a:r>
                        <a:rPr lang="ar-AE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- </a:t>
                      </a:r>
                      <a:r>
                        <a:rPr lang="ar-DZ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الكتاب المدرسي – مواقع التعليم الإلكتروني – جهاز الحاسوب.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(AH) Manal Black" pitchFamily="2" charset="-78"/>
                        <a:ea typeface="Calibri" panose="020F0502020204030204" pitchFamily="34" charset="0"/>
                        <a:cs typeface="(AH) Manal Black" pitchFamily="2" charset="-78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870657107"/>
                  </a:ext>
                </a:extLst>
              </a:tr>
              <a:tr h="598804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0" dirty="0">
                          <a:effectLst/>
                          <a:latin typeface="(AH) Manal Black" pitchFamily="2" charset="-78"/>
                          <a:cs typeface="(AH) Manal Black" pitchFamily="2" charset="-78"/>
                        </a:rPr>
                        <a:t>استراتيجيات التعلم المحفزة للتعلم</a:t>
                      </a:r>
                      <a:endParaRPr lang="en-US" sz="1800" b="0" dirty="0">
                        <a:effectLst/>
                        <a:latin typeface="(AH) Manal Black" pitchFamily="2" charset="-78"/>
                        <a:ea typeface="Calibri" panose="020F0502020204030204" pitchFamily="34" charset="0"/>
                        <a:cs typeface="(AH) Manal Black" pitchFamily="2" charset="-78"/>
                      </a:endParaRPr>
                    </a:p>
                  </a:txBody>
                  <a:tcPr marL="51435" marR="5143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استراتيجية طرح الأسئلة – </a:t>
                      </a:r>
                      <a:r>
                        <a:rPr lang="ar-AE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الربط بالخبرات السابقة -</a:t>
                      </a:r>
                      <a:r>
                        <a:rPr lang="ar-SA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التعلم </a:t>
                      </a:r>
                      <a:r>
                        <a:rPr lang="ar-BH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بواسطة </a:t>
                      </a:r>
                      <a:r>
                        <a:rPr lang="ar-SA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ا</a:t>
                      </a:r>
                      <a:r>
                        <a:rPr lang="ar-BH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لألعاب </a:t>
                      </a:r>
                      <a:r>
                        <a:rPr lang="ar-AE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-</a:t>
                      </a:r>
                      <a:r>
                        <a:rPr lang="ar-BH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الألغاز الالكترونية</a:t>
                      </a:r>
                      <a:r>
                        <a:rPr lang="ar-AE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- ال</a:t>
                      </a:r>
                      <a:r>
                        <a:rPr lang="ar-SA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عصف الذهني- التعلم </a:t>
                      </a:r>
                      <a:r>
                        <a:rPr lang="ar-BH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الالكتروني </a:t>
                      </a:r>
                      <a:r>
                        <a:rPr lang="ar-SA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النشط.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(AH) Manal Black" pitchFamily="2" charset="-78"/>
                        <a:ea typeface="Calibri" panose="020F0502020204030204" pitchFamily="34" charset="0"/>
                        <a:cs typeface="(AH) Manal Black" pitchFamily="2" charset="-78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1039810461"/>
                  </a:ext>
                </a:extLst>
              </a:tr>
              <a:tr h="753155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0" dirty="0">
                          <a:effectLst/>
                          <a:latin typeface="(AH) Manal Black" pitchFamily="2" charset="-78"/>
                          <a:cs typeface="(AH) Manal Black" pitchFamily="2" charset="-78"/>
                        </a:rPr>
                        <a:t>أساليب لتقييم تعلم الطلبة</a:t>
                      </a:r>
                      <a:endParaRPr lang="en-US" sz="1800" b="0" dirty="0">
                        <a:effectLst/>
                        <a:latin typeface="(AH) Manal Black" pitchFamily="2" charset="-78"/>
                        <a:ea typeface="Calibri" panose="020F0502020204030204" pitchFamily="34" charset="0"/>
                        <a:cs typeface="(AH) Manal Black" pitchFamily="2" charset="-78"/>
                      </a:endParaRPr>
                    </a:p>
                  </a:txBody>
                  <a:tcPr marL="51435" marR="5143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AE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الأنشطة الإثرائية</a:t>
                      </a:r>
                      <a:r>
                        <a:rPr lang="ar-BH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 </a:t>
                      </a:r>
                      <a:r>
                        <a:rPr lang="ar-AE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- موقع التعلم الذكي 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LMS </a:t>
                      </a:r>
                      <a:r>
                        <a:rPr lang="ar-BH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، التقييم التكويني المباشر</a:t>
                      </a:r>
                      <a:r>
                        <a:rPr lang="ar-AE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 </a:t>
                      </a:r>
                      <a:r>
                        <a:rPr lang="ar-BH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من خلال طرح الأسئلة، كتابات الطلبة على موقع التيمز</a:t>
                      </a:r>
                      <a:r>
                        <a:rPr lang="ar-AE" sz="1600" b="0" dirty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 – سؤال مهارات التفكير </a:t>
                      </a:r>
                      <a:r>
                        <a:rPr lang="ar-AE" sz="1600" b="0" dirty="0" smtClean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العليا</a:t>
                      </a:r>
                      <a:r>
                        <a:rPr lang="ar-BH" sz="1600" b="0" dirty="0" smtClean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.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(AH) Manal Black" pitchFamily="2" charset="-78"/>
                        <a:ea typeface="Calibri" panose="020F0502020204030204" pitchFamily="34" charset="0"/>
                        <a:cs typeface="(AH) Manal Black" pitchFamily="2" charset="-78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272738915"/>
                  </a:ext>
                </a:extLst>
              </a:tr>
              <a:tr h="83683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800" b="0" dirty="0">
                          <a:effectLst/>
                          <a:latin typeface="(AH) Manal Black" pitchFamily="2" charset="-78"/>
                          <a:cs typeface="(AH) Manal Black" pitchFamily="2" charset="-78"/>
                        </a:rPr>
                        <a:t>أسلوب تقديم التغذية الراجعة ودعم الطلبة</a:t>
                      </a:r>
                      <a:endParaRPr lang="en-US" sz="1800" b="0" dirty="0">
                        <a:effectLst/>
                        <a:latin typeface="(AH) Manal Black" pitchFamily="2" charset="-78"/>
                        <a:ea typeface="Calibri" panose="020F0502020204030204" pitchFamily="34" charset="0"/>
                        <a:cs typeface="(AH) Manal Black" pitchFamily="2" charset="-78"/>
                      </a:endParaRPr>
                    </a:p>
                  </a:txBody>
                  <a:tcPr marL="51435" marR="5143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BH" sz="1600" b="0" dirty="0"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من خلال تقديم التغذية الراجعة المباشرة لقراءات وأجوبة الطلبة، تقديم التغذية الراجعة من خلال الكتابة والتعليق على كتابات الطلبة في موقع </a:t>
                      </a:r>
                      <a:r>
                        <a:rPr lang="ar-BH" sz="1600" b="0" dirty="0" err="1"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التيمز</a:t>
                      </a:r>
                      <a:r>
                        <a:rPr lang="ar-BH" sz="1600" b="0" dirty="0">
                          <a:effectLst/>
                          <a:latin typeface="(AH) Manal Black" pitchFamily="2" charset="-78"/>
                          <a:ea typeface="Calibri" panose="020F0502020204030204" pitchFamily="34" charset="0"/>
                          <a:cs typeface="(AH) Manal Black" pitchFamily="2" charset="-78"/>
                        </a:rPr>
                        <a:t> وموقع التعلم الذكي.</a:t>
                      </a:r>
                      <a:endParaRPr lang="en-US" sz="1600" b="0" dirty="0">
                        <a:effectLst/>
                        <a:latin typeface="(AH) Manal Black" pitchFamily="2" charset="-78"/>
                        <a:ea typeface="Calibri" panose="020F0502020204030204" pitchFamily="34" charset="0"/>
                        <a:cs typeface="(AH) Manal Black" pitchFamily="2" charset="-78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10736895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004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xmlns="" id="{91058768-0372-487E-89AD-77D5E455DF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3833816"/>
              </p:ext>
            </p:extLst>
          </p:nvPr>
        </p:nvGraphicFramePr>
        <p:xfrm>
          <a:off x="433755" y="239152"/>
          <a:ext cx="11324490" cy="647198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3774830">
                  <a:extLst>
                    <a:ext uri="{9D8B030D-6E8A-4147-A177-3AD203B41FA5}">
                      <a16:colId xmlns:a16="http://schemas.microsoft.com/office/drawing/2014/main" xmlns="" val="1230509267"/>
                    </a:ext>
                  </a:extLst>
                </a:gridCol>
                <a:gridCol w="3774830">
                  <a:extLst>
                    <a:ext uri="{9D8B030D-6E8A-4147-A177-3AD203B41FA5}">
                      <a16:colId xmlns:a16="http://schemas.microsoft.com/office/drawing/2014/main" xmlns="" val="4008292773"/>
                    </a:ext>
                  </a:extLst>
                </a:gridCol>
                <a:gridCol w="3774830">
                  <a:extLst>
                    <a:ext uri="{9D8B030D-6E8A-4147-A177-3AD203B41FA5}">
                      <a16:colId xmlns:a16="http://schemas.microsoft.com/office/drawing/2014/main" xmlns="" val="2336253990"/>
                    </a:ext>
                  </a:extLst>
                </a:gridCol>
              </a:tblGrid>
              <a:tr h="492864">
                <a:tc gridSpan="3">
                  <a:txBody>
                    <a:bodyPr/>
                    <a:lstStyle/>
                    <a:p>
                      <a:pPr algn="ctr" rtl="1"/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المادة الدراسية </a:t>
                      </a:r>
                    </a:p>
                  </a:txBody>
                  <a:tcPr>
                    <a:solidFill>
                      <a:srgbClr val="B2951A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70796632"/>
                  </a:ext>
                </a:extLst>
              </a:tr>
              <a:tr h="492864">
                <a:tc gridSpan="3">
                  <a:txBody>
                    <a:bodyPr/>
                    <a:lstStyle/>
                    <a:p>
                      <a:pPr algn="ctr" rtl="1"/>
                      <a:r>
                        <a:rPr lang="ar-AE" sz="2400" dirty="0"/>
                        <a:t>الرياضيات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ar-AE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ar-AE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74061893"/>
                  </a:ext>
                </a:extLst>
              </a:tr>
              <a:tr h="492864"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/>
                        <a:t>عنوان الدرس </a:t>
                      </a:r>
                    </a:p>
                  </a:txBody>
                  <a:tcPr>
                    <a:solidFill>
                      <a:srgbClr val="B2951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ar-AE" sz="2400" dirty="0"/>
                        <a:t>نتاجات الدرس </a:t>
                      </a:r>
                    </a:p>
                  </a:txBody>
                  <a:tcPr>
                    <a:solidFill>
                      <a:srgbClr val="B2951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/>
                      <a:r>
                        <a:rPr lang="ar-AE" sz="2400" dirty="0" smtClean="0">
                          <a:cs typeface="(AH) Manal Black" pitchFamily="2" charset="-78"/>
                        </a:rPr>
                        <a:t>أن يتعرف الطالب على خواص الجمع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30163208"/>
                  </a:ext>
                </a:extLst>
              </a:tr>
              <a:tr h="613296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AE" sz="2400" b="0" dirty="0" smtClean="0">
                          <a:solidFill>
                            <a:schemeClr val="tx1"/>
                          </a:solidFill>
                          <a:effectLst/>
                          <a:latin typeface="(AH) Manal Black" pitchFamily="2" charset="-78"/>
                          <a:cs typeface="(AH) Manal Black" pitchFamily="2" charset="-78"/>
                        </a:rPr>
                        <a:t>خواص الجمع و قواعد الطرح 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(AH) Manal Black" pitchFamily="2" charset="-78"/>
                        <a:ea typeface="Calibri" panose="020F0502020204030204" pitchFamily="34" charset="0"/>
                        <a:cs typeface="(AH) Manal Black" pitchFamily="2" charset="-78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59838775"/>
                  </a:ext>
                </a:extLst>
              </a:tr>
              <a:tr h="492864">
                <a:tc rowSpan="2">
                  <a:txBody>
                    <a:bodyPr/>
                    <a:lstStyle/>
                    <a:p>
                      <a:pPr algn="ctr" rtl="1"/>
                      <a:r>
                        <a:rPr lang="ar-AE" sz="2400" dirty="0"/>
                        <a:t>التهيئة الحافزة</a:t>
                      </a:r>
                    </a:p>
                  </a:txBody>
                  <a:tcPr>
                    <a:solidFill>
                      <a:srgbClr val="B295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/>
                        <a:t>عنوان النشاط </a:t>
                      </a:r>
                    </a:p>
                  </a:txBody>
                  <a:tcPr>
                    <a:solidFill>
                      <a:srgbClr val="B295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/>
                        <a:t>التطبيق الالكتروني المستخدم </a:t>
                      </a:r>
                    </a:p>
                  </a:txBody>
                  <a:tcPr>
                    <a:solidFill>
                      <a:srgbClr val="B295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87099707"/>
                  </a:ext>
                </a:extLst>
              </a:tr>
              <a:tr h="613296">
                <a:tc vMerge="1">
                  <a:txBody>
                    <a:bodyPr/>
                    <a:lstStyle/>
                    <a:p>
                      <a:pPr algn="ctr" rtl="1"/>
                      <a:endParaRPr lang="ar-A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 smtClean="0"/>
                        <a:t>الربط</a:t>
                      </a:r>
                      <a:r>
                        <a:rPr lang="ar-AE" sz="2400" baseline="0" dirty="0" smtClean="0"/>
                        <a:t> في الحياه (مسأله )</a:t>
                      </a:r>
                      <a:endParaRPr lang="ar-A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Word</a:t>
                      </a:r>
                      <a:r>
                        <a:rPr lang="en-US" sz="2400" baseline="0" dirty="0" smtClean="0"/>
                        <a:t> wall</a:t>
                      </a:r>
                      <a:endParaRPr lang="ar-AE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29164176"/>
                  </a:ext>
                </a:extLst>
              </a:tr>
              <a:tr h="492864">
                <a:tc rowSpan="2">
                  <a:txBody>
                    <a:bodyPr/>
                    <a:lstStyle/>
                    <a:p>
                      <a:pPr algn="ctr" rtl="1"/>
                      <a:r>
                        <a:rPr lang="ar-AE" sz="2400" dirty="0"/>
                        <a:t>استراتيجية التعلم </a:t>
                      </a:r>
                    </a:p>
                  </a:txBody>
                  <a:tcPr>
                    <a:solidFill>
                      <a:srgbClr val="B295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/>
                        <a:t>اسم الاستراتيجية </a:t>
                      </a:r>
                    </a:p>
                  </a:txBody>
                  <a:tcPr>
                    <a:solidFill>
                      <a:srgbClr val="B295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/>
                        <a:t>التطبيق الالكتروني المستخدم</a:t>
                      </a:r>
                    </a:p>
                  </a:txBody>
                  <a:tcPr>
                    <a:solidFill>
                      <a:srgbClr val="B295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9614795"/>
                  </a:ext>
                </a:extLst>
              </a:tr>
              <a:tr h="613296">
                <a:tc vMerge="1">
                  <a:txBody>
                    <a:bodyPr/>
                    <a:lstStyle/>
                    <a:p>
                      <a:pPr algn="ctr" rtl="1"/>
                      <a:endParaRPr lang="ar-A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 smtClean="0"/>
                        <a:t>التخمين</a:t>
                      </a:r>
                      <a:endParaRPr lang="ar-A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 smtClean="0"/>
                        <a:t>-</a:t>
                      </a:r>
                      <a:endParaRPr lang="ar-AE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29007533"/>
                  </a:ext>
                </a:extLst>
              </a:tr>
              <a:tr h="1441093">
                <a:tc gridSpan="3">
                  <a:txBody>
                    <a:bodyPr/>
                    <a:lstStyle/>
                    <a:p>
                      <a:pPr algn="r" rtl="1"/>
                      <a:r>
                        <a:rPr lang="ar-AE" sz="2400" dirty="0"/>
                        <a:t>إجراءات الدرس</a:t>
                      </a:r>
                    </a:p>
                    <a:p>
                      <a:pPr algn="r" rtl="1"/>
                      <a:r>
                        <a:rPr lang="ar-AE" sz="2400" dirty="0"/>
                        <a:t> عرض مقطع فيديو </a:t>
                      </a:r>
                      <a:r>
                        <a:rPr lang="ar-AE" sz="2400" dirty="0" smtClean="0"/>
                        <a:t>- التهيئة</a:t>
                      </a:r>
                      <a:endParaRPr lang="ar-AE" sz="2400" dirty="0"/>
                    </a:p>
                    <a:p>
                      <a:pPr algn="r" rtl="1"/>
                      <a:r>
                        <a:rPr lang="ar-AE" sz="2400" dirty="0" smtClean="0"/>
                        <a:t>التعرف على خواص الجمع– </a:t>
                      </a:r>
                      <a:r>
                        <a:rPr lang="ar-AE" sz="2400" dirty="0"/>
                        <a:t>حل </a:t>
                      </a:r>
                      <a:r>
                        <a:rPr lang="ar-AE" sz="2400" dirty="0" smtClean="0"/>
                        <a:t>امثلة </a:t>
                      </a:r>
                      <a:r>
                        <a:rPr lang="ar-AE" sz="2400" dirty="0"/>
                        <a:t>الكتاب – التمارين الموجهه-التمارين الذاتية –</a:t>
                      </a:r>
                      <a:r>
                        <a:rPr lang="ar-AE" sz="2400" dirty="0" smtClean="0"/>
                        <a:t>الورقة </a:t>
                      </a:r>
                      <a:r>
                        <a:rPr lang="ar-AE" sz="2400" dirty="0"/>
                        <a:t>التفاعلية (الفروق الفردية)- سؤال التحدي-بوابة التعلم الذكي.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ar-AE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ar-AE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20239405"/>
                  </a:ext>
                </a:extLst>
              </a:tr>
              <a:tr h="613296"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/>
                        <a:t>التأمل في الدرس</a:t>
                      </a:r>
                    </a:p>
                  </a:txBody>
                  <a:tcPr>
                    <a:solidFill>
                      <a:srgbClr val="B2951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AE" sz="2400" dirty="0" smtClean="0"/>
                        <a:t>التعرف على خواص الجمع</a:t>
                      </a:r>
                      <a:endParaRPr lang="ar-AE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ar-AE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111785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317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BDF0650-D97C-4C2D-A421-D216FADFB9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Speech Bubble: Rectangle with Corners Rounded 10">
            <a:extLst>
              <a:ext uri="{FF2B5EF4-FFF2-40B4-BE49-F238E27FC236}">
                <a16:creationId xmlns="" xmlns:a16="http://schemas.microsoft.com/office/drawing/2014/main" id="{3C95E276-6A6F-4721-9A3D-0A8876F72824}"/>
              </a:ext>
            </a:extLst>
          </p:cNvPr>
          <p:cNvSpPr/>
          <p:nvPr/>
        </p:nvSpPr>
        <p:spPr>
          <a:xfrm>
            <a:off x="3620527" y="1733266"/>
            <a:ext cx="8474764" cy="2183641"/>
          </a:xfrm>
          <a:prstGeom prst="wedgeRoundRectCallout">
            <a:avLst>
              <a:gd name="adj1" fmla="val -52767"/>
              <a:gd name="adj2" fmla="val -13090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5400" dirty="0">
                <a:solidFill>
                  <a:prstClr val="black"/>
                </a:solidFill>
                <a:cs typeface="(AH) Manal Black" pitchFamily="2" charset="-78"/>
              </a:rPr>
              <a:t>أهلا وسهلا بكم    </a:t>
            </a:r>
            <a:endParaRPr lang="ar-AE" sz="5400" dirty="0">
              <a:solidFill>
                <a:prstClr val="black"/>
              </a:solidFill>
              <a:cs typeface="(AH) Manal Black" pitchFamily="2" charset="-78"/>
            </a:endParaRPr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="" xmlns:a16="http://schemas.microsoft.com/office/drawing/2014/main" id="{42099A69-6BA9-4743-A984-EF4A94E9A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4228"/>
            <a:ext cx="3938954" cy="4355945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="" xmlns:a16="http://schemas.microsoft.com/office/drawing/2014/main" id="{A88757B4-9512-446D-A7F4-44D80E7C39F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09" b="93481" l="9744" r="89776">
                        <a14:foregroundMark x1="76198" y1="77053" x2="77263" y2="80528"/>
                        <a14:foregroundMark x1="27141" y1="84395" x2="27002" y2="85398"/>
                        <a14:foregroundMark x1="39617" y1="69883" x2="49042" y2="69492"/>
                        <a14:foregroundMark x1="43930" y1="69361" x2="51278" y2="68188"/>
                        <a14:foregroundMark x1="51278" y1="68188" x2="51438" y2="68318"/>
                        <a14:foregroundMark x1="72204" y1="76793" x2="50639" y2="77445"/>
                        <a14:foregroundMark x1="50639" y1="77445" x2="45367" y2="76793"/>
                        <a14:foregroundMark x1="39137" y1="67014" x2="40575" y2="68449"/>
                        <a14:backgroundMark x1="44409" y1="64928" x2="59425" y2="64798"/>
                        <a14:backgroundMark x1="59105" y1="64537" x2="22684" y2="62451"/>
                        <a14:backgroundMark x1="22684" y1="62451" x2="22684" y2="62451"/>
                        <a14:backgroundMark x1="44409" y1="83572" x2="53355" y2="83442"/>
                        <a14:backgroundMark x1="46645" y1="82399" x2="51917" y2="81617"/>
                        <a14:backgroundMark x1="79233" y1="82399" x2="74281" y2="82399"/>
                        <a14:backgroundMark x1="75559" y1="83051" x2="78594" y2="88266"/>
                        <a14:backgroundMark x1="78594" y1="88266" x2="78275" y2="93351"/>
                        <a14:backgroundMark x1="78275" y1="93351" x2="77955" y2="94003"/>
                        <a14:backgroundMark x1="25399" y1="82269" x2="32588" y2="82920"/>
                        <a14:backgroundMark x1="25399" y1="85398" x2="25399" y2="93742"/>
                        <a14:backgroundMark x1="27476" y1="86571" x2="27796" y2="85137"/>
                        <a14:backgroundMark x1="26997" y1="85528" x2="27157" y2="85137"/>
                        <a14:backgroundMark x1="55112" y1="56584" x2="50000" y2="51760"/>
                        <a14:backgroundMark x1="50000" y1="51760" x2="39776" y2="52021"/>
                        <a14:backgroundMark x1="39776" y1="52021" x2="34185" y2="514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544" t="59481" r="13623" b="16110"/>
          <a:stretch/>
        </p:blipFill>
        <p:spPr>
          <a:xfrm flipH="1">
            <a:off x="-185541" y="4755595"/>
            <a:ext cx="4777081" cy="2358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88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BDF0650-D97C-4C2D-A421-D216FADFB9C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Speech Bubble: Rectangle with Corners Rounded 10">
            <a:extLst>
              <a:ext uri="{FF2B5EF4-FFF2-40B4-BE49-F238E27FC236}">
                <a16:creationId xmlns="" xmlns:a16="http://schemas.microsoft.com/office/drawing/2014/main" id="{3C95E276-6A6F-4721-9A3D-0A8876F72824}"/>
              </a:ext>
            </a:extLst>
          </p:cNvPr>
          <p:cNvSpPr/>
          <p:nvPr/>
        </p:nvSpPr>
        <p:spPr>
          <a:xfrm>
            <a:off x="3495267" y="0"/>
            <a:ext cx="8474764" cy="5882185"/>
          </a:xfrm>
          <a:prstGeom prst="wedgeRoundRectCallout">
            <a:avLst>
              <a:gd name="adj1" fmla="val -52767"/>
              <a:gd name="adj2" fmla="val -13090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ar-AE" sz="3200" dirty="0">
              <a:solidFill>
                <a:prstClr val="black"/>
              </a:solidFill>
              <a:highlight>
                <a:srgbClr val="FFFF00"/>
              </a:highlight>
              <a:cs typeface="(AH) Manal Black" pitchFamily="2" charset="-78"/>
            </a:endParaRPr>
          </a:p>
        </p:txBody>
      </p:sp>
      <p:pic>
        <p:nvPicPr>
          <p:cNvPr id="24" name="Picture 6" descr="Free printable black and withe frame">
            <a:extLst>
              <a:ext uri="{FF2B5EF4-FFF2-40B4-BE49-F238E27FC236}">
                <a16:creationId xmlns="" xmlns:a16="http://schemas.microsoft.com/office/drawing/2014/main" id="{C8B77A23-1732-4351-B6C4-DB1F20A8C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848" b="95906" l="3814" r="97458">
                        <a14:foregroundMark x1="58898" y1="18713" x2="41949" y2="35088"/>
                        <a14:foregroundMark x1="30085" y1="18713" x2="10593" y2="36257"/>
                        <a14:foregroundMark x1="10593" y1="36257" x2="25000" y2="60819"/>
                        <a14:foregroundMark x1="25000" y1="60819" x2="78390" y2="47953"/>
                        <a14:foregroundMark x1="94492" y1="39766" x2="95339" y2="64327"/>
                        <a14:foregroundMark x1="97881" y1="56140" x2="97034" y2="50292"/>
                        <a14:foregroundMark x1="56356" y1="9357" x2="46186" y2="5848"/>
                        <a14:foregroundMark x1="3814" y1="38596" x2="5508" y2="53801"/>
                        <a14:foregroundMark x1="41949" y1="93567" x2="58051" y2="95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37896"/>
            <a:ext cx="2893325" cy="182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2D334F97-C7AB-4F75-A6DA-54DA2A1D21C5}"/>
              </a:ext>
            </a:extLst>
          </p:cNvPr>
          <p:cNvSpPr txBox="1"/>
          <p:nvPr/>
        </p:nvSpPr>
        <p:spPr>
          <a:xfrm>
            <a:off x="-111476" y="1334583"/>
            <a:ext cx="3305771" cy="6364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457200" rtl="1">
              <a:defRPr/>
            </a:pPr>
            <a:r>
              <a:rPr lang="ar-BH" sz="3536" dirty="0">
                <a:solidFill>
                  <a:srgbClr val="C00000"/>
                </a:solidFill>
                <a:cs typeface="(AH) Manal Black" pitchFamily="2" charset="-78"/>
              </a:rPr>
              <a:t>قَوانين الْحِصَّة </a:t>
            </a:r>
            <a:endParaRPr lang="en-US" sz="3536" dirty="0">
              <a:solidFill>
                <a:srgbClr val="C00000"/>
              </a:solidFill>
              <a:cs typeface="(AH) Manal Black" pitchFamily="2" charset="-78"/>
            </a:endParaRPr>
          </a:p>
        </p:txBody>
      </p:sp>
      <p:pic>
        <p:nvPicPr>
          <p:cNvPr id="26" name="Picture 25" descr="A close up of a logo&#10;&#10;Description automatically generated">
            <a:extLst>
              <a:ext uri="{FF2B5EF4-FFF2-40B4-BE49-F238E27FC236}">
                <a16:creationId xmlns="" xmlns:a16="http://schemas.microsoft.com/office/drawing/2014/main" id="{7F311CEC-F0FB-4E8A-800C-673E975634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89" b="25507"/>
          <a:stretch>
            <a:fillRect/>
          </a:stretch>
        </p:blipFill>
        <p:spPr bwMode="auto">
          <a:xfrm>
            <a:off x="4252686" y="388979"/>
            <a:ext cx="902792" cy="14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43404C5B-69B4-4875-9FCF-E0F0285B5FE4}"/>
              </a:ext>
            </a:extLst>
          </p:cNvPr>
          <p:cNvSpPr txBox="1"/>
          <p:nvPr/>
        </p:nvSpPr>
        <p:spPr>
          <a:xfrm>
            <a:off x="3935281" y="2048072"/>
            <a:ext cx="179262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rtl="1">
              <a:defRPr/>
            </a:pPr>
            <a:r>
              <a:rPr lang="ar-BH" sz="2100" dirty="0">
                <a:solidFill>
                  <a:prstClr val="black"/>
                </a:solidFill>
                <a:cs typeface="(AH) Manal Black" pitchFamily="2" charset="-78"/>
              </a:rPr>
              <a:t>أِسْتأْذِن قَبْلِ التَّحّدًّث</a:t>
            </a:r>
            <a:endParaRPr lang="en-US" sz="2100" dirty="0">
              <a:solidFill>
                <a:prstClr val="black"/>
              </a:solidFill>
              <a:cs typeface="(AH) Manal Black" pitchFamily="2" charset="-78"/>
            </a:endParaRPr>
          </a:p>
        </p:txBody>
      </p:sp>
      <p:pic>
        <p:nvPicPr>
          <p:cNvPr id="28" name="Picture 27" descr="A drawing of a cartoon character&#10;&#10;Description automatically generated">
            <a:extLst>
              <a:ext uri="{FF2B5EF4-FFF2-40B4-BE49-F238E27FC236}">
                <a16:creationId xmlns="" xmlns:a16="http://schemas.microsoft.com/office/drawing/2014/main" id="{F15A837C-F98F-4E01-9DC2-4FBFF6928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347" y="325719"/>
            <a:ext cx="1541123" cy="1541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584F63CB-81F4-46F7-BDED-ADBB232679BA}"/>
              </a:ext>
            </a:extLst>
          </p:cNvPr>
          <p:cNvSpPr txBox="1"/>
          <p:nvPr/>
        </p:nvSpPr>
        <p:spPr>
          <a:xfrm>
            <a:off x="7077656" y="2048072"/>
            <a:ext cx="130998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457200">
              <a:defRPr/>
            </a:pPr>
            <a:r>
              <a:rPr lang="ar-BH" dirty="0">
                <a:solidFill>
                  <a:prstClr val="black"/>
                </a:solidFill>
                <a:cs typeface="(AH) Manal Black" pitchFamily="2" charset="-78"/>
              </a:rPr>
              <a:t>أَسْتَمِع إلى الْمُعَلَّ</a:t>
            </a:r>
            <a:r>
              <a:rPr lang="ar-SA" dirty="0">
                <a:solidFill>
                  <a:prstClr val="black"/>
                </a:solidFill>
                <a:cs typeface="(AH) Manal Black" pitchFamily="2" charset="-78"/>
              </a:rPr>
              <a:t>م</a:t>
            </a:r>
            <a:r>
              <a:rPr lang="ar-AE" dirty="0">
                <a:solidFill>
                  <a:prstClr val="black"/>
                </a:solidFill>
                <a:cs typeface="(AH) Manal Black" pitchFamily="2" charset="-78"/>
              </a:rPr>
              <a:t>ة</a:t>
            </a:r>
            <a:r>
              <a:rPr lang="ar-BH" dirty="0">
                <a:solidFill>
                  <a:prstClr val="black"/>
                </a:solidFill>
                <a:cs typeface="(AH) Manal Black" pitchFamily="2" charset="-78"/>
              </a:rPr>
              <a:t> بِتِرْكيز</a:t>
            </a:r>
            <a:endParaRPr lang="en-US" dirty="0">
              <a:solidFill>
                <a:prstClr val="black"/>
              </a:solidFill>
              <a:cs typeface="(AH) Manal Black" pitchFamily="2" charset="-78"/>
            </a:endParaRPr>
          </a:p>
        </p:txBody>
      </p:sp>
      <p:pic>
        <p:nvPicPr>
          <p:cNvPr id="30" name="Picture 29" descr="A drawing of a cartoon character&#10;&#10;Description automatically generated">
            <a:extLst>
              <a:ext uri="{FF2B5EF4-FFF2-40B4-BE49-F238E27FC236}">
                <a16:creationId xmlns="" xmlns:a16="http://schemas.microsoft.com/office/drawing/2014/main" id="{7EF2C4E0-E1B5-44DB-A2C4-1E6212FA4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8229" y="325719"/>
            <a:ext cx="1215810" cy="1230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D221C1C5-872A-41C1-9D23-AE9D2A8452C9}"/>
              </a:ext>
            </a:extLst>
          </p:cNvPr>
          <p:cNvSpPr txBox="1"/>
          <p:nvPr/>
        </p:nvSpPr>
        <p:spPr>
          <a:xfrm>
            <a:off x="9698229" y="1868753"/>
            <a:ext cx="1479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ar-BH" dirty="0">
                <a:solidFill>
                  <a:prstClr val="black"/>
                </a:solidFill>
                <a:cs typeface="(AH) Manal Black" pitchFamily="2" charset="-78"/>
              </a:rPr>
              <a:t>أَبْتَعِد عَنْ </a:t>
            </a:r>
            <a:r>
              <a:rPr lang="ar-AE" dirty="0">
                <a:solidFill>
                  <a:prstClr val="black"/>
                </a:solidFill>
                <a:cs typeface="(AH) Manal Black" pitchFamily="2" charset="-78"/>
              </a:rPr>
              <a:t>ال</a:t>
            </a:r>
            <a:r>
              <a:rPr lang="ar-BH" dirty="0">
                <a:solidFill>
                  <a:prstClr val="black"/>
                </a:solidFill>
                <a:cs typeface="(AH) Manal Black" pitchFamily="2" charset="-78"/>
              </a:rPr>
              <a:t>ضّجيج مَنْ حَوْلي</a:t>
            </a:r>
            <a:endParaRPr lang="en-US" dirty="0">
              <a:solidFill>
                <a:prstClr val="black"/>
              </a:solidFill>
              <a:cs typeface="(AH) Manal Black" pitchFamily="2" charset="-78"/>
            </a:endParaRPr>
          </a:p>
        </p:txBody>
      </p:sp>
      <p:pic>
        <p:nvPicPr>
          <p:cNvPr id="32" name="Picture 31" descr="A picture containing drawing&#10;&#10;Description automatically generated">
            <a:extLst>
              <a:ext uri="{FF2B5EF4-FFF2-40B4-BE49-F238E27FC236}">
                <a16:creationId xmlns="" xmlns:a16="http://schemas.microsoft.com/office/drawing/2014/main" id="{D2E58A76-4E21-4ED7-8902-448148A638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94"/>
          <a:stretch>
            <a:fillRect/>
          </a:stretch>
        </p:blipFill>
        <p:spPr bwMode="auto">
          <a:xfrm>
            <a:off x="4178045" y="3081908"/>
            <a:ext cx="1420434" cy="1539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710BF831-673C-4085-9B44-C42D704B0127}"/>
              </a:ext>
            </a:extLst>
          </p:cNvPr>
          <p:cNvSpPr txBox="1"/>
          <p:nvPr/>
        </p:nvSpPr>
        <p:spPr>
          <a:xfrm>
            <a:off x="4085212" y="4761256"/>
            <a:ext cx="149276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ar-BH" sz="2100" dirty="0">
                <a:solidFill>
                  <a:prstClr val="black"/>
                </a:solidFill>
                <a:cs typeface="(AH) Manal Black" pitchFamily="2" charset="-78"/>
              </a:rPr>
              <a:t>أِلتِزِم ال</a:t>
            </a:r>
            <a:r>
              <a:rPr lang="ar-SA" sz="2100" dirty="0">
                <a:solidFill>
                  <a:prstClr val="black"/>
                </a:solidFill>
                <a:cs typeface="(AH) Manal Black" pitchFamily="2" charset="-78"/>
              </a:rPr>
              <a:t>هدوء</a:t>
            </a:r>
            <a:endParaRPr lang="en-US" sz="2100" dirty="0">
              <a:solidFill>
                <a:prstClr val="black"/>
              </a:solidFill>
              <a:cs typeface="(AH) Manal Black" pitchFamily="2" charset="-78"/>
            </a:endParaRPr>
          </a:p>
        </p:txBody>
      </p:sp>
      <p:pic>
        <p:nvPicPr>
          <p:cNvPr id="34" name="Picture 2" descr="نتيجة بحث الصور عن أم تتحدث كرتون">
            <a:extLst>
              <a:ext uri="{FF2B5EF4-FFF2-40B4-BE49-F238E27FC236}">
                <a16:creationId xmlns="" xmlns:a16="http://schemas.microsoft.com/office/drawing/2014/main" id="{1B904767-BAB2-48C4-A742-3F4D43915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845" y="2875633"/>
            <a:ext cx="1623605" cy="1691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7EA69A69-F1AA-46D1-8520-BEE9580D932B}"/>
              </a:ext>
            </a:extLst>
          </p:cNvPr>
          <p:cNvSpPr txBox="1"/>
          <p:nvPr/>
        </p:nvSpPr>
        <p:spPr>
          <a:xfrm>
            <a:off x="6847074" y="4761256"/>
            <a:ext cx="16236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ar-AE" dirty="0">
                <a:solidFill>
                  <a:prstClr val="black"/>
                </a:solidFill>
                <a:cs typeface="(AH) Manal Black" pitchFamily="2" charset="-78"/>
              </a:rPr>
              <a:t>اُفَكِّر وأُجيب بِمُفْرَدي</a:t>
            </a:r>
          </a:p>
          <a:p>
            <a:pPr algn="ctr" defTabSz="457200">
              <a:defRPr/>
            </a:pPr>
            <a:r>
              <a:rPr lang="ar-AE" dirty="0">
                <a:solidFill>
                  <a:prstClr val="black"/>
                </a:solidFill>
                <a:cs typeface="(AH) Manal Black" pitchFamily="2" charset="-78"/>
              </a:rPr>
              <a:t>دونَ مساعَدَة أُحد</a:t>
            </a:r>
            <a:endParaRPr lang="en-US" dirty="0">
              <a:solidFill>
                <a:prstClr val="black"/>
              </a:solidFill>
              <a:cs typeface="(AH) Manal Black" pitchFamily="2" charset="-78"/>
            </a:endParaRPr>
          </a:p>
        </p:txBody>
      </p:sp>
      <p:pic>
        <p:nvPicPr>
          <p:cNvPr id="36" name="Picture 35" descr="A close up of a logo&#10;&#10;Description automatically generated">
            <a:extLst>
              <a:ext uri="{FF2B5EF4-FFF2-40B4-BE49-F238E27FC236}">
                <a16:creationId xmlns="" xmlns:a16="http://schemas.microsoft.com/office/drawing/2014/main" id="{B06E3FC8-6A32-4645-99C2-5A8DFB9C3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8" t="8578" r="9906" b="21489"/>
          <a:stretch>
            <a:fillRect/>
          </a:stretch>
        </p:blipFill>
        <p:spPr bwMode="auto">
          <a:xfrm>
            <a:off x="9736354" y="3166311"/>
            <a:ext cx="1403669" cy="1032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28337B03-33A8-4D4C-8782-A99BE559BBDD}"/>
              </a:ext>
            </a:extLst>
          </p:cNvPr>
          <p:cNvSpPr txBox="1"/>
          <p:nvPr/>
        </p:nvSpPr>
        <p:spPr>
          <a:xfrm>
            <a:off x="9862122" y="4475902"/>
            <a:ext cx="1051917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457200">
              <a:defRPr/>
            </a:pPr>
            <a:r>
              <a:rPr lang="ar-BH" dirty="0">
                <a:solidFill>
                  <a:prstClr val="black"/>
                </a:solidFill>
                <a:cs typeface="(AH) Manal Black" pitchFamily="2" charset="-78"/>
              </a:rPr>
              <a:t>أًدَوِّن مُلاحَظاتي</a:t>
            </a:r>
            <a:endParaRPr lang="en-US" dirty="0">
              <a:solidFill>
                <a:prstClr val="black"/>
              </a:solidFill>
              <a:cs typeface="(AH) Manal Black" pitchFamily="2" charset="-78"/>
            </a:endParaRPr>
          </a:p>
        </p:txBody>
      </p:sp>
      <p:pic>
        <p:nvPicPr>
          <p:cNvPr id="38" name="Recorded Sound">
            <a:hlinkClick r:id="" action="ppaction://media"/>
            <a:extLst>
              <a:ext uri="{FF2B5EF4-FFF2-40B4-BE49-F238E27FC236}">
                <a16:creationId xmlns="" xmlns:a16="http://schemas.microsoft.com/office/drawing/2014/main" id="{5D0A03A4-EEB2-4E38-BEC2-88F7F1C8F4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021966" y="5410132"/>
            <a:ext cx="457200" cy="4572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="" xmlns:a16="http://schemas.microsoft.com/office/drawing/2014/main" id="{1E7967BD-C269-4CA1-856A-44525B7CAAF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5910" y="2631050"/>
            <a:ext cx="4532249" cy="440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69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2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BDF0650-D97C-4C2D-A421-D216FADFB9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E7AB9DCC-C0B0-44CB-BE95-8700413F179C}"/>
              </a:ext>
            </a:extLst>
          </p:cNvPr>
          <p:cNvGrpSpPr/>
          <p:nvPr/>
        </p:nvGrpSpPr>
        <p:grpSpPr>
          <a:xfrm>
            <a:off x="-185541" y="2046438"/>
            <a:ext cx="4568855" cy="5068043"/>
            <a:chOff x="7739269" y="1364974"/>
            <a:chExt cx="4777081" cy="5723004"/>
          </a:xfrm>
        </p:grpSpPr>
        <p:pic>
          <p:nvPicPr>
            <p:cNvPr id="7" name="Picture 6" descr="A close up of a logo&#10;&#10;Description automatically generated">
              <a:extLst>
                <a:ext uri="{FF2B5EF4-FFF2-40B4-BE49-F238E27FC236}">
                  <a16:creationId xmlns="" xmlns:a16="http://schemas.microsoft.com/office/drawing/2014/main" id="{0D0E2EFA-D47C-46A9-9847-0DABF2F520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2854" y="1364974"/>
              <a:ext cx="3843130" cy="4252014"/>
            </a:xfrm>
            <a:prstGeom prst="rect">
              <a:avLst/>
            </a:prstGeom>
          </p:spPr>
        </p:pic>
        <p:pic>
          <p:nvPicPr>
            <p:cNvPr id="9" name="Picture 8" descr="A close up of a logo&#10;&#10;Description automatically generated">
              <a:extLst>
                <a:ext uri="{FF2B5EF4-FFF2-40B4-BE49-F238E27FC236}">
                  <a16:creationId xmlns="" xmlns:a16="http://schemas.microsoft.com/office/drawing/2014/main" id="{A88757B4-9512-446D-A7F4-44D80E7C39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909" b="93481" l="9744" r="89776">
                          <a14:foregroundMark x1="76198" y1="77053" x2="77263" y2="80528"/>
                          <a14:foregroundMark x1="27141" y1="84395" x2="27002" y2="85398"/>
                          <a14:foregroundMark x1="39617" y1="69883" x2="49042" y2="69492"/>
                          <a14:foregroundMark x1="43930" y1="69361" x2="51278" y2="68188"/>
                          <a14:foregroundMark x1="51278" y1="68188" x2="51438" y2="68318"/>
                          <a14:foregroundMark x1="72204" y1="76793" x2="50639" y2="77445"/>
                          <a14:foregroundMark x1="50639" y1="77445" x2="45367" y2="76793"/>
                          <a14:foregroundMark x1="39137" y1="67014" x2="40575" y2="68449"/>
                          <a14:backgroundMark x1="44409" y1="64928" x2="59425" y2="64798"/>
                          <a14:backgroundMark x1="59105" y1="64537" x2="22684" y2="62451"/>
                          <a14:backgroundMark x1="22684" y1="62451" x2="22684" y2="62451"/>
                          <a14:backgroundMark x1="44409" y1="83572" x2="53355" y2="83442"/>
                          <a14:backgroundMark x1="46645" y1="82399" x2="51917" y2="81617"/>
                          <a14:backgroundMark x1="79233" y1="82399" x2="74281" y2="82399"/>
                          <a14:backgroundMark x1="75559" y1="83051" x2="78594" y2="88266"/>
                          <a14:backgroundMark x1="78594" y1="88266" x2="78275" y2="93351"/>
                          <a14:backgroundMark x1="78275" y1="93351" x2="77955" y2="94003"/>
                          <a14:backgroundMark x1="25399" y1="82269" x2="32588" y2="82920"/>
                          <a14:backgroundMark x1="25399" y1="85398" x2="25399" y2="93742"/>
                          <a14:backgroundMark x1="27476" y1="86571" x2="27796" y2="85137"/>
                          <a14:backgroundMark x1="26997" y1="85528" x2="27157" y2="85137"/>
                          <a14:backgroundMark x1="55112" y1="56584" x2="50000" y2="51760"/>
                          <a14:backgroundMark x1="50000" y1="51760" x2="39776" y2="52021"/>
                          <a14:backgroundMark x1="39776" y1="52021" x2="34185" y2="514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44" t="59481" r="13623" b="16110"/>
            <a:stretch/>
          </p:blipFill>
          <p:spPr>
            <a:xfrm flipH="1">
              <a:off x="7739269" y="4729091"/>
              <a:ext cx="4777081" cy="2358887"/>
            </a:xfrm>
            <a:prstGeom prst="rect">
              <a:avLst/>
            </a:prstGeom>
          </p:spPr>
        </p:pic>
      </p:grpSp>
      <p:sp>
        <p:nvSpPr>
          <p:cNvPr id="11" name="Speech Bubble: Rectangle with Corners Rounded 10">
            <a:extLst>
              <a:ext uri="{FF2B5EF4-FFF2-40B4-BE49-F238E27FC236}">
                <a16:creationId xmlns="" xmlns:a16="http://schemas.microsoft.com/office/drawing/2014/main" id="{3C95E276-6A6F-4721-9A3D-0A8876F72824}"/>
              </a:ext>
            </a:extLst>
          </p:cNvPr>
          <p:cNvSpPr/>
          <p:nvPr/>
        </p:nvSpPr>
        <p:spPr>
          <a:xfrm>
            <a:off x="3495267" y="532263"/>
            <a:ext cx="8474764" cy="5349922"/>
          </a:xfrm>
          <a:prstGeom prst="wedgeRoundRectCallout">
            <a:avLst>
              <a:gd name="adj1" fmla="val -52767"/>
              <a:gd name="adj2" fmla="val -13090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5400" dirty="0">
                <a:highlight>
                  <a:srgbClr val="FFFF00"/>
                </a:highlight>
                <a:cs typeface="(AH) Manal Black" pitchFamily="2" charset="-78"/>
              </a:rPr>
              <a:t>عنوان درسنا:</a:t>
            </a:r>
          </a:p>
          <a:p>
            <a:pPr algn="ctr"/>
            <a:r>
              <a:rPr lang="ar-AE" sz="5400" dirty="0" smtClean="0">
                <a:cs typeface="(AH) Manal Black" pitchFamily="2" charset="-78"/>
              </a:rPr>
              <a:t>خواص الجمع</a:t>
            </a:r>
            <a:endParaRPr lang="ar-AE" sz="5400" dirty="0">
              <a:cs typeface="(AH) Manal Black" pitchFamily="2" charset="-78"/>
            </a:endParaRPr>
          </a:p>
          <a:p>
            <a:pPr algn="ctr"/>
            <a:r>
              <a:rPr lang="ar-AE" sz="5400" dirty="0">
                <a:cs typeface="(AH) Manal Black" pitchFamily="2" charset="-78"/>
              </a:rPr>
              <a:t> </a:t>
            </a:r>
          </a:p>
          <a:p>
            <a:pPr algn="ctr"/>
            <a:r>
              <a:rPr lang="ar-AE" sz="5400" dirty="0">
                <a:highlight>
                  <a:srgbClr val="FFFF00"/>
                </a:highlight>
                <a:cs typeface="(AH) Manal Black" pitchFamily="2" charset="-78"/>
              </a:rPr>
              <a:t>ناتج التعلم: </a:t>
            </a:r>
          </a:p>
          <a:p>
            <a:pPr algn="ctr"/>
            <a:r>
              <a:rPr lang="ar-AE" sz="5400" dirty="0">
                <a:cs typeface="(AH) Manal Black" pitchFamily="2" charset="-78"/>
              </a:rPr>
              <a:t>أن يتعرف الطالب على </a:t>
            </a:r>
            <a:r>
              <a:rPr lang="ar-AE" sz="5400" dirty="0" smtClean="0">
                <a:cs typeface="(AH) Manal Black" pitchFamily="2" charset="-78"/>
              </a:rPr>
              <a:t>خواص الجمع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572583B0-AF0E-4DF0-B8EA-0E08EE68F452}"/>
              </a:ext>
            </a:extLst>
          </p:cNvPr>
          <p:cNvGrpSpPr/>
          <p:nvPr/>
        </p:nvGrpSpPr>
        <p:grpSpPr>
          <a:xfrm>
            <a:off x="63788" y="37888"/>
            <a:ext cx="1842867" cy="2156895"/>
            <a:chOff x="1" y="0"/>
            <a:chExt cx="1528548" cy="1611246"/>
          </a:xfrm>
        </p:grpSpPr>
        <p:grpSp>
          <p:nvGrpSpPr>
            <p:cNvPr id="3" name="Group 2">
              <a:extLst>
                <a:ext uri="{FF2B5EF4-FFF2-40B4-BE49-F238E27FC236}">
                  <a16:creationId xmlns="" xmlns:a16="http://schemas.microsoft.com/office/drawing/2014/main" id="{48846F9F-E21C-4857-8D42-664A98F15973}"/>
                </a:ext>
              </a:extLst>
            </p:cNvPr>
            <p:cNvGrpSpPr/>
            <p:nvPr/>
          </p:nvGrpSpPr>
          <p:grpSpPr>
            <a:xfrm>
              <a:off x="1" y="0"/>
              <a:ext cx="1528548" cy="952500"/>
              <a:chOff x="1" y="0"/>
              <a:chExt cx="1528548" cy="952500"/>
            </a:xfrm>
          </p:grpSpPr>
          <p:pic>
            <p:nvPicPr>
              <p:cNvPr id="1030" name="Picture 6" descr="Free printable black and withe frame">
                <a:extLst>
                  <a:ext uri="{FF2B5EF4-FFF2-40B4-BE49-F238E27FC236}">
                    <a16:creationId xmlns="" xmlns:a16="http://schemas.microsoft.com/office/drawing/2014/main" id="{FB53E6BD-A450-4FC4-BC2D-2EDC5553DD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id="{63726E45-9A87-4BE1-8A26-49A3E1A97413}"/>
                  </a:ext>
                </a:extLst>
              </p:cNvPr>
              <p:cNvSpPr txBox="1"/>
              <p:nvPr/>
            </p:nvSpPr>
            <p:spPr>
              <a:xfrm>
                <a:off x="110984" y="241245"/>
                <a:ext cx="1306580" cy="3908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sz="1400" dirty="0">
                    <a:cs typeface="(AH) Manal Black" pitchFamily="2" charset="-78"/>
                  </a:rPr>
                  <a:t>عنوان الدرس: </a:t>
                </a:r>
                <a:endParaRPr lang="en-US" sz="1400" dirty="0" smtClean="0">
                  <a:cs typeface="(AH) Manal Black" pitchFamily="2" charset="-78"/>
                </a:endParaRPr>
              </a:p>
              <a:p>
                <a:pPr algn="ctr"/>
                <a:r>
                  <a:rPr lang="ar-AE" sz="1400" dirty="0" smtClean="0">
                    <a:cs typeface="(AH) Manal Black" pitchFamily="2" charset="-78"/>
                  </a:rPr>
                  <a:t>خواص الجمع</a:t>
                </a:r>
                <a:endParaRPr lang="ar-AE" sz="1400" dirty="0">
                  <a:cs typeface="(AH) Manal Black" pitchFamily="2" charset="-78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="" xmlns:a16="http://schemas.microsoft.com/office/drawing/2014/main" id="{B75C86B6-AC33-49B6-A1DA-4B1E6C196517}"/>
                </a:ext>
              </a:extLst>
            </p:cNvPr>
            <p:cNvGrpSpPr/>
            <p:nvPr/>
          </p:nvGrpSpPr>
          <p:grpSpPr>
            <a:xfrm>
              <a:off x="1" y="658746"/>
              <a:ext cx="1528548" cy="952500"/>
              <a:chOff x="1" y="0"/>
              <a:chExt cx="1528548" cy="952500"/>
            </a:xfrm>
          </p:grpSpPr>
          <p:pic>
            <p:nvPicPr>
              <p:cNvPr id="13" name="Picture 6" descr="Free printable black and withe frame">
                <a:extLst>
                  <a:ext uri="{FF2B5EF4-FFF2-40B4-BE49-F238E27FC236}">
                    <a16:creationId xmlns="" xmlns:a16="http://schemas.microsoft.com/office/drawing/2014/main" id="{0BAE7421-F738-4923-A839-AFB4327264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6E1AA647-63F1-4AE8-91B0-5216766B47C1}"/>
                  </a:ext>
                </a:extLst>
              </p:cNvPr>
              <p:cNvSpPr txBox="1"/>
              <p:nvPr/>
            </p:nvSpPr>
            <p:spPr>
              <a:xfrm>
                <a:off x="98599" y="172132"/>
                <a:ext cx="1331352" cy="3908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sz="1400" dirty="0">
                    <a:cs typeface="(AH) Manal Black" pitchFamily="2" charset="-78"/>
                  </a:rPr>
                  <a:t>ناتج </a:t>
                </a:r>
                <a:r>
                  <a:rPr lang="ar-AE" sz="1400" dirty="0" smtClean="0">
                    <a:cs typeface="(AH) Manal Black" pitchFamily="2" charset="-78"/>
                  </a:rPr>
                  <a:t>التعلم:</a:t>
                </a:r>
                <a:r>
                  <a:rPr lang="ar-AE" sz="1400" dirty="0">
                    <a:cs typeface="(AH) Manal Black" pitchFamily="2" charset="-78"/>
                  </a:rPr>
                  <a:t>أن يتعرف الطالب على خواص </a:t>
                </a:r>
                <a:r>
                  <a:rPr lang="ar-AE" sz="1400" dirty="0" smtClean="0">
                    <a:cs typeface="(AH) Manal Black" pitchFamily="2" charset="-78"/>
                  </a:rPr>
                  <a:t>الجمع</a:t>
                </a:r>
                <a:endParaRPr lang="ar-AE" sz="1400" dirty="0">
                  <a:cs typeface="(AH) Manal Black" pitchFamily="2" charset="-7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31127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="" xmlns:a16="http://schemas.microsoft.com/office/drawing/2014/main" id="{A9724786-FF0F-4382-A347-DC2058DA2A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83306" y="561080"/>
            <a:ext cx="9184695" cy="57413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721FD225-6D3D-487F-9188-09B3B7D7D9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9833" y="1563466"/>
            <a:ext cx="5307127" cy="37310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A5F0D16C-829C-4126-8498-610AB81BA0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9832" y="1563465"/>
            <a:ext cx="5307126" cy="37235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5566EB7-9C18-4808-81C4-1B3623275A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9831" y="1589702"/>
            <a:ext cx="5307126" cy="37085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365FF956-C391-4087-A6E9-3D71FABAC2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9829" y="1569682"/>
            <a:ext cx="5307126" cy="37267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D23EC5E-62F6-4CE4-B242-9540CB35AA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9826" y="1589703"/>
            <a:ext cx="5300570" cy="36785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0868E38-CF34-496C-8F2B-76ABD26853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66385" y="1573325"/>
            <a:ext cx="5300570" cy="36785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005921A8-6624-4FD6-90BB-CDA313C344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66385" y="1546657"/>
            <a:ext cx="5300570" cy="37478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DD780A7B-1313-4FFB-B6D7-EE462356D8F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99583" y="1541428"/>
            <a:ext cx="5293750" cy="37598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7C28F32C-0FCE-4C6C-8ECE-D3CD2AACC40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97125" y="1555716"/>
            <a:ext cx="5341557" cy="37348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7462DC36-D232-47FA-9CB2-F5C7433D976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85753" y="1542405"/>
            <a:ext cx="5328167" cy="372094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4D1B0603-FB36-4A77-95E3-8E5EE883E928}"/>
              </a:ext>
            </a:extLst>
          </p:cNvPr>
          <p:cNvSpPr txBox="1"/>
          <p:nvPr/>
        </p:nvSpPr>
        <p:spPr>
          <a:xfrm>
            <a:off x="8055291" y="1550592"/>
            <a:ext cx="215780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5 + 3 =</a:t>
            </a:r>
          </a:p>
          <a:p>
            <a:r>
              <a:rPr lang="en-US" sz="3200" b="1" dirty="0"/>
              <a:t>3 + 5 =</a:t>
            </a:r>
          </a:p>
          <a:p>
            <a:r>
              <a:rPr lang="en-US" sz="3200" b="1" dirty="0"/>
              <a:t>5 + 0 =</a:t>
            </a:r>
          </a:p>
          <a:p>
            <a:r>
              <a:rPr lang="en-US" sz="3200" b="1" dirty="0"/>
              <a:t>9 + 9 =</a:t>
            </a:r>
          </a:p>
          <a:p>
            <a:r>
              <a:rPr lang="en-US" sz="3200" b="1" dirty="0"/>
              <a:t>4 + 8 =</a:t>
            </a:r>
          </a:p>
          <a:p>
            <a:r>
              <a:rPr lang="en-US" sz="3200" b="1" dirty="0"/>
              <a:t>0 + 1 =</a:t>
            </a:r>
          </a:p>
          <a:p>
            <a:r>
              <a:rPr lang="en-US" sz="3200" b="1" dirty="0"/>
              <a:t>8 + 4 =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D7FCB95-B2B9-4615-8D19-C7B7D6FB8C53}"/>
              </a:ext>
            </a:extLst>
          </p:cNvPr>
          <p:cNvSpPr/>
          <p:nvPr/>
        </p:nvSpPr>
        <p:spPr>
          <a:xfrm>
            <a:off x="9464601" y="1555776"/>
            <a:ext cx="353302" cy="57708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33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CB6CDC47-DE94-422A-A1A2-85C31DF0BD04}"/>
              </a:ext>
            </a:extLst>
          </p:cNvPr>
          <p:cNvSpPr/>
          <p:nvPr/>
        </p:nvSpPr>
        <p:spPr>
          <a:xfrm>
            <a:off x="9464601" y="2060849"/>
            <a:ext cx="353302" cy="57708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33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3D4E97A2-C14B-41B7-A89C-0B392384E4AE}"/>
              </a:ext>
            </a:extLst>
          </p:cNvPr>
          <p:cNvSpPr/>
          <p:nvPr/>
        </p:nvSpPr>
        <p:spPr>
          <a:xfrm>
            <a:off x="9520390" y="2635896"/>
            <a:ext cx="353302" cy="57708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33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A40D4A03-F870-467E-B81A-2D66E40B7C49}"/>
              </a:ext>
            </a:extLst>
          </p:cNvPr>
          <p:cNvSpPr/>
          <p:nvPr/>
        </p:nvSpPr>
        <p:spPr>
          <a:xfrm>
            <a:off x="9383395" y="3067944"/>
            <a:ext cx="568104" cy="57708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33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18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85A7FCA6-8E29-4F83-9B1D-526524A11571}"/>
              </a:ext>
            </a:extLst>
          </p:cNvPr>
          <p:cNvSpPr/>
          <p:nvPr/>
        </p:nvSpPr>
        <p:spPr>
          <a:xfrm>
            <a:off x="9398701" y="3564005"/>
            <a:ext cx="568104" cy="57708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33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2DB59E14-8740-42C3-9F9A-42427BBF0F11}"/>
              </a:ext>
            </a:extLst>
          </p:cNvPr>
          <p:cNvSpPr/>
          <p:nvPr/>
        </p:nvSpPr>
        <p:spPr>
          <a:xfrm>
            <a:off x="9506102" y="4011542"/>
            <a:ext cx="353302" cy="57708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33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BADC6A0D-EDB3-4FDF-9FF3-4077554F33DC}"/>
              </a:ext>
            </a:extLst>
          </p:cNvPr>
          <p:cNvSpPr/>
          <p:nvPr/>
        </p:nvSpPr>
        <p:spPr>
          <a:xfrm>
            <a:off x="9412989" y="4493499"/>
            <a:ext cx="568104" cy="57708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33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</a:t>
            </a:r>
          </a:p>
        </p:txBody>
      </p:sp>
      <p:sp>
        <p:nvSpPr>
          <p:cNvPr id="24" name="Frame 23">
            <a:extLst>
              <a:ext uri="{FF2B5EF4-FFF2-40B4-BE49-F238E27FC236}">
                <a16:creationId xmlns="" xmlns:a16="http://schemas.microsoft.com/office/drawing/2014/main" id="{7240D7A2-E104-4719-9539-93BE4CF412E8}"/>
              </a:ext>
            </a:extLst>
          </p:cNvPr>
          <p:cNvSpPr/>
          <p:nvPr/>
        </p:nvSpPr>
        <p:spPr>
          <a:xfrm>
            <a:off x="2459827" y="1511127"/>
            <a:ext cx="5369567" cy="3860847"/>
          </a:xfrm>
          <a:prstGeom prst="frame">
            <a:avLst>
              <a:gd name="adj1" fmla="val 3062"/>
            </a:avLst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3EE8D308-E86B-4D9F-8726-A179F973E51F}"/>
              </a:ext>
            </a:extLst>
          </p:cNvPr>
          <p:cNvSpPr/>
          <p:nvPr/>
        </p:nvSpPr>
        <p:spPr>
          <a:xfrm>
            <a:off x="4974102" y="2603404"/>
            <a:ext cx="606670" cy="348819"/>
          </a:xfrm>
          <a:prstGeom prst="rect">
            <a:avLst/>
          </a:prstGeom>
          <a:solidFill>
            <a:srgbClr val="FFCCCC"/>
          </a:solidFill>
          <a:ln>
            <a:solidFill>
              <a:srgbClr val="FF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900" b="1" dirty="0">
                <a:solidFill>
                  <a:schemeClr val="tx1"/>
                </a:solidFill>
              </a:rPr>
              <a:t>بيت الحلوى</a:t>
            </a:r>
            <a:endParaRPr lang="en-US" sz="900" b="1" dirty="0">
              <a:solidFill>
                <a:schemeClr val="tx1"/>
              </a:solidFill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E7AB9DCC-C0B0-44CB-BE95-8700413F179C}"/>
              </a:ext>
            </a:extLst>
          </p:cNvPr>
          <p:cNvGrpSpPr/>
          <p:nvPr/>
        </p:nvGrpSpPr>
        <p:grpSpPr>
          <a:xfrm>
            <a:off x="-141999" y="2241040"/>
            <a:ext cx="2641577" cy="4923949"/>
            <a:chOff x="7739269" y="1364974"/>
            <a:chExt cx="4777081" cy="5723004"/>
          </a:xfrm>
        </p:grpSpPr>
        <p:pic>
          <p:nvPicPr>
            <p:cNvPr id="27" name="Picture 26" descr="A close up of a logo&#10;&#10;Description automatically generated">
              <a:extLst>
                <a:ext uri="{FF2B5EF4-FFF2-40B4-BE49-F238E27FC236}">
                  <a16:creationId xmlns="" xmlns:a16="http://schemas.microsoft.com/office/drawing/2014/main" id="{0D0E2EFA-D47C-46A9-9847-0DABF2F520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2854" y="1364974"/>
              <a:ext cx="3843130" cy="4252014"/>
            </a:xfrm>
            <a:prstGeom prst="rect">
              <a:avLst/>
            </a:prstGeom>
          </p:spPr>
        </p:pic>
        <p:pic>
          <p:nvPicPr>
            <p:cNvPr id="28" name="Picture 27" descr="A close up of a logo&#10;&#10;Description automatically generated">
              <a:extLst>
                <a:ext uri="{FF2B5EF4-FFF2-40B4-BE49-F238E27FC236}">
                  <a16:creationId xmlns="" xmlns:a16="http://schemas.microsoft.com/office/drawing/2014/main" id="{A88757B4-9512-446D-A7F4-44D80E7C39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9909" b="93481" l="9744" r="89776">
                          <a14:foregroundMark x1="76198" y1="77053" x2="77263" y2="80528"/>
                          <a14:foregroundMark x1="27141" y1="84395" x2="27002" y2="85398"/>
                          <a14:foregroundMark x1="39617" y1="69883" x2="49042" y2="69492"/>
                          <a14:foregroundMark x1="43930" y1="69361" x2="51278" y2="68188"/>
                          <a14:foregroundMark x1="51278" y1="68188" x2="51438" y2="68318"/>
                          <a14:foregroundMark x1="72204" y1="76793" x2="50639" y2="77445"/>
                          <a14:foregroundMark x1="50639" y1="77445" x2="45367" y2="76793"/>
                          <a14:foregroundMark x1="39137" y1="67014" x2="40575" y2="68449"/>
                          <a14:backgroundMark x1="44409" y1="64928" x2="59425" y2="64798"/>
                          <a14:backgroundMark x1="59105" y1="64537" x2="22684" y2="62451"/>
                          <a14:backgroundMark x1="22684" y1="62451" x2="22684" y2="62451"/>
                          <a14:backgroundMark x1="44409" y1="83572" x2="53355" y2="83442"/>
                          <a14:backgroundMark x1="46645" y1="82399" x2="51917" y2="81617"/>
                          <a14:backgroundMark x1="79233" y1="82399" x2="74281" y2="82399"/>
                          <a14:backgroundMark x1="75559" y1="83051" x2="78594" y2="88266"/>
                          <a14:backgroundMark x1="78594" y1="88266" x2="78275" y2="93351"/>
                          <a14:backgroundMark x1="78275" y1="93351" x2="77955" y2="94003"/>
                          <a14:backgroundMark x1="25399" y1="82269" x2="32588" y2="82920"/>
                          <a14:backgroundMark x1="25399" y1="85398" x2="25399" y2="93742"/>
                          <a14:backgroundMark x1="27476" y1="86571" x2="27796" y2="85137"/>
                          <a14:backgroundMark x1="26997" y1="85528" x2="27157" y2="85137"/>
                          <a14:backgroundMark x1="55112" y1="56584" x2="50000" y2="51760"/>
                          <a14:backgroundMark x1="50000" y1="51760" x2="39776" y2="52021"/>
                          <a14:backgroundMark x1="39776" y1="52021" x2="34185" y2="514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44" t="59481" r="13623" b="16110"/>
            <a:stretch/>
          </p:blipFill>
          <p:spPr>
            <a:xfrm flipH="1">
              <a:off x="7739269" y="4729091"/>
              <a:ext cx="4777081" cy="2358887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572583B0-AF0E-4DF0-B8EA-0E08EE68F452}"/>
              </a:ext>
            </a:extLst>
          </p:cNvPr>
          <p:cNvGrpSpPr/>
          <p:nvPr/>
        </p:nvGrpSpPr>
        <p:grpSpPr>
          <a:xfrm>
            <a:off x="0" y="-19995"/>
            <a:ext cx="1842867" cy="2473083"/>
            <a:chOff x="1" y="0"/>
            <a:chExt cx="1528548" cy="1611246"/>
          </a:xfrm>
        </p:grpSpPr>
        <p:grpSp>
          <p:nvGrpSpPr>
            <p:cNvPr id="30" name="Group 29">
              <a:extLst>
                <a:ext uri="{FF2B5EF4-FFF2-40B4-BE49-F238E27FC236}">
                  <a16:creationId xmlns="" xmlns:a16="http://schemas.microsoft.com/office/drawing/2014/main" id="{48846F9F-E21C-4857-8D42-664A98F15973}"/>
                </a:ext>
              </a:extLst>
            </p:cNvPr>
            <p:cNvGrpSpPr/>
            <p:nvPr/>
          </p:nvGrpSpPr>
          <p:grpSpPr>
            <a:xfrm>
              <a:off x="1" y="0"/>
              <a:ext cx="1528548" cy="952500"/>
              <a:chOff x="1" y="0"/>
              <a:chExt cx="1528548" cy="952500"/>
            </a:xfrm>
          </p:grpSpPr>
          <p:pic>
            <p:nvPicPr>
              <p:cNvPr id="34" name="Picture 6" descr="Free printable black and withe frame">
                <a:extLst>
                  <a:ext uri="{FF2B5EF4-FFF2-40B4-BE49-F238E27FC236}">
                    <a16:creationId xmlns="" xmlns:a16="http://schemas.microsoft.com/office/drawing/2014/main" id="{FB53E6BD-A450-4FC4-BC2D-2EDC5553DD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BEBA8EAE-BF5A-486C-A8C5-ECC9F3942E4B}">
                    <a14:imgProps xmlns:a14="http://schemas.microsoft.com/office/drawing/2010/main">
                      <a14:imgLayer r:embed="rId18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5" name="TextBox 34">
                <a:extLst>
                  <a:ext uri="{FF2B5EF4-FFF2-40B4-BE49-F238E27FC236}">
                    <a16:creationId xmlns="" xmlns:a16="http://schemas.microsoft.com/office/drawing/2014/main" id="{63726E45-9A87-4BE1-8A26-49A3E1A97413}"/>
                  </a:ext>
                </a:extLst>
              </p:cNvPr>
              <p:cNvSpPr txBox="1"/>
              <p:nvPr/>
            </p:nvSpPr>
            <p:spPr>
              <a:xfrm>
                <a:off x="124612" y="347821"/>
                <a:ext cx="1306580" cy="2406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dirty="0" smtClean="0">
                    <a:solidFill>
                      <a:prstClr val="black"/>
                    </a:solidFill>
                    <a:cs typeface="(AH) Manal Black" pitchFamily="2" charset="-78"/>
                  </a:rPr>
                  <a:t>التهيئة</a:t>
                </a:r>
                <a:endParaRPr lang="ar-AE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="" xmlns:a16="http://schemas.microsoft.com/office/drawing/2014/main" id="{B75C86B6-AC33-49B6-A1DA-4B1E6C196517}"/>
                </a:ext>
              </a:extLst>
            </p:cNvPr>
            <p:cNvGrpSpPr/>
            <p:nvPr/>
          </p:nvGrpSpPr>
          <p:grpSpPr>
            <a:xfrm>
              <a:off x="1" y="658746"/>
              <a:ext cx="1528548" cy="952500"/>
              <a:chOff x="1" y="0"/>
              <a:chExt cx="1528548" cy="952500"/>
            </a:xfrm>
          </p:grpSpPr>
          <p:pic>
            <p:nvPicPr>
              <p:cNvPr id="32" name="Picture 6" descr="Free printable black and withe frame">
                <a:extLst>
                  <a:ext uri="{FF2B5EF4-FFF2-40B4-BE49-F238E27FC236}">
                    <a16:creationId xmlns="" xmlns:a16="http://schemas.microsoft.com/office/drawing/2014/main" id="{0BAE7421-F738-4923-A839-AFB4327264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BEBA8EAE-BF5A-486C-A8C5-ECC9F3942E4B}">
                    <a14:imgProps xmlns:a14="http://schemas.microsoft.com/office/drawing/2010/main">
                      <a14:imgLayer r:embed="rId18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3" name="TextBox 32">
                <a:extLst>
                  <a:ext uri="{FF2B5EF4-FFF2-40B4-BE49-F238E27FC236}">
                    <a16:creationId xmlns="" xmlns:a16="http://schemas.microsoft.com/office/drawing/2014/main" id="{6E1AA647-63F1-4AE8-91B0-5216766B47C1}"/>
                  </a:ext>
                </a:extLst>
              </p:cNvPr>
              <p:cNvSpPr txBox="1"/>
              <p:nvPr/>
            </p:nvSpPr>
            <p:spPr>
              <a:xfrm>
                <a:off x="124612" y="413820"/>
                <a:ext cx="1331352" cy="2005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sz="1400" dirty="0" smtClean="0">
                    <a:solidFill>
                      <a:prstClr val="black"/>
                    </a:solidFill>
                    <a:cs typeface="(AH) Manal Black" pitchFamily="2" charset="-78"/>
                  </a:rPr>
                  <a:t>الربط بالحياه اليومية </a:t>
                </a:r>
                <a:endParaRPr lang="ar-AE" sz="1400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99704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تصفيق">
            <a:hlinkClick r:id="" action="ppaction://media"/>
            <a:extLst>
              <a:ext uri="{FF2B5EF4-FFF2-40B4-BE49-F238E27FC236}">
                <a16:creationId xmlns="" xmlns:a16="http://schemas.microsoft.com/office/drawing/2014/main" id="{80309C61-DB8A-42C4-80C8-16B0E60EBF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00200" y="2480311"/>
            <a:ext cx="1104900" cy="828675"/>
          </a:xfrm>
          <a:prstGeom prst="rect">
            <a:avLst/>
          </a:prstGeom>
        </p:spPr>
      </p:pic>
      <p:pic>
        <p:nvPicPr>
          <p:cNvPr id="3" name="صوت أطفال سعداء">
            <a:hlinkClick r:id="" action="ppaction://media"/>
            <a:extLst>
              <a:ext uri="{FF2B5EF4-FFF2-40B4-BE49-F238E27FC236}">
                <a16:creationId xmlns="" xmlns:a16="http://schemas.microsoft.com/office/drawing/2014/main" id="{AE15A5BE-9F10-4BF2-8D2E-1CAFFDAB6496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410623" y="1414463"/>
            <a:ext cx="1058838" cy="7941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E2F8C8D1-2A14-4F1C-A133-77818E2F77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4000" y="548680"/>
            <a:ext cx="9144000" cy="5760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6E83008-9444-4F82-B100-D5C2F3F3E65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71664" y="1414463"/>
            <a:ext cx="6048672" cy="3989622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D0C138A3-F518-48B7-8714-B8A3A7CD4582}"/>
              </a:ext>
            </a:extLst>
          </p:cNvPr>
          <p:cNvSpPr/>
          <p:nvPr/>
        </p:nvSpPr>
        <p:spPr>
          <a:xfrm>
            <a:off x="4853864" y="4943314"/>
            <a:ext cx="2593181" cy="460772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700" b="1" dirty="0">
                <a:solidFill>
                  <a:sysClr val="windowText" lastClr="000000"/>
                </a:solidFill>
              </a:rPr>
              <a:t>أحسنتم</a:t>
            </a:r>
            <a:endParaRPr lang="en-US" sz="2700" b="1" dirty="0">
              <a:solidFill>
                <a:sysClr val="windowText" lastClr="000000"/>
              </a:solidFill>
            </a:endParaRPr>
          </a:p>
        </p:txBody>
      </p:sp>
      <p:sp>
        <p:nvSpPr>
          <p:cNvPr id="2" name="Frame 1">
            <a:extLst>
              <a:ext uri="{FF2B5EF4-FFF2-40B4-BE49-F238E27FC236}">
                <a16:creationId xmlns="" xmlns:a16="http://schemas.microsoft.com/office/drawing/2014/main" id="{BE43354C-99E6-44B4-888D-FB779A45871B}"/>
              </a:ext>
            </a:extLst>
          </p:cNvPr>
          <p:cNvSpPr/>
          <p:nvPr/>
        </p:nvSpPr>
        <p:spPr>
          <a:xfrm>
            <a:off x="2963652" y="1322766"/>
            <a:ext cx="6264696" cy="4212468"/>
          </a:xfrm>
          <a:prstGeom prst="frame">
            <a:avLst>
              <a:gd name="adj1" fmla="val 3062"/>
            </a:avLst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A2CECE5-EA50-4DD7-A657-96C4DB9D41C0}"/>
              </a:ext>
            </a:extLst>
          </p:cNvPr>
          <p:cNvSpPr/>
          <p:nvPr/>
        </p:nvSpPr>
        <p:spPr>
          <a:xfrm>
            <a:off x="5934221" y="2545375"/>
            <a:ext cx="706902" cy="385103"/>
          </a:xfrm>
          <a:prstGeom prst="rect">
            <a:avLst/>
          </a:prstGeom>
          <a:solidFill>
            <a:srgbClr val="FFCCCC"/>
          </a:solidFill>
          <a:ln>
            <a:solidFill>
              <a:srgbClr val="FF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1050" b="1" dirty="0">
                <a:solidFill>
                  <a:schemeClr val="tx1"/>
                </a:solidFill>
              </a:rPr>
              <a:t>بيت الحلوى</a:t>
            </a:r>
            <a:endParaRPr lang="en-US" sz="1050" b="1" dirty="0">
              <a:solidFill>
                <a:schemeClr val="tx1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572583B0-AF0E-4DF0-B8EA-0E08EE68F452}"/>
              </a:ext>
            </a:extLst>
          </p:cNvPr>
          <p:cNvGrpSpPr/>
          <p:nvPr/>
        </p:nvGrpSpPr>
        <p:grpSpPr>
          <a:xfrm>
            <a:off x="0" y="-19995"/>
            <a:ext cx="1842867" cy="2473083"/>
            <a:chOff x="1" y="0"/>
            <a:chExt cx="1528548" cy="1611246"/>
          </a:xfrm>
        </p:grpSpPr>
        <p:grpSp>
          <p:nvGrpSpPr>
            <p:cNvPr id="10" name="Group 9">
              <a:extLst>
                <a:ext uri="{FF2B5EF4-FFF2-40B4-BE49-F238E27FC236}">
                  <a16:creationId xmlns="" xmlns:a16="http://schemas.microsoft.com/office/drawing/2014/main" id="{48846F9F-E21C-4857-8D42-664A98F15973}"/>
                </a:ext>
              </a:extLst>
            </p:cNvPr>
            <p:cNvGrpSpPr/>
            <p:nvPr/>
          </p:nvGrpSpPr>
          <p:grpSpPr>
            <a:xfrm>
              <a:off x="1" y="0"/>
              <a:ext cx="1528548" cy="952500"/>
              <a:chOff x="1" y="0"/>
              <a:chExt cx="1528548" cy="952500"/>
            </a:xfrm>
          </p:grpSpPr>
          <p:pic>
            <p:nvPicPr>
              <p:cNvPr id="14" name="Picture 6" descr="Free printable black and withe frame">
                <a:extLst>
                  <a:ext uri="{FF2B5EF4-FFF2-40B4-BE49-F238E27FC236}">
                    <a16:creationId xmlns="" xmlns:a16="http://schemas.microsoft.com/office/drawing/2014/main" id="{FB53E6BD-A450-4FC4-BC2D-2EDC5553DD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id="{63726E45-9A87-4BE1-8A26-49A3E1A97413}"/>
                  </a:ext>
                </a:extLst>
              </p:cNvPr>
              <p:cNvSpPr txBox="1"/>
              <p:nvPr/>
            </p:nvSpPr>
            <p:spPr>
              <a:xfrm>
                <a:off x="124612" y="347821"/>
                <a:ext cx="1306580" cy="2406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dirty="0" smtClean="0">
                    <a:solidFill>
                      <a:prstClr val="black"/>
                    </a:solidFill>
                    <a:cs typeface="(AH) Manal Black" pitchFamily="2" charset="-78"/>
                  </a:rPr>
                  <a:t>التهيئة</a:t>
                </a:r>
                <a:endParaRPr lang="ar-AE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="" xmlns:a16="http://schemas.microsoft.com/office/drawing/2014/main" id="{B75C86B6-AC33-49B6-A1DA-4B1E6C196517}"/>
                </a:ext>
              </a:extLst>
            </p:cNvPr>
            <p:cNvGrpSpPr/>
            <p:nvPr/>
          </p:nvGrpSpPr>
          <p:grpSpPr>
            <a:xfrm>
              <a:off x="1" y="658746"/>
              <a:ext cx="1528548" cy="952500"/>
              <a:chOff x="1" y="0"/>
              <a:chExt cx="1528548" cy="952500"/>
            </a:xfrm>
          </p:grpSpPr>
          <p:pic>
            <p:nvPicPr>
              <p:cNvPr id="12" name="Picture 6" descr="Free printable black and withe frame">
                <a:extLst>
                  <a:ext uri="{FF2B5EF4-FFF2-40B4-BE49-F238E27FC236}">
                    <a16:creationId xmlns="" xmlns:a16="http://schemas.microsoft.com/office/drawing/2014/main" id="{0BAE7421-F738-4923-A839-AFB4327264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6E1AA647-63F1-4AE8-91B0-5216766B47C1}"/>
                  </a:ext>
                </a:extLst>
              </p:cNvPr>
              <p:cNvSpPr txBox="1"/>
              <p:nvPr/>
            </p:nvSpPr>
            <p:spPr>
              <a:xfrm>
                <a:off x="124612" y="413820"/>
                <a:ext cx="1331352" cy="2005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sz="1400" dirty="0" smtClean="0">
                    <a:solidFill>
                      <a:prstClr val="black"/>
                    </a:solidFill>
                    <a:cs typeface="(AH) Manal Black" pitchFamily="2" charset="-78"/>
                  </a:rPr>
                  <a:t>الربط بالحياه اليومية </a:t>
                </a:r>
                <a:endParaRPr lang="ar-AE" sz="1400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</p:grp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E7AB9DCC-C0B0-44CB-BE95-8700413F179C}"/>
              </a:ext>
            </a:extLst>
          </p:cNvPr>
          <p:cNvGrpSpPr/>
          <p:nvPr/>
        </p:nvGrpSpPr>
        <p:grpSpPr>
          <a:xfrm>
            <a:off x="-141999" y="2241040"/>
            <a:ext cx="2641577" cy="4923949"/>
            <a:chOff x="7739269" y="1364974"/>
            <a:chExt cx="4777081" cy="5723004"/>
          </a:xfrm>
        </p:grpSpPr>
        <p:pic>
          <p:nvPicPr>
            <p:cNvPr id="17" name="Picture 16" descr="A close up of a logo&#10;&#10;Description automatically generated">
              <a:extLst>
                <a:ext uri="{FF2B5EF4-FFF2-40B4-BE49-F238E27FC236}">
                  <a16:creationId xmlns="" xmlns:a16="http://schemas.microsoft.com/office/drawing/2014/main" id="{0D0E2EFA-D47C-46A9-9847-0DABF2F520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2854" y="1364974"/>
              <a:ext cx="3843130" cy="4252014"/>
            </a:xfrm>
            <a:prstGeom prst="rect">
              <a:avLst/>
            </a:prstGeom>
          </p:spPr>
        </p:pic>
        <p:pic>
          <p:nvPicPr>
            <p:cNvPr id="18" name="Picture 17" descr="A close up of a logo&#10;&#10;Description automatically generated">
              <a:extLst>
                <a:ext uri="{FF2B5EF4-FFF2-40B4-BE49-F238E27FC236}">
                  <a16:creationId xmlns="" xmlns:a16="http://schemas.microsoft.com/office/drawing/2014/main" id="{A88757B4-9512-446D-A7F4-44D80E7C39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9909" b="93481" l="9744" r="89776">
                          <a14:foregroundMark x1="76198" y1="77053" x2="77263" y2="80528"/>
                          <a14:foregroundMark x1="27141" y1="84395" x2="27002" y2="85398"/>
                          <a14:foregroundMark x1="39617" y1="69883" x2="49042" y2="69492"/>
                          <a14:foregroundMark x1="43930" y1="69361" x2="51278" y2="68188"/>
                          <a14:foregroundMark x1="51278" y1="68188" x2="51438" y2="68318"/>
                          <a14:foregroundMark x1="72204" y1="76793" x2="50639" y2="77445"/>
                          <a14:foregroundMark x1="50639" y1="77445" x2="45367" y2="76793"/>
                          <a14:foregroundMark x1="39137" y1="67014" x2="40575" y2="68449"/>
                          <a14:backgroundMark x1="44409" y1="64928" x2="59425" y2="64798"/>
                          <a14:backgroundMark x1="59105" y1="64537" x2="22684" y2="62451"/>
                          <a14:backgroundMark x1="22684" y1="62451" x2="22684" y2="62451"/>
                          <a14:backgroundMark x1="44409" y1="83572" x2="53355" y2="83442"/>
                          <a14:backgroundMark x1="46645" y1="82399" x2="51917" y2="81617"/>
                          <a14:backgroundMark x1="79233" y1="82399" x2="74281" y2="82399"/>
                          <a14:backgroundMark x1="75559" y1="83051" x2="78594" y2="88266"/>
                          <a14:backgroundMark x1="78594" y1="88266" x2="78275" y2="93351"/>
                          <a14:backgroundMark x1="78275" y1="93351" x2="77955" y2="94003"/>
                          <a14:backgroundMark x1="25399" y1="82269" x2="32588" y2="82920"/>
                          <a14:backgroundMark x1="25399" y1="85398" x2="25399" y2="93742"/>
                          <a14:backgroundMark x1="27476" y1="86571" x2="27796" y2="85137"/>
                          <a14:backgroundMark x1="26997" y1="85528" x2="27157" y2="85137"/>
                          <a14:backgroundMark x1="55112" y1="56584" x2="50000" y2="51760"/>
                          <a14:backgroundMark x1="50000" y1="51760" x2="39776" y2="52021"/>
                          <a14:backgroundMark x1="39776" y1="52021" x2="34185" y2="514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44" t="59481" r="13623" b="16110"/>
            <a:stretch/>
          </p:blipFill>
          <p:spPr>
            <a:xfrm flipH="1">
              <a:off x="7739269" y="4729091"/>
              <a:ext cx="4777081" cy="23588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8311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BDF0650-D97C-4C2D-A421-D216FADFB9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E7AB9DCC-C0B0-44CB-BE95-8700413F179C}"/>
              </a:ext>
            </a:extLst>
          </p:cNvPr>
          <p:cNvGrpSpPr/>
          <p:nvPr/>
        </p:nvGrpSpPr>
        <p:grpSpPr>
          <a:xfrm>
            <a:off x="-185541" y="1733462"/>
            <a:ext cx="4670455" cy="5381020"/>
            <a:chOff x="7739269" y="1364974"/>
            <a:chExt cx="4777081" cy="5723004"/>
          </a:xfrm>
        </p:grpSpPr>
        <p:pic>
          <p:nvPicPr>
            <p:cNvPr id="7" name="Picture 6" descr="A close up of a logo&#10;&#10;Description automatically generated">
              <a:extLst>
                <a:ext uri="{FF2B5EF4-FFF2-40B4-BE49-F238E27FC236}">
                  <a16:creationId xmlns="" xmlns:a16="http://schemas.microsoft.com/office/drawing/2014/main" id="{0D0E2EFA-D47C-46A9-9847-0DABF2F520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2854" y="1364974"/>
              <a:ext cx="3843130" cy="4252014"/>
            </a:xfrm>
            <a:prstGeom prst="rect">
              <a:avLst/>
            </a:prstGeom>
          </p:spPr>
        </p:pic>
        <p:pic>
          <p:nvPicPr>
            <p:cNvPr id="9" name="Picture 8" descr="A close up of a logo&#10;&#10;Description automatically generated">
              <a:extLst>
                <a:ext uri="{FF2B5EF4-FFF2-40B4-BE49-F238E27FC236}">
                  <a16:creationId xmlns="" xmlns:a16="http://schemas.microsoft.com/office/drawing/2014/main" id="{A88757B4-9512-446D-A7F4-44D80E7C39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909" b="93481" l="9744" r="89776">
                          <a14:foregroundMark x1="76198" y1="77053" x2="77263" y2="80528"/>
                          <a14:foregroundMark x1="27141" y1="84395" x2="27002" y2="85398"/>
                          <a14:foregroundMark x1="39617" y1="69883" x2="49042" y2="69492"/>
                          <a14:foregroundMark x1="43930" y1="69361" x2="51278" y2="68188"/>
                          <a14:foregroundMark x1="51278" y1="68188" x2="51438" y2="68318"/>
                          <a14:foregroundMark x1="72204" y1="76793" x2="50639" y2="77445"/>
                          <a14:foregroundMark x1="50639" y1="77445" x2="45367" y2="76793"/>
                          <a14:foregroundMark x1="39137" y1="67014" x2="40575" y2="68449"/>
                          <a14:backgroundMark x1="44409" y1="64928" x2="59425" y2="64798"/>
                          <a14:backgroundMark x1="59105" y1="64537" x2="22684" y2="62451"/>
                          <a14:backgroundMark x1="22684" y1="62451" x2="22684" y2="62451"/>
                          <a14:backgroundMark x1="44409" y1="83572" x2="53355" y2="83442"/>
                          <a14:backgroundMark x1="46645" y1="82399" x2="51917" y2="81617"/>
                          <a14:backgroundMark x1="79233" y1="82399" x2="74281" y2="82399"/>
                          <a14:backgroundMark x1="75559" y1="83051" x2="78594" y2="88266"/>
                          <a14:backgroundMark x1="78594" y1="88266" x2="78275" y2="93351"/>
                          <a14:backgroundMark x1="78275" y1="93351" x2="77955" y2="94003"/>
                          <a14:backgroundMark x1="25399" y1="82269" x2="32588" y2="82920"/>
                          <a14:backgroundMark x1="25399" y1="85398" x2="25399" y2="93742"/>
                          <a14:backgroundMark x1="27476" y1="86571" x2="27796" y2="85137"/>
                          <a14:backgroundMark x1="26997" y1="85528" x2="27157" y2="85137"/>
                          <a14:backgroundMark x1="55112" y1="56584" x2="50000" y2="51760"/>
                          <a14:backgroundMark x1="50000" y1="51760" x2="39776" y2="52021"/>
                          <a14:backgroundMark x1="39776" y1="52021" x2="34185" y2="514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44" t="59481" r="13623" b="16110"/>
            <a:stretch/>
          </p:blipFill>
          <p:spPr>
            <a:xfrm flipH="1">
              <a:off x="7739269" y="4729091"/>
              <a:ext cx="4777081" cy="2358887"/>
            </a:xfrm>
            <a:prstGeom prst="rect">
              <a:avLst/>
            </a:prstGeom>
          </p:spPr>
        </p:pic>
      </p:grpSp>
      <p:sp>
        <p:nvSpPr>
          <p:cNvPr id="11" name="Speech Bubble: Rectangle with Corners Rounded 10">
            <a:extLst>
              <a:ext uri="{FF2B5EF4-FFF2-40B4-BE49-F238E27FC236}">
                <a16:creationId xmlns="" xmlns:a16="http://schemas.microsoft.com/office/drawing/2014/main" id="{3C95E276-6A6F-4721-9A3D-0A8876F72824}"/>
              </a:ext>
            </a:extLst>
          </p:cNvPr>
          <p:cNvSpPr/>
          <p:nvPr/>
        </p:nvSpPr>
        <p:spPr>
          <a:xfrm>
            <a:off x="3495267" y="532263"/>
            <a:ext cx="8474764" cy="5349922"/>
          </a:xfrm>
          <a:prstGeom prst="wedgeRoundRectCallout">
            <a:avLst>
              <a:gd name="adj1" fmla="val -55774"/>
              <a:gd name="adj2" fmla="val 2881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AE" sz="6600" dirty="0">
              <a:solidFill>
                <a:prstClr val="black"/>
              </a:solidFill>
              <a:highlight>
                <a:srgbClr val="FFFF00"/>
              </a:highlight>
              <a:cs typeface="(AH) Manal Black" pitchFamily="2" charset="-78"/>
            </a:endParaRPr>
          </a:p>
          <a:p>
            <a:pPr algn="ctr"/>
            <a:endParaRPr lang="ar-AE" sz="6600" dirty="0">
              <a:solidFill>
                <a:prstClr val="black"/>
              </a:solidFill>
              <a:highlight>
                <a:srgbClr val="FFFF00"/>
              </a:highlight>
              <a:cs typeface="(AH) Manal Black" pitchFamily="2" charset="-78"/>
            </a:endParaRPr>
          </a:p>
          <a:p>
            <a:pPr algn="ctr"/>
            <a:endParaRPr lang="ar-AE" sz="6600" dirty="0">
              <a:solidFill>
                <a:prstClr val="black"/>
              </a:solidFill>
              <a:highlight>
                <a:srgbClr val="FFFF00"/>
              </a:highlight>
              <a:cs typeface="(AH) Manal Black" pitchFamily="2" charset="-78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572583B0-AF0E-4DF0-B8EA-0E08EE68F452}"/>
              </a:ext>
            </a:extLst>
          </p:cNvPr>
          <p:cNvGrpSpPr/>
          <p:nvPr/>
        </p:nvGrpSpPr>
        <p:grpSpPr>
          <a:xfrm>
            <a:off x="63788" y="37888"/>
            <a:ext cx="1842867" cy="2473083"/>
            <a:chOff x="1" y="0"/>
            <a:chExt cx="1528548" cy="1611246"/>
          </a:xfrm>
        </p:grpSpPr>
        <p:grpSp>
          <p:nvGrpSpPr>
            <p:cNvPr id="3" name="Group 2">
              <a:extLst>
                <a:ext uri="{FF2B5EF4-FFF2-40B4-BE49-F238E27FC236}">
                  <a16:creationId xmlns="" xmlns:a16="http://schemas.microsoft.com/office/drawing/2014/main" id="{48846F9F-E21C-4857-8D42-664A98F15973}"/>
                </a:ext>
              </a:extLst>
            </p:cNvPr>
            <p:cNvGrpSpPr/>
            <p:nvPr/>
          </p:nvGrpSpPr>
          <p:grpSpPr>
            <a:xfrm>
              <a:off x="1" y="0"/>
              <a:ext cx="1528548" cy="952500"/>
              <a:chOff x="1" y="0"/>
              <a:chExt cx="1528548" cy="952500"/>
            </a:xfrm>
          </p:grpSpPr>
          <p:pic>
            <p:nvPicPr>
              <p:cNvPr id="1030" name="Picture 6" descr="Free printable black and withe frame">
                <a:extLst>
                  <a:ext uri="{FF2B5EF4-FFF2-40B4-BE49-F238E27FC236}">
                    <a16:creationId xmlns="" xmlns:a16="http://schemas.microsoft.com/office/drawing/2014/main" id="{FB53E6BD-A450-4FC4-BC2D-2EDC5553DD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id="{63726E45-9A87-4BE1-8A26-49A3E1A97413}"/>
                  </a:ext>
                </a:extLst>
              </p:cNvPr>
              <p:cNvSpPr txBox="1"/>
              <p:nvPr/>
            </p:nvSpPr>
            <p:spPr>
              <a:xfrm>
                <a:off x="197197" y="152189"/>
                <a:ext cx="1306580" cy="4210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dirty="0">
                    <a:solidFill>
                      <a:prstClr val="black"/>
                    </a:solidFill>
                    <a:cs typeface="(AH) Manal Black" pitchFamily="2" charset="-78"/>
                  </a:rPr>
                  <a:t>عنوان الدرس: خواص </a:t>
                </a:r>
                <a:r>
                  <a:rPr lang="ar-AE" dirty="0" smtClean="0">
                    <a:solidFill>
                      <a:prstClr val="black"/>
                    </a:solidFill>
                    <a:cs typeface="(AH) Manal Black" pitchFamily="2" charset="-78"/>
                  </a:rPr>
                  <a:t>الجمع</a:t>
                </a:r>
                <a:endParaRPr lang="ar-AE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="" xmlns:a16="http://schemas.microsoft.com/office/drawing/2014/main" id="{B75C86B6-AC33-49B6-A1DA-4B1E6C196517}"/>
                </a:ext>
              </a:extLst>
            </p:cNvPr>
            <p:cNvGrpSpPr/>
            <p:nvPr/>
          </p:nvGrpSpPr>
          <p:grpSpPr>
            <a:xfrm>
              <a:off x="1" y="658746"/>
              <a:ext cx="1528548" cy="952500"/>
              <a:chOff x="1" y="0"/>
              <a:chExt cx="1528548" cy="952500"/>
            </a:xfrm>
          </p:grpSpPr>
          <p:pic>
            <p:nvPicPr>
              <p:cNvPr id="13" name="Picture 6" descr="Free printable black and withe frame">
                <a:extLst>
                  <a:ext uri="{FF2B5EF4-FFF2-40B4-BE49-F238E27FC236}">
                    <a16:creationId xmlns="" xmlns:a16="http://schemas.microsoft.com/office/drawing/2014/main" id="{0BAE7421-F738-4923-A839-AFB4327264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6E1AA647-63F1-4AE8-91B0-5216766B47C1}"/>
                  </a:ext>
                </a:extLst>
              </p:cNvPr>
              <p:cNvSpPr txBox="1"/>
              <p:nvPr/>
            </p:nvSpPr>
            <p:spPr>
              <a:xfrm>
                <a:off x="98598" y="258447"/>
                <a:ext cx="1331352" cy="4812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sz="1400" dirty="0">
                    <a:solidFill>
                      <a:prstClr val="black"/>
                    </a:solidFill>
                    <a:cs typeface="(AH) Manal Black" pitchFamily="2" charset="-78"/>
                  </a:rPr>
                  <a:t>ناتج التعلم:أن يتعرف الطالب على خواص الجمع</a:t>
                </a:r>
              </a:p>
              <a:p>
                <a:pPr algn="ctr"/>
                <a:r>
                  <a:rPr lang="ar-SA" sz="1400" dirty="0" err="1">
                    <a:solidFill>
                      <a:prstClr val="black"/>
                    </a:solidFill>
                    <a:cs typeface="(AH) Manal Black" pitchFamily="2" charset="-78"/>
                  </a:rPr>
                  <a:t>الأبدالية</a:t>
                </a:r>
                <a:r>
                  <a:rPr lang="ar-SA" sz="1400" dirty="0">
                    <a:solidFill>
                      <a:prstClr val="black"/>
                    </a:solidFill>
                    <a:cs typeface="(AH) Manal Black" pitchFamily="2" charset="-78"/>
                  </a:rPr>
                  <a:t> </a:t>
                </a:r>
                <a:endParaRPr lang="ar-AE" sz="1400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</p:grpSp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DDFFA7A2-E5BE-4AE8-8FF0-521FE0A44B1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5393" t="25171" r="22049" b="16411"/>
          <a:stretch/>
        </p:blipFill>
        <p:spPr>
          <a:xfrm>
            <a:off x="3642610" y="606856"/>
            <a:ext cx="8187970" cy="5014456"/>
          </a:xfrm>
          <a:prstGeom prst="rect">
            <a:avLst/>
          </a:prstGeom>
        </p:spPr>
      </p:pic>
      <p:pic>
        <p:nvPicPr>
          <p:cNvPr id="20" name="Picture 6" descr="Free printable black and withe frame">
            <a:extLst>
              <a:ext uri="{FF2B5EF4-FFF2-40B4-BE49-F238E27FC236}">
                <a16:creationId xmlns="" xmlns:a16="http://schemas.microsoft.com/office/drawing/2014/main" id="{DBE9094C-6C13-40E0-B779-23736559F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848" b="95906" l="3814" r="97458">
                        <a14:foregroundMark x1="58898" y1="18713" x2="41949" y2="35088"/>
                        <a14:foregroundMark x1="30085" y1="18713" x2="10593" y2="36257"/>
                        <a14:foregroundMark x1="10593" y1="36257" x2="25000" y2="60819"/>
                        <a14:foregroundMark x1="25000" y1="60819" x2="78390" y2="47953"/>
                        <a14:foregroundMark x1="94492" y1="39766" x2="95339" y2="64327"/>
                        <a14:foregroundMark x1="97881" y1="56140" x2="97034" y2="50292"/>
                        <a14:foregroundMark x1="56356" y1="9357" x2="46186" y2="5848"/>
                        <a14:foregroundMark x1="3814" y1="38596" x2="5508" y2="53801"/>
                        <a14:foregroundMark x1="41949" y1="93567" x2="58051" y2="95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20" y="2175596"/>
            <a:ext cx="1842867" cy="1461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45ED32D6-BF71-4E4D-9ABD-B28F8772BA5F}"/>
              </a:ext>
            </a:extLst>
          </p:cNvPr>
          <p:cNvSpPr txBox="1"/>
          <p:nvPr/>
        </p:nvSpPr>
        <p:spPr>
          <a:xfrm>
            <a:off x="216592" y="2572283"/>
            <a:ext cx="1605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b="1" dirty="0">
                <a:solidFill>
                  <a:srgbClr val="FF0000"/>
                </a:solidFill>
                <a:cs typeface="(AH) Manal Black" pitchFamily="2" charset="-78"/>
              </a:rPr>
              <a:t>صفحة 55</a:t>
            </a:r>
            <a:endParaRPr lang="ar-AE" sz="3200" b="1" dirty="0">
              <a:solidFill>
                <a:srgbClr val="FF0000"/>
              </a:solidFill>
              <a:cs typeface="(AH) Manal Black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96D68CAF-F70C-457D-9A29-2F9EE2A62C37}"/>
              </a:ext>
            </a:extLst>
          </p:cNvPr>
          <p:cNvSpPr/>
          <p:nvPr/>
        </p:nvSpPr>
        <p:spPr>
          <a:xfrm>
            <a:off x="10780929" y="2864670"/>
            <a:ext cx="61266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6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9</a:t>
            </a:r>
            <a:endParaRPr lang="en-US" sz="6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96D68CAF-F70C-457D-9A29-2F9EE2A62C37}"/>
              </a:ext>
            </a:extLst>
          </p:cNvPr>
          <p:cNvSpPr/>
          <p:nvPr/>
        </p:nvSpPr>
        <p:spPr>
          <a:xfrm>
            <a:off x="7253087" y="2921168"/>
            <a:ext cx="61266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6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9</a:t>
            </a:r>
            <a:endParaRPr lang="en-US" sz="6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96D68CAF-F70C-457D-9A29-2F9EE2A62C37}"/>
              </a:ext>
            </a:extLst>
          </p:cNvPr>
          <p:cNvSpPr/>
          <p:nvPr/>
        </p:nvSpPr>
        <p:spPr>
          <a:xfrm>
            <a:off x="10850654" y="3637577"/>
            <a:ext cx="61266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6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9</a:t>
            </a:r>
            <a:endParaRPr lang="en-US" sz="6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96D68CAF-F70C-457D-9A29-2F9EE2A62C37}"/>
              </a:ext>
            </a:extLst>
          </p:cNvPr>
          <p:cNvSpPr/>
          <p:nvPr/>
        </p:nvSpPr>
        <p:spPr>
          <a:xfrm>
            <a:off x="7251819" y="3763408"/>
            <a:ext cx="61266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6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9</a:t>
            </a:r>
            <a:endParaRPr lang="en-US" sz="6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572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1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5CF9DE9-D14D-4FEA-8817-181FF32C0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52" y="2750001"/>
            <a:ext cx="11120152" cy="794874"/>
          </a:xfrm>
          <a:solidFill>
            <a:srgbClr val="FFFFCC"/>
          </a:solidFill>
        </p:spPr>
        <p:txBody>
          <a:bodyPr>
            <a:normAutofit/>
          </a:bodyPr>
          <a:lstStyle/>
          <a:p>
            <a:pPr algn="ctr"/>
            <a:r>
              <a:rPr lang="ar-BH" sz="4000" dirty="0"/>
              <a:t>خاصية التبديل : الترتيب الذي يتم به جمع الأعداد لا يغير المجموع</a:t>
            </a:r>
            <a:endParaRPr lang="en-US" sz="4000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9D895A36-1864-4006-94A6-FEAE01063BFF}"/>
              </a:ext>
            </a:extLst>
          </p:cNvPr>
          <p:cNvSpPr/>
          <p:nvPr/>
        </p:nvSpPr>
        <p:spPr>
          <a:xfrm>
            <a:off x="911370" y="3778986"/>
            <a:ext cx="238398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48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</a:t>
            </a:r>
            <a:r>
              <a:rPr lang="en-US" sz="48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</a:t>
            </a:r>
            <a:r>
              <a:rPr lang="ar-BH" sz="48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  <a:r>
              <a:rPr lang="en-US" sz="48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= </a:t>
            </a:r>
            <a:r>
              <a:rPr lang="ar-BH" sz="48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9</a:t>
            </a:r>
          </a:p>
          <a:p>
            <a:pPr algn="ctr"/>
            <a:r>
              <a:rPr lang="ar-BH" sz="48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  <a:r>
              <a:rPr lang="en-US" sz="48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</a:t>
            </a:r>
            <a:r>
              <a:rPr lang="ar-BH" sz="48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</a:t>
            </a:r>
            <a:r>
              <a:rPr lang="en-US" sz="48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= </a:t>
            </a:r>
            <a:r>
              <a:rPr lang="ar-BH" sz="48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9</a:t>
            </a:r>
            <a:endParaRPr lang="en-US" sz="4800" b="0" cap="none" spc="0" dirty="0">
              <a:ln w="0"/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63DDCB5-87ED-4FAF-81DA-04C118D79C02}"/>
              </a:ext>
            </a:extLst>
          </p:cNvPr>
          <p:cNvSpPr/>
          <p:nvPr/>
        </p:nvSpPr>
        <p:spPr>
          <a:xfrm>
            <a:off x="4783735" y="3777192"/>
            <a:ext cx="238398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</a:t>
            </a:r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= </a:t>
            </a:r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7</a:t>
            </a:r>
          </a:p>
          <a:p>
            <a:pPr algn="ctr"/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</a:t>
            </a:r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= </a:t>
            </a:r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7</a:t>
            </a:r>
            <a:endParaRPr lang="en-US" sz="48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AB1A1E6-663F-4111-9054-B18C16753CAF}"/>
              </a:ext>
            </a:extLst>
          </p:cNvPr>
          <p:cNvSpPr/>
          <p:nvPr/>
        </p:nvSpPr>
        <p:spPr>
          <a:xfrm>
            <a:off x="8656100" y="3593294"/>
            <a:ext cx="238398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48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</a:t>
            </a:r>
            <a:r>
              <a:rPr lang="en-US" sz="48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</a:t>
            </a:r>
            <a:r>
              <a:rPr lang="ar-BH" sz="48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  <a:r>
              <a:rPr lang="en-US" sz="48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= </a:t>
            </a:r>
            <a:r>
              <a:rPr lang="ar-BH" sz="48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8</a:t>
            </a:r>
          </a:p>
          <a:p>
            <a:pPr algn="ctr"/>
            <a:r>
              <a:rPr lang="ar-BH" sz="48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  <a:r>
              <a:rPr lang="en-US" sz="48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</a:t>
            </a:r>
            <a:r>
              <a:rPr lang="ar-BH" sz="48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</a:t>
            </a:r>
            <a:r>
              <a:rPr lang="en-US" sz="48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= </a:t>
            </a:r>
            <a:r>
              <a:rPr lang="ar-BH" sz="48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8</a:t>
            </a:r>
            <a:endParaRPr lang="en-US" sz="4800" b="0" cap="none" spc="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7" name="Group 7">
            <a:extLst>
              <a:ext uri="{FF2B5EF4-FFF2-40B4-BE49-F238E27FC236}">
                <a16:creationId xmlns="" xmlns:a16="http://schemas.microsoft.com/office/drawing/2014/main" id="{CFF3B8D0-0B77-49B3-ABAC-EBD9260EBE2D}"/>
              </a:ext>
            </a:extLst>
          </p:cNvPr>
          <p:cNvGrpSpPr/>
          <p:nvPr/>
        </p:nvGrpSpPr>
        <p:grpSpPr>
          <a:xfrm>
            <a:off x="-12569" y="-141935"/>
            <a:ext cx="1671151" cy="2910658"/>
            <a:chOff x="-71301" y="0"/>
            <a:chExt cx="1671151" cy="2413940"/>
          </a:xfrm>
        </p:grpSpPr>
        <p:grpSp>
          <p:nvGrpSpPr>
            <p:cNvPr id="8" name="Group 8">
              <a:extLst>
                <a:ext uri="{FF2B5EF4-FFF2-40B4-BE49-F238E27FC236}">
                  <a16:creationId xmlns="" xmlns:a16="http://schemas.microsoft.com/office/drawing/2014/main" id="{DC399020-C3F8-44F3-A464-9D6F6E928E18}"/>
                </a:ext>
              </a:extLst>
            </p:cNvPr>
            <p:cNvGrpSpPr/>
            <p:nvPr/>
          </p:nvGrpSpPr>
          <p:grpSpPr>
            <a:xfrm>
              <a:off x="1" y="0"/>
              <a:ext cx="1528548" cy="952500"/>
              <a:chOff x="1" y="0"/>
              <a:chExt cx="1528548" cy="952500"/>
            </a:xfrm>
          </p:grpSpPr>
          <p:pic>
            <p:nvPicPr>
              <p:cNvPr id="13" name="Picture 6" descr="Free printable black and withe frame">
                <a:extLst>
                  <a:ext uri="{FF2B5EF4-FFF2-40B4-BE49-F238E27FC236}">
                    <a16:creationId xmlns="" xmlns:a16="http://schemas.microsoft.com/office/drawing/2014/main" id="{681D2AF5-95C9-4C4C-AD71-E84577DA30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TextBox 16">
                <a:extLst>
                  <a:ext uri="{FF2B5EF4-FFF2-40B4-BE49-F238E27FC236}">
                    <a16:creationId xmlns="" xmlns:a16="http://schemas.microsoft.com/office/drawing/2014/main" id="{EDCFF617-F7E4-42CE-B629-498078424C93}"/>
                  </a:ext>
                </a:extLst>
              </p:cNvPr>
              <p:cNvSpPr txBox="1"/>
              <p:nvPr/>
            </p:nvSpPr>
            <p:spPr>
              <a:xfrm>
                <a:off x="197197" y="152189"/>
                <a:ext cx="1306580" cy="5360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/>
                <a:r>
                  <a:rPr lang="ar-AE" dirty="0">
                    <a:solidFill>
                      <a:prstClr val="black"/>
                    </a:solidFill>
                    <a:cs typeface="(AH) Manal Black" pitchFamily="2" charset="-78"/>
                  </a:rPr>
                  <a:t>عنوان الدرس: خواص الجمع</a:t>
                </a:r>
                <a:endParaRPr lang="en-US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  <p:grpSp>
          <p:nvGrpSpPr>
            <p:cNvPr id="9" name="Group 9">
              <a:extLst>
                <a:ext uri="{FF2B5EF4-FFF2-40B4-BE49-F238E27FC236}">
                  <a16:creationId xmlns="" xmlns:a16="http://schemas.microsoft.com/office/drawing/2014/main" id="{DA8593FF-0A14-4289-B0AF-F2F0FFDADED4}"/>
                </a:ext>
              </a:extLst>
            </p:cNvPr>
            <p:cNvGrpSpPr/>
            <p:nvPr/>
          </p:nvGrpSpPr>
          <p:grpSpPr>
            <a:xfrm>
              <a:off x="-71301" y="689124"/>
              <a:ext cx="1671151" cy="1100065"/>
              <a:chOff x="-71301" y="30378"/>
              <a:chExt cx="1671151" cy="1100065"/>
            </a:xfrm>
          </p:grpSpPr>
          <p:pic>
            <p:nvPicPr>
              <p:cNvPr id="11" name="Picture 6" descr="Free printable black and withe frame">
                <a:extLst>
                  <a:ext uri="{FF2B5EF4-FFF2-40B4-BE49-F238E27FC236}">
                    <a16:creationId xmlns="" xmlns:a16="http://schemas.microsoft.com/office/drawing/2014/main" id="{DFCD0135-F6DD-4A0B-93E2-D6E4A3E420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1301" y="30378"/>
                <a:ext cx="1671151" cy="11000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TextBox 14">
                <a:extLst>
                  <a:ext uri="{FF2B5EF4-FFF2-40B4-BE49-F238E27FC236}">
                    <a16:creationId xmlns="" xmlns:a16="http://schemas.microsoft.com/office/drawing/2014/main" id="{2AD6768E-5B6D-4E50-B7A0-B734ACA67408}"/>
                  </a:ext>
                </a:extLst>
              </p:cNvPr>
              <p:cNvSpPr txBox="1"/>
              <p:nvPr/>
            </p:nvSpPr>
            <p:spPr>
              <a:xfrm>
                <a:off x="21025" y="263679"/>
                <a:ext cx="1528547" cy="638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457200"/>
                <a:r>
                  <a:rPr lang="ar-AE" sz="1600" dirty="0">
                    <a:solidFill>
                      <a:prstClr val="black"/>
                    </a:solidFill>
                    <a:cs typeface="(AH) Manal Black" pitchFamily="2" charset="-78"/>
                  </a:rPr>
                  <a:t>ناتج التعلم</a:t>
                </a:r>
                <a:r>
                  <a:rPr lang="ar-SA" sz="1600" dirty="0">
                    <a:solidFill>
                      <a:prstClr val="black"/>
                    </a:solidFill>
                    <a:cs typeface="(AH) Manal Black" pitchFamily="2" charset="-78"/>
                  </a:rPr>
                  <a:t>:</a:t>
                </a:r>
                <a:r>
                  <a:rPr lang="ar-AE" sz="1200" dirty="0">
                    <a:solidFill>
                      <a:prstClr val="black"/>
                    </a:solidFill>
                    <a:cs typeface="(AH) Manal Black" pitchFamily="2" charset="-78"/>
                  </a:rPr>
                  <a:t>أن </a:t>
                </a:r>
                <a:r>
                  <a:rPr lang="ar-SA" sz="1400" dirty="0">
                    <a:solidFill>
                      <a:prstClr val="black"/>
                    </a:solidFill>
                    <a:cs typeface="(AH) Manal Black" pitchFamily="2" charset="-78"/>
                  </a:rPr>
                  <a:t>يستخدم </a:t>
                </a:r>
                <a:r>
                  <a:rPr lang="ar-AE" sz="1400" dirty="0">
                    <a:solidFill>
                      <a:prstClr val="black"/>
                    </a:solidFill>
                    <a:cs typeface="(AH) Manal Black" pitchFamily="2" charset="-78"/>
                  </a:rPr>
                  <a:t>الطلاب خواص الجمع لجمع الأعداد الكلية </a:t>
                </a:r>
                <a:endParaRPr lang="en-US" sz="1600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  <p:pic>
          <p:nvPicPr>
            <p:cNvPr id="10" name="Picture 6" descr="Free printable black and withe frame">
              <a:extLst>
                <a:ext uri="{FF2B5EF4-FFF2-40B4-BE49-F238E27FC236}">
                  <a16:creationId xmlns="" xmlns:a16="http://schemas.microsoft.com/office/drawing/2014/main" id="{96CEC886-C196-44CB-8987-AB5C221ACF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848" b="95906" l="3814" r="97458">
                          <a14:foregroundMark x1="58898" y1="18713" x2="41949" y2="35088"/>
                          <a14:foregroundMark x1="30085" y1="18713" x2="10593" y2="36257"/>
                          <a14:foregroundMark x1="10593" y1="36257" x2="25000" y2="60819"/>
                          <a14:foregroundMark x1="25000" y1="60819" x2="78390" y2="47953"/>
                          <a14:foregroundMark x1="94492" y1="39766" x2="95339" y2="64327"/>
                          <a14:foregroundMark x1="97881" y1="56140" x2="97034" y2="50292"/>
                          <a14:foregroundMark x1="56356" y1="9357" x2="46186" y2="5848"/>
                          <a14:foregroundMark x1="3814" y1="38596" x2="5508" y2="53801"/>
                          <a14:foregroundMark x1="41949" y1="93567" x2="58051" y2="959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44" y="1461440"/>
              <a:ext cx="1528548" cy="952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TextBox 14">
            <a:extLst>
              <a:ext uri="{FF2B5EF4-FFF2-40B4-BE49-F238E27FC236}">
                <a16:creationId xmlns="" xmlns:a16="http://schemas.microsoft.com/office/drawing/2014/main" id="{04202143-8FCF-4084-A4F1-022BD0A6EA2A}"/>
              </a:ext>
            </a:extLst>
          </p:cNvPr>
          <p:cNvSpPr txBox="1"/>
          <p:nvPr/>
        </p:nvSpPr>
        <p:spPr>
          <a:xfrm>
            <a:off x="-7203" y="1931296"/>
            <a:ext cx="1528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ar-AE" b="1" dirty="0">
                <a:solidFill>
                  <a:prstClr val="black"/>
                </a:solidFill>
                <a:cs typeface="(AH) Manal Black" pitchFamily="2" charset="-78"/>
              </a:rPr>
              <a:t>خواص الجمع</a:t>
            </a:r>
            <a:endParaRPr lang="en-US" b="1" dirty="0">
              <a:solidFill>
                <a:prstClr val="black"/>
              </a:solidFill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9193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BDF0650-D97C-4C2D-A421-D216FADFB9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E7AB9DCC-C0B0-44CB-BE95-8700413F179C}"/>
              </a:ext>
            </a:extLst>
          </p:cNvPr>
          <p:cNvGrpSpPr/>
          <p:nvPr/>
        </p:nvGrpSpPr>
        <p:grpSpPr>
          <a:xfrm>
            <a:off x="-185541" y="1733462"/>
            <a:ext cx="4670455" cy="5381020"/>
            <a:chOff x="7739269" y="1364974"/>
            <a:chExt cx="4777081" cy="5723004"/>
          </a:xfrm>
        </p:grpSpPr>
        <p:pic>
          <p:nvPicPr>
            <p:cNvPr id="7" name="Picture 6" descr="A close up of a logo&#10;&#10;Description automatically generated">
              <a:extLst>
                <a:ext uri="{FF2B5EF4-FFF2-40B4-BE49-F238E27FC236}">
                  <a16:creationId xmlns="" xmlns:a16="http://schemas.microsoft.com/office/drawing/2014/main" id="{0D0E2EFA-D47C-46A9-9847-0DABF2F520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2854" y="1364974"/>
              <a:ext cx="3843130" cy="4252014"/>
            </a:xfrm>
            <a:prstGeom prst="rect">
              <a:avLst/>
            </a:prstGeom>
          </p:spPr>
        </p:pic>
        <p:pic>
          <p:nvPicPr>
            <p:cNvPr id="9" name="Picture 8" descr="A close up of a logo&#10;&#10;Description automatically generated">
              <a:extLst>
                <a:ext uri="{FF2B5EF4-FFF2-40B4-BE49-F238E27FC236}">
                  <a16:creationId xmlns="" xmlns:a16="http://schemas.microsoft.com/office/drawing/2014/main" id="{A88757B4-9512-446D-A7F4-44D80E7C39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909" b="93481" l="9744" r="89776">
                          <a14:foregroundMark x1="76198" y1="77053" x2="77263" y2="80528"/>
                          <a14:foregroundMark x1="27141" y1="84395" x2="27002" y2="85398"/>
                          <a14:foregroundMark x1="39617" y1="69883" x2="49042" y2="69492"/>
                          <a14:foregroundMark x1="43930" y1="69361" x2="51278" y2="68188"/>
                          <a14:foregroundMark x1="51278" y1="68188" x2="51438" y2="68318"/>
                          <a14:foregroundMark x1="72204" y1="76793" x2="50639" y2="77445"/>
                          <a14:foregroundMark x1="50639" y1="77445" x2="45367" y2="76793"/>
                          <a14:foregroundMark x1="39137" y1="67014" x2="40575" y2="68449"/>
                          <a14:backgroundMark x1="44409" y1="64928" x2="59425" y2="64798"/>
                          <a14:backgroundMark x1="59105" y1="64537" x2="22684" y2="62451"/>
                          <a14:backgroundMark x1="22684" y1="62451" x2="22684" y2="62451"/>
                          <a14:backgroundMark x1="44409" y1="83572" x2="53355" y2="83442"/>
                          <a14:backgroundMark x1="46645" y1="82399" x2="51917" y2="81617"/>
                          <a14:backgroundMark x1="79233" y1="82399" x2="74281" y2="82399"/>
                          <a14:backgroundMark x1="75559" y1="83051" x2="78594" y2="88266"/>
                          <a14:backgroundMark x1="78594" y1="88266" x2="78275" y2="93351"/>
                          <a14:backgroundMark x1="78275" y1="93351" x2="77955" y2="94003"/>
                          <a14:backgroundMark x1="25399" y1="82269" x2="32588" y2="82920"/>
                          <a14:backgroundMark x1="25399" y1="85398" x2="25399" y2="93742"/>
                          <a14:backgroundMark x1="27476" y1="86571" x2="27796" y2="85137"/>
                          <a14:backgroundMark x1="26997" y1="85528" x2="27157" y2="85137"/>
                          <a14:backgroundMark x1="55112" y1="56584" x2="50000" y2="51760"/>
                          <a14:backgroundMark x1="50000" y1="51760" x2="39776" y2="52021"/>
                          <a14:backgroundMark x1="39776" y1="52021" x2="34185" y2="514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44" t="59481" r="13623" b="16110"/>
            <a:stretch/>
          </p:blipFill>
          <p:spPr>
            <a:xfrm flipH="1">
              <a:off x="7739269" y="4729091"/>
              <a:ext cx="4777081" cy="2358887"/>
            </a:xfrm>
            <a:prstGeom prst="rect">
              <a:avLst/>
            </a:prstGeom>
          </p:spPr>
        </p:pic>
      </p:grpSp>
      <p:sp>
        <p:nvSpPr>
          <p:cNvPr id="11" name="Speech Bubble: Rectangle with Corners Rounded 10">
            <a:extLst>
              <a:ext uri="{FF2B5EF4-FFF2-40B4-BE49-F238E27FC236}">
                <a16:creationId xmlns="" xmlns:a16="http://schemas.microsoft.com/office/drawing/2014/main" id="{3C95E276-6A6F-4721-9A3D-0A8876F72824}"/>
              </a:ext>
            </a:extLst>
          </p:cNvPr>
          <p:cNvSpPr/>
          <p:nvPr/>
        </p:nvSpPr>
        <p:spPr>
          <a:xfrm>
            <a:off x="3495267" y="271480"/>
            <a:ext cx="8474764" cy="6586519"/>
          </a:xfrm>
          <a:prstGeom prst="wedgeRoundRectCallout">
            <a:avLst>
              <a:gd name="adj1" fmla="val -55774"/>
              <a:gd name="adj2" fmla="val 2881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AE" sz="6600" dirty="0">
              <a:solidFill>
                <a:prstClr val="black"/>
              </a:solidFill>
              <a:highlight>
                <a:srgbClr val="FFFF00"/>
              </a:highlight>
              <a:cs typeface="(AH) Manal Black" pitchFamily="2" charset="-78"/>
            </a:endParaRPr>
          </a:p>
          <a:p>
            <a:pPr algn="ctr"/>
            <a:endParaRPr lang="ar-AE" sz="6600" dirty="0">
              <a:solidFill>
                <a:prstClr val="black"/>
              </a:solidFill>
              <a:highlight>
                <a:srgbClr val="FFFF00"/>
              </a:highlight>
              <a:cs typeface="(AH) Manal Black" pitchFamily="2" charset="-78"/>
            </a:endParaRPr>
          </a:p>
          <a:p>
            <a:pPr algn="ctr"/>
            <a:endParaRPr lang="ar-AE" sz="6600" dirty="0">
              <a:solidFill>
                <a:prstClr val="black"/>
              </a:solidFill>
              <a:highlight>
                <a:srgbClr val="FFFF00"/>
              </a:highlight>
              <a:cs typeface="(AH) Manal Black" pitchFamily="2" charset="-78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572583B0-AF0E-4DF0-B8EA-0E08EE68F452}"/>
              </a:ext>
            </a:extLst>
          </p:cNvPr>
          <p:cNvGrpSpPr/>
          <p:nvPr/>
        </p:nvGrpSpPr>
        <p:grpSpPr>
          <a:xfrm>
            <a:off x="63788" y="37888"/>
            <a:ext cx="1842867" cy="2473083"/>
            <a:chOff x="1" y="0"/>
            <a:chExt cx="1528548" cy="1611246"/>
          </a:xfrm>
        </p:grpSpPr>
        <p:grpSp>
          <p:nvGrpSpPr>
            <p:cNvPr id="3" name="Group 2">
              <a:extLst>
                <a:ext uri="{FF2B5EF4-FFF2-40B4-BE49-F238E27FC236}">
                  <a16:creationId xmlns="" xmlns:a16="http://schemas.microsoft.com/office/drawing/2014/main" id="{48846F9F-E21C-4857-8D42-664A98F15973}"/>
                </a:ext>
              </a:extLst>
            </p:cNvPr>
            <p:cNvGrpSpPr/>
            <p:nvPr/>
          </p:nvGrpSpPr>
          <p:grpSpPr>
            <a:xfrm>
              <a:off x="1" y="0"/>
              <a:ext cx="1528548" cy="952500"/>
              <a:chOff x="1" y="0"/>
              <a:chExt cx="1528548" cy="952500"/>
            </a:xfrm>
          </p:grpSpPr>
          <p:pic>
            <p:nvPicPr>
              <p:cNvPr id="1030" name="Picture 6" descr="Free printable black and withe frame">
                <a:extLst>
                  <a:ext uri="{FF2B5EF4-FFF2-40B4-BE49-F238E27FC236}">
                    <a16:creationId xmlns="" xmlns:a16="http://schemas.microsoft.com/office/drawing/2014/main" id="{FB53E6BD-A450-4FC4-BC2D-2EDC5553DD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id="{63726E45-9A87-4BE1-8A26-49A3E1A97413}"/>
                  </a:ext>
                </a:extLst>
              </p:cNvPr>
              <p:cNvSpPr txBox="1"/>
              <p:nvPr/>
            </p:nvSpPr>
            <p:spPr>
              <a:xfrm>
                <a:off x="197197" y="152189"/>
                <a:ext cx="1306580" cy="4210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dirty="0">
                    <a:solidFill>
                      <a:prstClr val="black"/>
                    </a:solidFill>
                    <a:cs typeface="(AH) Manal Black" pitchFamily="2" charset="-78"/>
                  </a:rPr>
                  <a:t>عنوان الدرس: خواص </a:t>
                </a:r>
                <a:r>
                  <a:rPr lang="ar-AE" dirty="0" smtClean="0">
                    <a:solidFill>
                      <a:prstClr val="black"/>
                    </a:solidFill>
                    <a:cs typeface="(AH) Manal Black" pitchFamily="2" charset="-78"/>
                  </a:rPr>
                  <a:t>الجمع</a:t>
                </a:r>
                <a:endParaRPr lang="ar-AE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="" xmlns:a16="http://schemas.microsoft.com/office/drawing/2014/main" id="{B75C86B6-AC33-49B6-A1DA-4B1E6C196517}"/>
                </a:ext>
              </a:extLst>
            </p:cNvPr>
            <p:cNvGrpSpPr/>
            <p:nvPr/>
          </p:nvGrpSpPr>
          <p:grpSpPr>
            <a:xfrm>
              <a:off x="1" y="658746"/>
              <a:ext cx="1528548" cy="952500"/>
              <a:chOff x="1" y="0"/>
              <a:chExt cx="1528548" cy="952500"/>
            </a:xfrm>
          </p:grpSpPr>
          <p:pic>
            <p:nvPicPr>
              <p:cNvPr id="13" name="Picture 6" descr="Free printable black and withe frame">
                <a:extLst>
                  <a:ext uri="{FF2B5EF4-FFF2-40B4-BE49-F238E27FC236}">
                    <a16:creationId xmlns="" xmlns:a16="http://schemas.microsoft.com/office/drawing/2014/main" id="{0BAE7421-F738-4923-A839-AFB4327264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6E1AA647-63F1-4AE8-91B0-5216766B47C1}"/>
                  </a:ext>
                </a:extLst>
              </p:cNvPr>
              <p:cNvSpPr txBox="1"/>
              <p:nvPr/>
            </p:nvSpPr>
            <p:spPr>
              <a:xfrm>
                <a:off x="98598" y="258447"/>
                <a:ext cx="1331352" cy="4812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sz="1400" dirty="0">
                    <a:solidFill>
                      <a:prstClr val="black"/>
                    </a:solidFill>
                    <a:cs typeface="(AH) Manal Black" pitchFamily="2" charset="-78"/>
                  </a:rPr>
                  <a:t>ناتج التعلم:أن يتعرف الطالب على خواص الجمع</a:t>
                </a:r>
                <a:r>
                  <a:rPr lang="ar-SA" sz="1400" dirty="0">
                    <a:solidFill>
                      <a:prstClr val="black"/>
                    </a:solidFill>
                    <a:cs typeface="(AH) Manal Black" pitchFamily="2" charset="-78"/>
                  </a:rPr>
                  <a:t> خاصية المحايد </a:t>
                </a:r>
                <a:endParaRPr lang="ar-AE" sz="1400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</p:grpSp>
      <p:pic>
        <p:nvPicPr>
          <p:cNvPr id="20" name="Picture 6" descr="Free printable black and withe frame">
            <a:extLst>
              <a:ext uri="{FF2B5EF4-FFF2-40B4-BE49-F238E27FC236}">
                <a16:creationId xmlns="" xmlns:a16="http://schemas.microsoft.com/office/drawing/2014/main" id="{DBE9094C-6C13-40E0-B779-23736559F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848" b="95906" l="3814" r="97458">
                        <a14:foregroundMark x1="58898" y1="18713" x2="41949" y2="35088"/>
                        <a14:foregroundMark x1="30085" y1="18713" x2="10593" y2="36257"/>
                        <a14:foregroundMark x1="10593" y1="36257" x2="25000" y2="60819"/>
                        <a14:foregroundMark x1="25000" y1="60819" x2="78390" y2="47953"/>
                        <a14:foregroundMark x1="94492" y1="39766" x2="95339" y2="64327"/>
                        <a14:foregroundMark x1="97881" y1="56140" x2="97034" y2="50292"/>
                        <a14:foregroundMark x1="56356" y1="9357" x2="46186" y2="5848"/>
                        <a14:foregroundMark x1="3814" y1="38596" x2="5508" y2="53801"/>
                        <a14:foregroundMark x1="41949" y1="93567" x2="58051" y2="95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20" y="2175596"/>
            <a:ext cx="1842867" cy="1461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45ED32D6-BF71-4E4D-9ABD-B28F8772BA5F}"/>
              </a:ext>
            </a:extLst>
          </p:cNvPr>
          <p:cNvSpPr txBox="1"/>
          <p:nvPr/>
        </p:nvSpPr>
        <p:spPr>
          <a:xfrm>
            <a:off x="216592" y="2572283"/>
            <a:ext cx="1605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b="1" dirty="0">
                <a:solidFill>
                  <a:srgbClr val="FF0000"/>
                </a:solidFill>
                <a:cs typeface="(AH) Manal Black" pitchFamily="2" charset="-78"/>
              </a:rPr>
              <a:t>صفحة 55</a:t>
            </a:r>
            <a:endParaRPr lang="ar-AE" sz="3200" b="1" dirty="0">
              <a:solidFill>
                <a:srgbClr val="FF0000"/>
              </a:solidFill>
              <a:cs typeface="(AH) Manal Black" pitchFamily="2" charset="-7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FD97A48F-C8A4-4785-839D-6399EC31E1C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9467" t="20814" r="21022" b="21066"/>
          <a:stretch/>
        </p:blipFill>
        <p:spPr>
          <a:xfrm>
            <a:off x="3461336" y="381472"/>
            <a:ext cx="8423860" cy="63641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C4F6F5E5-1184-4ACE-A0DC-0B37F1FB3028}"/>
              </a:ext>
            </a:extLst>
          </p:cNvPr>
          <p:cNvSpPr/>
          <p:nvPr/>
        </p:nvSpPr>
        <p:spPr>
          <a:xfrm>
            <a:off x="4727723" y="3157058"/>
            <a:ext cx="74892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6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</a:t>
            </a:r>
            <a:endParaRPr lang="en-US" sz="6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C4F6F5E5-1184-4ACE-A0DC-0B37F1FB3028}"/>
              </a:ext>
            </a:extLst>
          </p:cNvPr>
          <p:cNvSpPr/>
          <p:nvPr/>
        </p:nvSpPr>
        <p:spPr>
          <a:xfrm>
            <a:off x="4733170" y="4046361"/>
            <a:ext cx="74892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6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</a:t>
            </a:r>
            <a:endParaRPr lang="en-US" sz="6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579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5CF9DE9-D14D-4FEA-8817-181FF32C0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070" y="2387731"/>
            <a:ext cx="11120152" cy="794874"/>
          </a:xfrm>
          <a:solidFill>
            <a:srgbClr val="FFFFCC"/>
          </a:solidFill>
        </p:spPr>
        <p:txBody>
          <a:bodyPr>
            <a:normAutofit fontScale="90000"/>
          </a:bodyPr>
          <a:lstStyle/>
          <a:p>
            <a:pPr algn="ctr"/>
            <a:r>
              <a:rPr lang="ar-BH" sz="4000" dirty="0"/>
              <a:t>خاصية المحايد في الجمع  : مجموع أي عدد مع الصفر يساوي العدد نفسه</a:t>
            </a:r>
            <a:endParaRPr lang="en-US" sz="4000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9D895A36-1864-4006-94A6-FEAE01063BFF}"/>
              </a:ext>
            </a:extLst>
          </p:cNvPr>
          <p:cNvSpPr/>
          <p:nvPr/>
        </p:nvSpPr>
        <p:spPr>
          <a:xfrm>
            <a:off x="512543" y="3368188"/>
            <a:ext cx="238398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48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</a:t>
            </a:r>
            <a:r>
              <a:rPr lang="en-US" sz="48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</a:t>
            </a:r>
            <a:r>
              <a:rPr lang="ar-BH" sz="48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</a:t>
            </a:r>
            <a:r>
              <a:rPr lang="en-US" sz="48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= </a:t>
            </a:r>
            <a:r>
              <a:rPr lang="ar-BH" sz="48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63DDCB5-87ED-4FAF-81DA-04C118D79C02}"/>
              </a:ext>
            </a:extLst>
          </p:cNvPr>
          <p:cNvSpPr/>
          <p:nvPr/>
        </p:nvSpPr>
        <p:spPr>
          <a:xfrm>
            <a:off x="4609319" y="3369244"/>
            <a:ext cx="238398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</a:t>
            </a:r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= </a:t>
            </a:r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AB1A1E6-663F-4111-9054-B18C16753CAF}"/>
              </a:ext>
            </a:extLst>
          </p:cNvPr>
          <p:cNvSpPr/>
          <p:nvPr/>
        </p:nvSpPr>
        <p:spPr>
          <a:xfrm>
            <a:off x="8969816" y="3429000"/>
            <a:ext cx="238398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48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</a:t>
            </a:r>
            <a:r>
              <a:rPr lang="en-US" sz="48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</a:t>
            </a:r>
            <a:r>
              <a:rPr lang="ar-BH" sz="48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</a:t>
            </a:r>
            <a:r>
              <a:rPr lang="en-US" sz="48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= </a:t>
            </a:r>
            <a:r>
              <a:rPr lang="ar-BH" sz="48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D8F251A-B422-4173-86FD-F5AB720D24CA}"/>
              </a:ext>
            </a:extLst>
          </p:cNvPr>
          <p:cNvSpPr/>
          <p:nvPr/>
        </p:nvSpPr>
        <p:spPr>
          <a:xfrm>
            <a:off x="2387185" y="4798650"/>
            <a:ext cx="238398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4800" dirty="0">
                <a:ln w="0"/>
                <a:solidFill>
                  <a:srgbClr val="FF66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</a:t>
            </a:r>
            <a:r>
              <a:rPr lang="en-US" sz="4800" dirty="0">
                <a:ln w="0"/>
                <a:solidFill>
                  <a:srgbClr val="FF66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</a:t>
            </a:r>
            <a:r>
              <a:rPr lang="ar-BH" sz="4800" dirty="0">
                <a:ln w="0"/>
                <a:solidFill>
                  <a:srgbClr val="FF66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9</a:t>
            </a:r>
            <a:r>
              <a:rPr lang="en-US" sz="4800" dirty="0">
                <a:ln w="0"/>
                <a:solidFill>
                  <a:srgbClr val="FF66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= </a:t>
            </a:r>
            <a:r>
              <a:rPr lang="ar-BH" sz="4800" dirty="0">
                <a:ln w="0"/>
                <a:solidFill>
                  <a:srgbClr val="FF66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9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9FF794C7-5453-43B7-9E0F-669BE8C8F975}"/>
              </a:ext>
            </a:extLst>
          </p:cNvPr>
          <p:cNvSpPr/>
          <p:nvPr/>
        </p:nvSpPr>
        <p:spPr>
          <a:xfrm>
            <a:off x="6585830" y="4660165"/>
            <a:ext cx="238398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480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</a:t>
            </a:r>
            <a:r>
              <a:rPr lang="en-US" sz="480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</a:t>
            </a:r>
            <a:r>
              <a:rPr lang="ar-BH" sz="480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  <a:r>
              <a:rPr lang="en-US" sz="480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= </a:t>
            </a:r>
            <a:r>
              <a:rPr lang="ar-BH" sz="4800" dirty="0">
                <a:ln w="0"/>
                <a:solidFill>
                  <a:srgbClr val="5B9BD5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</a:p>
        </p:txBody>
      </p:sp>
      <p:grpSp>
        <p:nvGrpSpPr>
          <p:cNvPr id="9" name="Group 7">
            <a:extLst>
              <a:ext uri="{FF2B5EF4-FFF2-40B4-BE49-F238E27FC236}">
                <a16:creationId xmlns="" xmlns:a16="http://schemas.microsoft.com/office/drawing/2014/main" id="{53729066-2D24-47B8-A70D-B68D7D6F2FAE}"/>
              </a:ext>
            </a:extLst>
          </p:cNvPr>
          <p:cNvGrpSpPr/>
          <p:nvPr/>
        </p:nvGrpSpPr>
        <p:grpSpPr>
          <a:xfrm>
            <a:off x="-12569" y="-141935"/>
            <a:ext cx="1671151" cy="2910658"/>
            <a:chOff x="-71301" y="0"/>
            <a:chExt cx="1671151" cy="2413940"/>
          </a:xfrm>
        </p:grpSpPr>
        <p:grpSp>
          <p:nvGrpSpPr>
            <p:cNvPr id="10" name="Group 8">
              <a:extLst>
                <a:ext uri="{FF2B5EF4-FFF2-40B4-BE49-F238E27FC236}">
                  <a16:creationId xmlns="" xmlns:a16="http://schemas.microsoft.com/office/drawing/2014/main" id="{DA07696A-E92D-41A8-9525-986BE6CA35A5}"/>
                </a:ext>
              </a:extLst>
            </p:cNvPr>
            <p:cNvGrpSpPr/>
            <p:nvPr/>
          </p:nvGrpSpPr>
          <p:grpSpPr>
            <a:xfrm>
              <a:off x="1" y="0"/>
              <a:ext cx="1528548" cy="952500"/>
              <a:chOff x="1" y="0"/>
              <a:chExt cx="1528548" cy="952500"/>
            </a:xfrm>
          </p:grpSpPr>
          <p:pic>
            <p:nvPicPr>
              <p:cNvPr id="15" name="Picture 6" descr="Free printable black and withe frame">
                <a:extLst>
                  <a:ext uri="{FF2B5EF4-FFF2-40B4-BE49-F238E27FC236}">
                    <a16:creationId xmlns="" xmlns:a16="http://schemas.microsoft.com/office/drawing/2014/main" id="{46058289-F0A5-4495-A9EB-CA5387177C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TextBox 16">
                <a:extLst>
                  <a:ext uri="{FF2B5EF4-FFF2-40B4-BE49-F238E27FC236}">
                    <a16:creationId xmlns="" xmlns:a16="http://schemas.microsoft.com/office/drawing/2014/main" id="{8CC1E3F1-8A30-4A24-A6B9-C2940784EF18}"/>
                  </a:ext>
                </a:extLst>
              </p:cNvPr>
              <p:cNvSpPr txBox="1"/>
              <p:nvPr/>
            </p:nvSpPr>
            <p:spPr>
              <a:xfrm>
                <a:off x="197197" y="152189"/>
                <a:ext cx="1306580" cy="5360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/>
                <a:r>
                  <a:rPr lang="ar-AE" dirty="0">
                    <a:solidFill>
                      <a:prstClr val="black"/>
                    </a:solidFill>
                    <a:cs typeface="(AH) Manal Black" pitchFamily="2" charset="-78"/>
                  </a:rPr>
                  <a:t>عنوان الدرس: خواص الجمع</a:t>
                </a:r>
                <a:endParaRPr lang="en-US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  <p:grpSp>
          <p:nvGrpSpPr>
            <p:cNvPr id="11" name="Group 9">
              <a:extLst>
                <a:ext uri="{FF2B5EF4-FFF2-40B4-BE49-F238E27FC236}">
                  <a16:creationId xmlns="" xmlns:a16="http://schemas.microsoft.com/office/drawing/2014/main" id="{F5975A64-906D-4F8B-8969-C098AEE70076}"/>
                </a:ext>
              </a:extLst>
            </p:cNvPr>
            <p:cNvGrpSpPr/>
            <p:nvPr/>
          </p:nvGrpSpPr>
          <p:grpSpPr>
            <a:xfrm>
              <a:off x="-71301" y="689124"/>
              <a:ext cx="1671151" cy="1100065"/>
              <a:chOff x="-71301" y="30378"/>
              <a:chExt cx="1671151" cy="1100065"/>
            </a:xfrm>
          </p:grpSpPr>
          <p:pic>
            <p:nvPicPr>
              <p:cNvPr id="13" name="Picture 6" descr="Free printable black and withe frame">
                <a:extLst>
                  <a:ext uri="{FF2B5EF4-FFF2-40B4-BE49-F238E27FC236}">
                    <a16:creationId xmlns="" xmlns:a16="http://schemas.microsoft.com/office/drawing/2014/main" id="{EC9BE0EC-E0BE-4CCD-BB45-9EB9DDF94C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1301" y="30378"/>
                <a:ext cx="1671151" cy="11000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TextBox 14">
                <a:extLst>
                  <a:ext uri="{FF2B5EF4-FFF2-40B4-BE49-F238E27FC236}">
                    <a16:creationId xmlns="" xmlns:a16="http://schemas.microsoft.com/office/drawing/2014/main" id="{79D9FFF1-54E2-419D-B3C3-F6779A4CB4CD}"/>
                  </a:ext>
                </a:extLst>
              </p:cNvPr>
              <p:cNvSpPr txBox="1"/>
              <p:nvPr/>
            </p:nvSpPr>
            <p:spPr>
              <a:xfrm>
                <a:off x="21025" y="263679"/>
                <a:ext cx="1528547" cy="638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457200"/>
                <a:r>
                  <a:rPr lang="ar-AE" sz="1600" dirty="0">
                    <a:solidFill>
                      <a:prstClr val="black"/>
                    </a:solidFill>
                    <a:cs typeface="(AH) Manal Black" pitchFamily="2" charset="-78"/>
                  </a:rPr>
                  <a:t>ناتج التعلم</a:t>
                </a:r>
                <a:r>
                  <a:rPr lang="ar-SA" sz="1600" dirty="0">
                    <a:solidFill>
                      <a:prstClr val="black"/>
                    </a:solidFill>
                    <a:cs typeface="(AH) Manal Black" pitchFamily="2" charset="-78"/>
                  </a:rPr>
                  <a:t>:</a:t>
                </a:r>
                <a:r>
                  <a:rPr lang="ar-AE" sz="1200" dirty="0">
                    <a:solidFill>
                      <a:prstClr val="black"/>
                    </a:solidFill>
                    <a:cs typeface="(AH) Manal Black" pitchFamily="2" charset="-78"/>
                  </a:rPr>
                  <a:t>أن </a:t>
                </a:r>
                <a:r>
                  <a:rPr lang="ar-SA" sz="1400" dirty="0">
                    <a:solidFill>
                      <a:prstClr val="black"/>
                    </a:solidFill>
                    <a:cs typeface="(AH) Manal Black" pitchFamily="2" charset="-78"/>
                  </a:rPr>
                  <a:t>يستخدم </a:t>
                </a:r>
                <a:r>
                  <a:rPr lang="ar-AE" sz="1400" dirty="0">
                    <a:solidFill>
                      <a:prstClr val="black"/>
                    </a:solidFill>
                    <a:cs typeface="(AH) Manal Black" pitchFamily="2" charset="-78"/>
                  </a:rPr>
                  <a:t>الطلاب خواص الجمع لجمع الأعداد الكلية </a:t>
                </a:r>
                <a:endParaRPr lang="en-US" sz="1600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  <p:pic>
          <p:nvPicPr>
            <p:cNvPr id="12" name="Picture 6" descr="Free printable black and withe frame">
              <a:extLst>
                <a:ext uri="{FF2B5EF4-FFF2-40B4-BE49-F238E27FC236}">
                  <a16:creationId xmlns="" xmlns:a16="http://schemas.microsoft.com/office/drawing/2014/main" id="{21BC3A9B-D4BF-403D-8115-44FAA97511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848" b="95906" l="3814" r="97458">
                          <a14:foregroundMark x1="58898" y1="18713" x2="41949" y2="35088"/>
                          <a14:foregroundMark x1="30085" y1="18713" x2="10593" y2="36257"/>
                          <a14:foregroundMark x1="10593" y1="36257" x2="25000" y2="60819"/>
                          <a14:foregroundMark x1="25000" y1="60819" x2="78390" y2="47953"/>
                          <a14:foregroundMark x1="94492" y1="39766" x2="95339" y2="64327"/>
                          <a14:foregroundMark x1="97881" y1="56140" x2="97034" y2="50292"/>
                          <a14:foregroundMark x1="56356" y1="9357" x2="46186" y2="5848"/>
                          <a14:foregroundMark x1="3814" y1="38596" x2="5508" y2="53801"/>
                          <a14:foregroundMark x1="41949" y1="93567" x2="58051" y2="959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44" y="1461440"/>
              <a:ext cx="1528548" cy="952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TextBox 14">
            <a:extLst>
              <a:ext uri="{FF2B5EF4-FFF2-40B4-BE49-F238E27FC236}">
                <a16:creationId xmlns="" xmlns:a16="http://schemas.microsoft.com/office/drawing/2014/main" id="{C8B5147F-7E38-4FA0-8B4A-B2C54DD3E550}"/>
              </a:ext>
            </a:extLst>
          </p:cNvPr>
          <p:cNvSpPr txBox="1"/>
          <p:nvPr/>
        </p:nvSpPr>
        <p:spPr>
          <a:xfrm>
            <a:off x="-7203" y="1931296"/>
            <a:ext cx="1528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ar-AE" dirty="0">
                <a:solidFill>
                  <a:prstClr val="black"/>
                </a:solidFill>
                <a:cs typeface="(AH) Manal Black" pitchFamily="2" charset="-78"/>
              </a:rPr>
              <a:t>خواص الجمع</a:t>
            </a:r>
            <a:endParaRPr lang="en-US" b="1" dirty="0">
              <a:solidFill>
                <a:prstClr val="black"/>
              </a:solidFill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3488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BDF0650-D97C-4C2D-A421-D216FADFB9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E7AB9DCC-C0B0-44CB-BE95-8700413F179C}"/>
              </a:ext>
            </a:extLst>
          </p:cNvPr>
          <p:cNvGrpSpPr/>
          <p:nvPr/>
        </p:nvGrpSpPr>
        <p:grpSpPr>
          <a:xfrm>
            <a:off x="-185541" y="1733462"/>
            <a:ext cx="4670455" cy="5381020"/>
            <a:chOff x="7739269" y="1364974"/>
            <a:chExt cx="4777081" cy="5723004"/>
          </a:xfrm>
        </p:grpSpPr>
        <p:pic>
          <p:nvPicPr>
            <p:cNvPr id="7" name="Picture 6" descr="A close up of a logo&#10;&#10;Description automatically generated">
              <a:extLst>
                <a:ext uri="{FF2B5EF4-FFF2-40B4-BE49-F238E27FC236}">
                  <a16:creationId xmlns="" xmlns:a16="http://schemas.microsoft.com/office/drawing/2014/main" id="{0D0E2EFA-D47C-46A9-9847-0DABF2F520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2854" y="1364974"/>
              <a:ext cx="3843130" cy="4252014"/>
            </a:xfrm>
            <a:prstGeom prst="rect">
              <a:avLst/>
            </a:prstGeom>
          </p:spPr>
        </p:pic>
        <p:pic>
          <p:nvPicPr>
            <p:cNvPr id="9" name="Picture 8" descr="A close up of a logo&#10;&#10;Description automatically generated">
              <a:extLst>
                <a:ext uri="{FF2B5EF4-FFF2-40B4-BE49-F238E27FC236}">
                  <a16:creationId xmlns="" xmlns:a16="http://schemas.microsoft.com/office/drawing/2014/main" id="{A88757B4-9512-446D-A7F4-44D80E7C39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909" b="93481" l="9744" r="89776">
                          <a14:foregroundMark x1="76198" y1="77053" x2="77263" y2="80528"/>
                          <a14:foregroundMark x1="27141" y1="84395" x2="27002" y2="85398"/>
                          <a14:foregroundMark x1="39617" y1="69883" x2="49042" y2="69492"/>
                          <a14:foregroundMark x1="43930" y1="69361" x2="51278" y2="68188"/>
                          <a14:foregroundMark x1="51278" y1="68188" x2="51438" y2="68318"/>
                          <a14:foregroundMark x1="72204" y1="76793" x2="50639" y2="77445"/>
                          <a14:foregroundMark x1="50639" y1="77445" x2="45367" y2="76793"/>
                          <a14:foregroundMark x1="39137" y1="67014" x2="40575" y2="68449"/>
                          <a14:backgroundMark x1="44409" y1="64928" x2="59425" y2="64798"/>
                          <a14:backgroundMark x1="59105" y1="64537" x2="22684" y2="62451"/>
                          <a14:backgroundMark x1="22684" y1="62451" x2="22684" y2="62451"/>
                          <a14:backgroundMark x1="44409" y1="83572" x2="53355" y2="83442"/>
                          <a14:backgroundMark x1="46645" y1="82399" x2="51917" y2="81617"/>
                          <a14:backgroundMark x1="79233" y1="82399" x2="74281" y2="82399"/>
                          <a14:backgroundMark x1="75559" y1="83051" x2="78594" y2="88266"/>
                          <a14:backgroundMark x1="78594" y1="88266" x2="78275" y2="93351"/>
                          <a14:backgroundMark x1="78275" y1="93351" x2="77955" y2="94003"/>
                          <a14:backgroundMark x1="25399" y1="82269" x2="32588" y2="82920"/>
                          <a14:backgroundMark x1="25399" y1="85398" x2="25399" y2="93742"/>
                          <a14:backgroundMark x1="27476" y1="86571" x2="27796" y2="85137"/>
                          <a14:backgroundMark x1="26997" y1="85528" x2="27157" y2="85137"/>
                          <a14:backgroundMark x1="55112" y1="56584" x2="50000" y2="51760"/>
                          <a14:backgroundMark x1="50000" y1="51760" x2="39776" y2="52021"/>
                          <a14:backgroundMark x1="39776" y1="52021" x2="34185" y2="514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44" t="59481" r="13623" b="16110"/>
            <a:stretch/>
          </p:blipFill>
          <p:spPr>
            <a:xfrm flipH="1">
              <a:off x="7739269" y="4729091"/>
              <a:ext cx="4777081" cy="2358887"/>
            </a:xfrm>
            <a:prstGeom prst="rect">
              <a:avLst/>
            </a:prstGeom>
          </p:spPr>
        </p:pic>
      </p:grpSp>
      <p:sp>
        <p:nvSpPr>
          <p:cNvPr id="11" name="Speech Bubble: Rectangle with Corners Rounded 10">
            <a:extLst>
              <a:ext uri="{FF2B5EF4-FFF2-40B4-BE49-F238E27FC236}">
                <a16:creationId xmlns="" xmlns:a16="http://schemas.microsoft.com/office/drawing/2014/main" id="{3C95E276-6A6F-4721-9A3D-0A8876F72824}"/>
              </a:ext>
            </a:extLst>
          </p:cNvPr>
          <p:cNvSpPr/>
          <p:nvPr/>
        </p:nvSpPr>
        <p:spPr>
          <a:xfrm>
            <a:off x="3495267" y="271480"/>
            <a:ext cx="8474764" cy="6586519"/>
          </a:xfrm>
          <a:prstGeom prst="wedgeRoundRectCallout">
            <a:avLst>
              <a:gd name="adj1" fmla="val -55774"/>
              <a:gd name="adj2" fmla="val 2881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AE" sz="6600" dirty="0">
              <a:solidFill>
                <a:prstClr val="black"/>
              </a:solidFill>
              <a:highlight>
                <a:srgbClr val="FFFF00"/>
              </a:highlight>
              <a:cs typeface="(AH) Manal Black" pitchFamily="2" charset="-78"/>
            </a:endParaRPr>
          </a:p>
          <a:p>
            <a:pPr algn="ctr"/>
            <a:endParaRPr lang="ar-AE" sz="6600" dirty="0">
              <a:solidFill>
                <a:prstClr val="black"/>
              </a:solidFill>
              <a:highlight>
                <a:srgbClr val="FFFF00"/>
              </a:highlight>
              <a:cs typeface="(AH) Manal Black" pitchFamily="2" charset="-78"/>
            </a:endParaRPr>
          </a:p>
          <a:p>
            <a:pPr algn="ctr"/>
            <a:endParaRPr lang="ar-AE" sz="6600" dirty="0">
              <a:solidFill>
                <a:prstClr val="black"/>
              </a:solidFill>
              <a:highlight>
                <a:srgbClr val="FFFF00"/>
              </a:highlight>
              <a:cs typeface="(AH) Manal Black" pitchFamily="2" charset="-78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572583B0-AF0E-4DF0-B8EA-0E08EE68F452}"/>
              </a:ext>
            </a:extLst>
          </p:cNvPr>
          <p:cNvGrpSpPr/>
          <p:nvPr/>
        </p:nvGrpSpPr>
        <p:grpSpPr>
          <a:xfrm>
            <a:off x="63788" y="37888"/>
            <a:ext cx="1842867" cy="2473083"/>
            <a:chOff x="1" y="0"/>
            <a:chExt cx="1528548" cy="1611246"/>
          </a:xfrm>
        </p:grpSpPr>
        <p:grpSp>
          <p:nvGrpSpPr>
            <p:cNvPr id="3" name="Group 2">
              <a:extLst>
                <a:ext uri="{FF2B5EF4-FFF2-40B4-BE49-F238E27FC236}">
                  <a16:creationId xmlns="" xmlns:a16="http://schemas.microsoft.com/office/drawing/2014/main" id="{48846F9F-E21C-4857-8D42-664A98F15973}"/>
                </a:ext>
              </a:extLst>
            </p:cNvPr>
            <p:cNvGrpSpPr/>
            <p:nvPr/>
          </p:nvGrpSpPr>
          <p:grpSpPr>
            <a:xfrm>
              <a:off x="1" y="0"/>
              <a:ext cx="1528548" cy="952500"/>
              <a:chOff x="1" y="0"/>
              <a:chExt cx="1528548" cy="952500"/>
            </a:xfrm>
          </p:grpSpPr>
          <p:pic>
            <p:nvPicPr>
              <p:cNvPr id="1030" name="Picture 6" descr="Free printable black and withe frame">
                <a:extLst>
                  <a:ext uri="{FF2B5EF4-FFF2-40B4-BE49-F238E27FC236}">
                    <a16:creationId xmlns="" xmlns:a16="http://schemas.microsoft.com/office/drawing/2014/main" id="{FB53E6BD-A450-4FC4-BC2D-2EDC5553DD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id="{63726E45-9A87-4BE1-8A26-49A3E1A97413}"/>
                  </a:ext>
                </a:extLst>
              </p:cNvPr>
              <p:cNvSpPr txBox="1"/>
              <p:nvPr/>
            </p:nvSpPr>
            <p:spPr>
              <a:xfrm>
                <a:off x="197197" y="152189"/>
                <a:ext cx="1306580" cy="4210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dirty="0">
                    <a:solidFill>
                      <a:prstClr val="black"/>
                    </a:solidFill>
                    <a:cs typeface="(AH) Manal Black" pitchFamily="2" charset="-78"/>
                  </a:rPr>
                  <a:t>عنوان الدرس: خواص </a:t>
                </a:r>
                <a:r>
                  <a:rPr lang="ar-AE" dirty="0" smtClean="0">
                    <a:solidFill>
                      <a:prstClr val="black"/>
                    </a:solidFill>
                    <a:cs typeface="(AH) Manal Black" pitchFamily="2" charset="-78"/>
                  </a:rPr>
                  <a:t>الجمع</a:t>
                </a:r>
                <a:endParaRPr lang="ar-AE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="" xmlns:a16="http://schemas.microsoft.com/office/drawing/2014/main" id="{B75C86B6-AC33-49B6-A1DA-4B1E6C196517}"/>
                </a:ext>
              </a:extLst>
            </p:cNvPr>
            <p:cNvGrpSpPr/>
            <p:nvPr/>
          </p:nvGrpSpPr>
          <p:grpSpPr>
            <a:xfrm>
              <a:off x="1" y="658746"/>
              <a:ext cx="1528548" cy="952500"/>
              <a:chOff x="1" y="0"/>
              <a:chExt cx="1528548" cy="952500"/>
            </a:xfrm>
          </p:grpSpPr>
          <p:pic>
            <p:nvPicPr>
              <p:cNvPr id="13" name="Picture 6" descr="Free printable black and withe frame">
                <a:extLst>
                  <a:ext uri="{FF2B5EF4-FFF2-40B4-BE49-F238E27FC236}">
                    <a16:creationId xmlns="" xmlns:a16="http://schemas.microsoft.com/office/drawing/2014/main" id="{0BAE7421-F738-4923-A839-AFB4327264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6E1AA647-63F1-4AE8-91B0-5216766B47C1}"/>
                  </a:ext>
                </a:extLst>
              </p:cNvPr>
              <p:cNvSpPr txBox="1"/>
              <p:nvPr/>
            </p:nvSpPr>
            <p:spPr>
              <a:xfrm>
                <a:off x="98598" y="258447"/>
                <a:ext cx="1331352" cy="4812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sz="1400" dirty="0">
                    <a:solidFill>
                      <a:prstClr val="black"/>
                    </a:solidFill>
                    <a:cs typeface="(AH) Manal Black" pitchFamily="2" charset="-78"/>
                  </a:rPr>
                  <a:t>ناتج التعلم:أن يتعرف الطالب على خواص الجمع</a:t>
                </a:r>
                <a:r>
                  <a:rPr lang="ar-SA" sz="1400" dirty="0">
                    <a:solidFill>
                      <a:prstClr val="black"/>
                    </a:solidFill>
                    <a:cs typeface="(AH) Manal Black" pitchFamily="2" charset="-78"/>
                  </a:rPr>
                  <a:t> خاصية التجميع </a:t>
                </a:r>
                <a:endParaRPr lang="ar-AE" sz="1400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</p:grpSp>
      <p:pic>
        <p:nvPicPr>
          <p:cNvPr id="20" name="Picture 6" descr="Free printable black and withe frame">
            <a:extLst>
              <a:ext uri="{FF2B5EF4-FFF2-40B4-BE49-F238E27FC236}">
                <a16:creationId xmlns="" xmlns:a16="http://schemas.microsoft.com/office/drawing/2014/main" id="{DBE9094C-6C13-40E0-B779-23736559F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848" b="95906" l="3814" r="97458">
                        <a14:foregroundMark x1="58898" y1="18713" x2="41949" y2="35088"/>
                        <a14:foregroundMark x1="30085" y1="18713" x2="10593" y2="36257"/>
                        <a14:foregroundMark x1="10593" y1="36257" x2="25000" y2="60819"/>
                        <a14:foregroundMark x1="25000" y1="60819" x2="78390" y2="47953"/>
                        <a14:foregroundMark x1="94492" y1="39766" x2="95339" y2="64327"/>
                        <a14:foregroundMark x1="97881" y1="56140" x2="97034" y2="50292"/>
                        <a14:foregroundMark x1="56356" y1="9357" x2="46186" y2="5848"/>
                        <a14:foregroundMark x1="3814" y1="38596" x2="5508" y2="53801"/>
                        <a14:foregroundMark x1="41949" y1="93567" x2="58051" y2="95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20" y="2175596"/>
            <a:ext cx="1842867" cy="1461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45ED32D6-BF71-4E4D-9ABD-B28F8772BA5F}"/>
              </a:ext>
            </a:extLst>
          </p:cNvPr>
          <p:cNvSpPr txBox="1"/>
          <p:nvPr/>
        </p:nvSpPr>
        <p:spPr>
          <a:xfrm>
            <a:off x="216592" y="2572283"/>
            <a:ext cx="1605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b="1" dirty="0">
                <a:solidFill>
                  <a:srgbClr val="FF0000"/>
                </a:solidFill>
                <a:cs typeface="(AH) Manal Black" pitchFamily="2" charset="-78"/>
              </a:rPr>
              <a:t>صفحة 56</a:t>
            </a:r>
            <a:endParaRPr lang="ar-AE" sz="3200" b="1" dirty="0">
              <a:solidFill>
                <a:srgbClr val="FF0000"/>
              </a:solidFill>
              <a:cs typeface="(AH) Manal Black" pitchFamily="2" charset="-78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19BA3EF7-14B7-4C3D-98F5-4B2A4AEB842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811" t="17406" r="25123" b="8614"/>
          <a:stretch/>
        </p:blipFill>
        <p:spPr>
          <a:xfrm>
            <a:off x="3125337" y="271479"/>
            <a:ext cx="8759859" cy="64291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252AD2C9-8B55-48B0-AF11-90592859A9D6}"/>
              </a:ext>
            </a:extLst>
          </p:cNvPr>
          <p:cNvSpPr/>
          <p:nvPr/>
        </p:nvSpPr>
        <p:spPr>
          <a:xfrm>
            <a:off x="10940122" y="5767015"/>
            <a:ext cx="70403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19</a:t>
            </a:r>
            <a:endParaRPr lang="en-US" sz="4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252AD2C9-8B55-48B0-AF11-90592859A9D6}"/>
              </a:ext>
            </a:extLst>
          </p:cNvPr>
          <p:cNvSpPr/>
          <p:nvPr/>
        </p:nvSpPr>
        <p:spPr>
          <a:xfrm>
            <a:off x="8467000" y="5789776"/>
            <a:ext cx="70403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19</a:t>
            </a:r>
            <a:endParaRPr lang="en-US" sz="4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8433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5CF9DE9-D14D-4FEA-8817-181FF32C0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24" y="2723839"/>
            <a:ext cx="11120152" cy="794874"/>
          </a:xfrm>
          <a:solidFill>
            <a:srgbClr val="FFFFCC"/>
          </a:solidFill>
        </p:spPr>
        <p:txBody>
          <a:bodyPr>
            <a:normAutofit fontScale="90000"/>
          </a:bodyPr>
          <a:lstStyle/>
          <a:p>
            <a:pPr algn="ctr"/>
            <a:r>
              <a:rPr lang="ar-BH" sz="4000" dirty="0"/>
              <a:t>خاصية التجميع في الجمع  : طريقة تجميع الحدود الجمعية لا يغير المجموع</a:t>
            </a:r>
            <a:endParaRPr lang="en-US" sz="4000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9D895A36-1864-4006-94A6-FEAE01063BFF}"/>
              </a:ext>
            </a:extLst>
          </p:cNvPr>
          <p:cNvSpPr/>
          <p:nvPr/>
        </p:nvSpPr>
        <p:spPr>
          <a:xfrm>
            <a:off x="1301873" y="3794391"/>
            <a:ext cx="401904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</a:t>
            </a:r>
            <a:r>
              <a:rPr lang="ar-BH" sz="48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</a:t>
            </a:r>
            <a:r>
              <a:rPr lang="en-US" sz="48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</a:t>
            </a:r>
            <a:r>
              <a:rPr lang="ar-BH" sz="48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  <a:r>
              <a:rPr lang="en-US" sz="48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) </a:t>
            </a:r>
            <a:r>
              <a:rPr lang="ar-BH" sz="48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+</a:t>
            </a:r>
            <a:r>
              <a:rPr lang="en-US" sz="48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ar-BH" sz="48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9</a:t>
            </a:r>
            <a:r>
              <a:rPr lang="en-US" sz="48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= 18</a:t>
            </a:r>
            <a:endParaRPr lang="ar-BH" sz="4800" dirty="0">
              <a:ln w="0"/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ar-BH" sz="48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  <a:r>
              <a:rPr lang="en-US" sz="48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(</a:t>
            </a:r>
            <a:r>
              <a:rPr lang="ar-BH" sz="48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</a:t>
            </a:r>
            <a:r>
              <a:rPr lang="en-US" sz="48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ar-BH" sz="48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+</a:t>
            </a:r>
            <a:r>
              <a:rPr lang="en-US" sz="48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ar-BH" sz="48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9</a:t>
            </a:r>
            <a:r>
              <a:rPr lang="en-US" sz="48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) = 18</a:t>
            </a:r>
            <a:endParaRPr lang="en-US" sz="4800" b="0" cap="none" spc="0" dirty="0">
              <a:ln w="0"/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63DDCB5-87ED-4FAF-81DA-04C118D79C02}"/>
              </a:ext>
            </a:extLst>
          </p:cNvPr>
          <p:cNvSpPr/>
          <p:nvPr/>
        </p:nvSpPr>
        <p:spPr>
          <a:xfrm>
            <a:off x="6611588" y="3794391"/>
            <a:ext cx="396615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</a:t>
            </a:r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</a:t>
            </a:r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) + </a:t>
            </a:r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7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= 14</a:t>
            </a:r>
            <a:endParaRPr lang="ar-BH" sz="48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(</a:t>
            </a:r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</a:t>
            </a:r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7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) = 14</a:t>
            </a:r>
            <a:endParaRPr lang="en-US" sz="48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6" name="Group 7">
            <a:extLst>
              <a:ext uri="{FF2B5EF4-FFF2-40B4-BE49-F238E27FC236}">
                <a16:creationId xmlns="" xmlns:a16="http://schemas.microsoft.com/office/drawing/2014/main" id="{D9AA4527-6F74-421B-86D2-8F244EFC91D2}"/>
              </a:ext>
            </a:extLst>
          </p:cNvPr>
          <p:cNvGrpSpPr/>
          <p:nvPr/>
        </p:nvGrpSpPr>
        <p:grpSpPr>
          <a:xfrm>
            <a:off x="-12569" y="-141935"/>
            <a:ext cx="1671151" cy="2910658"/>
            <a:chOff x="-71301" y="0"/>
            <a:chExt cx="1671151" cy="2413940"/>
          </a:xfrm>
        </p:grpSpPr>
        <p:grpSp>
          <p:nvGrpSpPr>
            <p:cNvPr id="7" name="Group 8">
              <a:extLst>
                <a:ext uri="{FF2B5EF4-FFF2-40B4-BE49-F238E27FC236}">
                  <a16:creationId xmlns="" xmlns:a16="http://schemas.microsoft.com/office/drawing/2014/main" id="{2B949F53-547F-475C-9884-E89AE6773A9A}"/>
                </a:ext>
              </a:extLst>
            </p:cNvPr>
            <p:cNvGrpSpPr/>
            <p:nvPr/>
          </p:nvGrpSpPr>
          <p:grpSpPr>
            <a:xfrm>
              <a:off x="1" y="0"/>
              <a:ext cx="1528548" cy="952500"/>
              <a:chOff x="1" y="0"/>
              <a:chExt cx="1528548" cy="952500"/>
            </a:xfrm>
          </p:grpSpPr>
          <p:pic>
            <p:nvPicPr>
              <p:cNvPr id="12" name="Picture 6" descr="Free printable black and withe frame">
                <a:extLst>
                  <a:ext uri="{FF2B5EF4-FFF2-40B4-BE49-F238E27FC236}">
                    <a16:creationId xmlns="" xmlns:a16="http://schemas.microsoft.com/office/drawing/2014/main" id="{823907AC-758E-4477-B5A1-879232636F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" name="TextBox 16">
                <a:extLst>
                  <a:ext uri="{FF2B5EF4-FFF2-40B4-BE49-F238E27FC236}">
                    <a16:creationId xmlns="" xmlns:a16="http://schemas.microsoft.com/office/drawing/2014/main" id="{B804736C-CDF7-4DA3-8BFC-F9648AC6E4AD}"/>
                  </a:ext>
                </a:extLst>
              </p:cNvPr>
              <p:cNvSpPr txBox="1"/>
              <p:nvPr/>
            </p:nvSpPr>
            <p:spPr>
              <a:xfrm>
                <a:off x="197197" y="152189"/>
                <a:ext cx="1306580" cy="5360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/>
                <a:r>
                  <a:rPr lang="ar-AE" dirty="0">
                    <a:solidFill>
                      <a:prstClr val="black"/>
                    </a:solidFill>
                    <a:cs typeface="(AH) Manal Black" pitchFamily="2" charset="-78"/>
                  </a:rPr>
                  <a:t>عنوان الدرس: خواص الجمع</a:t>
                </a:r>
                <a:endParaRPr lang="en-US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  <p:grpSp>
          <p:nvGrpSpPr>
            <p:cNvPr id="8" name="Group 9">
              <a:extLst>
                <a:ext uri="{FF2B5EF4-FFF2-40B4-BE49-F238E27FC236}">
                  <a16:creationId xmlns="" xmlns:a16="http://schemas.microsoft.com/office/drawing/2014/main" id="{E1D19A4C-E3F1-4646-8822-A7F2EA322FA8}"/>
                </a:ext>
              </a:extLst>
            </p:cNvPr>
            <p:cNvGrpSpPr/>
            <p:nvPr/>
          </p:nvGrpSpPr>
          <p:grpSpPr>
            <a:xfrm>
              <a:off x="-71301" y="689124"/>
              <a:ext cx="1671151" cy="1100065"/>
              <a:chOff x="-71301" y="30378"/>
              <a:chExt cx="1671151" cy="1100065"/>
            </a:xfrm>
          </p:grpSpPr>
          <p:pic>
            <p:nvPicPr>
              <p:cNvPr id="10" name="Picture 6" descr="Free printable black and withe frame">
                <a:extLst>
                  <a:ext uri="{FF2B5EF4-FFF2-40B4-BE49-F238E27FC236}">
                    <a16:creationId xmlns="" xmlns:a16="http://schemas.microsoft.com/office/drawing/2014/main" id="{5AEBBA6D-D810-4E99-A03A-0CBA9AB7B8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1301" y="30378"/>
                <a:ext cx="1671151" cy="11000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" name="TextBox 14">
                <a:extLst>
                  <a:ext uri="{FF2B5EF4-FFF2-40B4-BE49-F238E27FC236}">
                    <a16:creationId xmlns="" xmlns:a16="http://schemas.microsoft.com/office/drawing/2014/main" id="{61E85AC6-566F-4B2B-BD2E-D59206273A2D}"/>
                  </a:ext>
                </a:extLst>
              </p:cNvPr>
              <p:cNvSpPr txBox="1"/>
              <p:nvPr/>
            </p:nvSpPr>
            <p:spPr>
              <a:xfrm>
                <a:off x="21025" y="263679"/>
                <a:ext cx="1528547" cy="638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457200"/>
                <a:r>
                  <a:rPr lang="ar-AE" sz="1600" dirty="0">
                    <a:solidFill>
                      <a:prstClr val="black"/>
                    </a:solidFill>
                    <a:cs typeface="(AH) Manal Black" pitchFamily="2" charset="-78"/>
                  </a:rPr>
                  <a:t>ناتج التعلم</a:t>
                </a:r>
                <a:r>
                  <a:rPr lang="ar-SA" sz="1600" dirty="0">
                    <a:solidFill>
                      <a:prstClr val="black"/>
                    </a:solidFill>
                    <a:cs typeface="(AH) Manal Black" pitchFamily="2" charset="-78"/>
                  </a:rPr>
                  <a:t>:</a:t>
                </a:r>
                <a:r>
                  <a:rPr lang="ar-AE" sz="1200" dirty="0">
                    <a:solidFill>
                      <a:prstClr val="black"/>
                    </a:solidFill>
                    <a:cs typeface="(AH) Manal Black" pitchFamily="2" charset="-78"/>
                  </a:rPr>
                  <a:t>أن </a:t>
                </a:r>
                <a:r>
                  <a:rPr lang="ar-SA" sz="1400" dirty="0">
                    <a:solidFill>
                      <a:prstClr val="black"/>
                    </a:solidFill>
                    <a:cs typeface="(AH) Manal Black" pitchFamily="2" charset="-78"/>
                  </a:rPr>
                  <a:t>يستخدم </a:t>
                </a:r>
                <a:r>
                  <a:rPr lang="ar-AE" sz="1400" dirty="0">
                    <a:solidFill>
                      <a:prstClr val="black"/>
                    </a:solidFill>
                    <a:cs typeface="(AH) Manal Black" pitchFamily="2" charset="-78"/>
                  </a:rPr>
                  <a:t>الطلاب خواص الجمع لجمع الأعداد الكلية </a:t>
                </a:r>
                <a:endParaRPr lang="en-US" sz="1600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  <p:pic>
          <p:nvPicPr>
            <p:cNvPr id="9" name="Picture 6" descr="Free printable black and withe frame">
              <a:extLst>
                <a:ext uri="{FF2B5EF4-FFF2-40B4-BE49-F238E27FC236}">
                  <a16:creationId xmlns="" xmlns:a16="http://schemas.microsoft.com/office/drawing/2014/main" id="{D0C3EA96-CA7F-446C-B453-B4DA297649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848" b="95906" l="3814" r="97458">
                          <a14:foregroundMark x1="58898" y1="18713" x2="41949" y2="35088"/>
                          <a14:foregroundMark x1="30085" y1="18713" x2="10593" y2="36257"/>
                          <a14:foregroundMark x1="10593" y1="36257" x2="25000" y2="60819"/>
                          <a14:foregroundMark x1="25000" y1="60819" x2="78390" y2="47953"/>
                          <a14:foregroundMark x1="94492" y1="39766" x2="95339" y2="64327"/>
                          <a14:foregroundMark x1="97881" y1="56140" x2="97034" y2="50292"/>
                          <a14:foregroundMark x1="56356" y1="9357" x2="46186" y2="5848"/>
                          <a14:foregroundMark x1="3814" y1="38596" x2="5508" y2="53801"/>
                          <a14:foregroundMark x1="41949" y1="93567" x2="58051" y2="959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44" y="1461440"/>
              <a:ext cx="1528548" cy="952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TextBox 14">
            <a:extLst>
              <a:ext uri="{FF2B5EF4-FFF2-40B4-BE49-F238E27FC236}">
                <a16:creationId xmlns="" xmlns:a16="http://schemas.microsoft.com/office/drawing/2014/main" id="{2FE6971F-165F-40A5-967E-ED0607C08C7F}"/>
              </a:ext>
            </a:extLst>
          </p:cNvPr>
          <p:cNvSpPr txBox="1"/>
          <p:nvPr/>
        </p:nvSpPr>
        <p:spPr>
          <a:xfrm>
            <a:off x="-7203" y="1931296"/>
            <a:ext cx="1528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ar-AE" b="1" dirty="0">
                <a:solidFill>
                  <a:prstClr val="black"/>
                </a:solidFill>
                <a:cs typeface="(AH) Manal Black" pitchFamily="2" charset="-78"/>
              </a:rPr>
              <a:t>خواص الجمع</a:t>
            </a:r>
            <a:endParaRPr lang="en-US" b="1" dirty="0">
              <a:solidFill>
                <a:prstClr val="black"/>
              </a:solidFill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1059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77DB5D4-D872-4ADC-BDDC-623645978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52916"/>
            <a:ext cx="10515600" cy="1325563"/>
          </a:xfrm>
        </p:spPr>
        <p:txBody>
          <a:bodyPr/>
          <a:lstStyle/>
          <a:p>
            <a:pPr algn="ctr"/>
            <a:r>
              <a:rPr lang="ar-BH" dirty="0"/>
              <a:t>الأقواس توضح كيفية تجميع العمليات 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="" xmlns:a16="http://schemas.microsoft.com/office/drawing/2014/main" id="{DAD41A1E-9009-46BF-BD93-3E501E7B4455}"/>
              </a:ext>
            </a:extLst>
          </p:cNvPr>
          <p:cNvSpPr txBox="1">
            <a:spLocks/>
          </p:cNvSpPr>
          <p:nvPr/>
        </p:nvSpPr>
        <p:spPr>
          <a:xfrm>
            <a:off x="838200" y="404851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BH" dirty="0"/>
              <a:t>هذه الأقواس تخبرنا أن نجمع 4+6 أولاً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FB428F9D-76FF-454F-B17D-56AF8FF9D67C}"/>
              </a:ext>
            </a:extLst>
          </p:cNvPr>
          <p:cNvSpPr/>
          <p:nvPr/>
        </p:nvSpPr>
        <p:spPr>
          <a:xfrm>
            <a:off x="3087778" y="2186468"/>
            <a:ext cx="6269665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115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9</a:t>
            </a:r>
            <a:r>
              <a:rPr lang="en-US" sz="115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(</a:t>
            </a:r>
            <a:r>
              <a:rPr lang="ar-BH" sz="115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  <a:r>
              <a:rPr lang="en-US" sz="115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+ 6)</a:t>
            </a:r>
            <a:endParaRPr lang="en-US" sz="115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6" name="Group 7">
            <a:extLst>
              <a:ext uri="{FF2B5EF4-FFF2-40B4-BE49-F238E27FC236}">
                <a16:creationId xmlns="" xmlns:a16="http://schemas.microsoft.com/office/drawing/2014/main" id="{8EBE4655-6E1F-4A0A-A4B1-91CC452E5B76}"/>
              </a:ext>
            </a:extLst>
          </p:cNvPr>
          <p:cNvGrpSpPr/>
          <p:nvPr/>
        </p:nvGrpSpPr>
        <p:grpSpPr>
          <a:xfrm>
            <a:off x="-12569" y="-141935"/>
            <a:ext cx="1671151" cy="2910658"/>
            <a:chOff x="-71301" y="0"/>
            <a:chExt cx="1671151" cy="2413940"/>
          </a:xfrm>
        </p:grpSpPr>
        <p:grpSp>
          <p:nvGrpSpPr>
            <p:cNvPr id="7" name="Group 8">
              <a:extLst>
                <a:ext uri="{FF2B5EF4-FFF2-40B4-BE49-F238E27FC236}">
                  <a16:creationId xmlns="" xmlns:a16="http://schemas.microsoft.com/office/drawing/2014/main" id="{45119A5C-CF30-4C97-8E01-9B74C1FDBDBA}"/>
                </a:ext>
              </a:extLst>
            </p:cNvPr>
            <p:cNvGrpSpPr/>
            <p:nvPr/>
          </p:nvGrpSpPr>
          <p:grpSpPr>
            <a:xfrm>
              <a:off x="1" y="0"/>
              <a:ext cx="1528548" cy="952500"/>
              <a:chOff x="1" y="0"/>
              <a:chExt cx="1528548" cy="952500"/>
            </a:xfrm>
          </p:grpSpPr>
          <p:pic>
            <p:nvPicPr>
              <p:cNvPr id="12" name="Picture 6" descr="Free printable black and withe frame">
                <a:extLst>
                  <a:ext uri="{FF2B5EF4-FFF2-40B4-BE49-F238E27FC236}">
                    <a16:creationId xmlns="" xmlns:a16="http://schemas.microsoft.com/office/drawing/2014/main" id="{5591B5B5-E4FF-4653-95AA-FC9AB76272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" name="TextBox 16">
                <a:extLst>
                  <a:ext uri="{FF2B5EF4-FFF2-40B4-BE49-F238E27FC236}">
                    <a16:creationId xmlns="" xmlns:a16="http://schemas.microsoft.com/office/drawing/2014/main" id="{E14AE330-9C7B-47A1-8A35-0E9F8DF05832}"/>
                  </a:ext>
                </a:extLst>
              </p:cNvPr>
              <p:cNvSpPr txBox="1"/>
              <p:nvPr/>
            </p:nvSpPr>
            <p:spPr>
              <a:xfrm>
                <a:off x="197197" y="152189"/>
                <a:ext cx="1306580" cy="5360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/>
                <a:r>
                  <a:rPr lang="ar-AE" dirty="0">
                    <a:solidFill>
                      <a:prstClr val="black"/>
                    </a:solidFill>
                    <a:cs typeface="(AH) Manal Black" pitchFamily="2" charset="-78"/>
                  </a:rPr>
                  <a:t>عنوان الدرس: خواص الجمع</a:t>
                </a:r>
                <a:endParaRPr lang="en-US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  <p:grpSp>
          <p:nvGrpSpPr>
            <p:cNvPr id="8" name="Group 9">
              <a:extLst>
                <a:ext uri="{FF2B5EF4-FFF2-40B4-BE49-F238E27FC236}">
                  <a16:creationId xmlns="" xmlns:a16="http://schemas.microsoft.com/office/drawing/2014/main" id="{683351AA-ED01-4E84-B3BF-0642E170A514}"/>
                </a:ext>
              </a:extLst>
            </p:cNvPr>
            <p:cNvGrpSpPr/>
            <p:nvPr/>
          </p:nvGrpSpPr>
          <p:grpSpPr>
            <a:xfrm>
              <a:off x="-71301" y="689124"/>
              <a:ext cx="1671151" cy="1100065"/>
              <a:chOff x="-71301" y="30378"/>
              <a:chExt cx="1671151" cy="1100065"/>
            </a:xfrm>
          </p:grpSpPr>
          <p:pic>
            <p:nvPicPr>
              <p:cNvPr id="10" name="Picture 6" descr="Free printable black and withe frame">
                <a:extLst>
                  <a:ext uri="{FF2B5EF4-FFF2-40B4-BE49-F238E27FC236}">
                    <a16:creationId xmlns="" xmlns:a16="http://schemas.microsoft.com/office/drawing/2014/main" id="{3DF044E9-BCB6-42E7-A8C5-F527B6C28D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1301" y="30378"/>
                <a:ext cx="1671151" cy="11000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" name="TextBox 14">
                <a:extLst>
                  <a:ext uri="{FF2B5EF4-FFF2-40B4-BE49-F238E27FC236}">
                    <a16:creationId xmlns="" xmlns:a16="http://schemas.microsoft.com/office/drawing/2014/main" id="{4623E39F-75AB-43DD-8B77-73CE65A5761F}"/>
                  </a:ext>
                </a:extLst>
              </p:cNvPr>
              <p:cNvSpPr txBox="1"/>
              <p:nvPr/>
            </p:nvSpPr>
            <p:spPr>
              <a:xfrm>
                <a:off x="21025" y="263679"/>
                <a:ext cx="1528547" cy="638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457200"/>
                <a:r>
                  <a:rPr lang="ar-AE" sz="1600" dirty="0">
                    <a:solidFill>
                      <a:prstClr val="black"/>
                    </a:solidFill>
                    <a:cs typeface="(AH) Manal Black" pitchFamily="2" charset="-78"/>
                  </a:rPr>
                  <a:t>ناتج التعلم</a:t>
                </a:r>
                <a:r>
                  <a:rPr lang="ar-SA" sz="1600" dirty="0">
                    <a:solidFill>
                      <a:prstClr val="black"/>
                    </a:solidFill>
                    <a:cs typeface="(AH) Manal Black" pitchFamily="2" charset="-78"/>
                  </a:rPr>
                  <a:t>:</a:t>
                </a:r>
                <a:r>
                  <a:rPr lang="ar-AE" sz="1200" dirty="0">
                    <a:solidFill>
                      <a:prstClr val="black"/>
                    </a:solidFill>
                    <a:cs typeface="(AH) Manal Black" pitchFamily="2" charset="-78"/>
                  </a:rPr>
                  <a:t>أن </a:t>
                </a:r>
                <a:r>
                  <a:rPr lang="ar-SA" sz="1400" dirty="0">
                    <a:solidFill>
                      <a:prstClr val="black"/>
                    </a:solidFill>
                    <a:cs typeface="(AH) Manal Black" pitchFamily="2" charset="-78"/>
                  </a:rPr>
                  <a:t>يستخدم </a:t>
                </a:r>
                <a:r>
                  <a:rPr lang="ar-AE" sz="1400" dirty="0">
                    <a:solidFill>
                      <a:prstClr val="black"/>
                    </a:solidFill>
                    <a:cs typeface="(AH) Manal Black" pitchFamily="2" charset="-78"/>
                  </a:rPr>
                  <a:t>الطلاب خواص الجمع لجمع الأعداد الكلية </a:t>
                </a:r>
                <a:endParaRPr lang="en-US" sz="1600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  <p:pic>
          <p:nvPicPr>
            <p:cNvPr id="9" name="Picture 6" descr="Free printable black and withe frame">
              <a:extLst>
                <a:ext uri="{FF2B5EF4-FFF2-40B4-BE49-F238E27FC236}">
                  <a16:creationId xmlns="" xmlns:a16="http://schemas.microsoft.com/office/drawing/2014/main" id="{E6F7F2DF-8405-48FB-832B-BF66E4DA21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848" b="95906" l="3814" r="97458">
                          <a14:foregroundMark x1="58898" y1="18713" x2="41949" y2="35088"/>
                          <a14:foregroundMark x1="30085" y1="18713" x2="10593" y2="36257"/>
                          <a14:foregroundMark x1="10593" y1="36257" x2="25000" y2="60819"/>
                          <a14:foregroundMark x1="25000" y1="60819" x2="78390" y2="47953"/>
                          <a14:foregroundMark x1="94492" y1="39766" x2="95339" y2="64327"/>
                          <a14:foregroundMark x1="97881" y1="56140" x2="97034" y2="50292"/>
                          <a14:foregroundMark x1="56356" y1="9357" x2="46186" y2="5848"/>
                          <a14:foregroundMark x1="3814" y1="38596" x2="5508" y2="53801"/>
                          <a14:foregroundMark x1="41949" y1="93567" x2="58051" y2="959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44" y="1461440"/>
              <a:ext cx="1528548" cy="952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TextBox 14">
            <a:extLst>
              <a:ext uri="{FF2B5EF4-FFF2-40B4-BE49-F238E27FC236}">
                <a16:creationId xmlns="" xmlns:a16="http://schemas.microsoft.com/office/drawing/2014/main" id="{D10B3562-FCB0-4D02-8ABB-8A9E169C3E00}"/>
              </a:ext>
            </a:extLst>
          </p:cNvPr>
          <p:cNvSpPr txBox="1"/>
          <p:nvPr/>
        </p:nvSpPr>
        <p:spPr>
          <a:xfrm>
            <a:off x="-7203" y="1931296"/>
            <a:ext cx="1528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ar-AE" b="1" dirty="0">
                <a:solidFill>
                  <a:prstClr val="black"/>
                </a:solidFill>
                <a:cs typeface="(AH) Manal Black" pitchFamily="2" charset="-78"/>
              </a:rPr>
              <a:t>خواص الجمع</a:t>
            </a:r>
            <a:endParaRPr lang="en-US" b="1" dirty="0">
              <a:solidFill>
                <a:prstClr val="black"/>
              </a:solidFill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8217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31038536-7811-4192-89F6-A48DE3BC430F}"/>
              </a:ext>
            </a:extLst>
          </p:cNvPr>
          <p:cNvGrpSpPr/>
          <p:nvPr/>
        </p:nvGrpSpPr>
        <p:grpSpPr>
          <a:xfrm>
            <a:off x="954425" y="3350645"/>
            <a:ext cx="10443389" cy="2590824"/>
            <a:chOff x="1415480" y="3936672"/>
            <a:chExt cx="9604684" cy="2311752"/>
          </a:xfrm>
        </p:grpSpPr>
        <p:pic>
          <p:nvPicPr>
            <p:cNvPr id="3" name="Picture 2" descr="http://img.tgareed.com/imgcache/78750.jpg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l="51698" t="52574"/>
            <a:stretch/>
          </p:blipFill>
          <p:spPr bwMode="auto">
            <a:xfrm>
              <a:off x="1415480" y="3936672"/>
              <a:ext cx="3132348" cy="2306674"/>
            </a:xfrm>
            <a:prstGeom prst="rect">
              <a:avLst/>
            </a:prstGeom>
            <a:noFill/>
          </p:spPr>
        </p:pic>
        <p:pic>
          <p:nvPicPr>
            <p:cNvPr id="4" name="Picture 3" descr="http://img.tgareed.com/imgcache/78750.jpg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l="51698" t="52574"/>
            <a:stretch/>
          </p:blipFill>
          <p:spPr bwMode="auto">
            <a:xfrm flipH="1">
              <a:off x="4547828" y="3936672"/>
              <a:ext cx="3276364" cy="2306674"/>
            </a:xfrm>
            <a:prstGeom prst="rect">
              <a:avLst/>
            </a:prstGeom>
            <a:noFill/>
          </p:spPr>
        </p:pic>
        <p:pic>
          <p:nvPicPr>
            <p:cNvPr id="5" name="Picture 4" descr="http://img.tgareed.com/imgcache/78750.jpg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l="51698" t="52574"/>
            <a:stretch/>
          </p:blipFill>
          <p:spPr bwMode="auto">
            <a:xfrm>
              <a:off x="7824192" y="3941750"/>
              <a:ext cx="3195972" cy="2306674"/>
            </a:xfrm>
            <a:prstGeom prst="rect">
              <a:avLst/>
            </a:prstGeom>
            <a:noFill/>
          </p:spPr>
        </p:pic>
      </p:grp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CE63BAE-3D9E-438D-80F5-C521339314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13983">
            <a:off x="4790461" y="1857069"/>
            <a:ext cx="3135020" cy="6573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16E82C5B-2A34-4C36-9B9C-5C5E84AF70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493594">
            <a:off x="1241450" y="2330313"/>
            <a:ext cx="3094322" cy="6573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858362A2-04F3-49A3-98FC-E0B20DC4EB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351891">
            <a:off x="8642672" y="1930235"/>
            <a:ext cx="2570379" cy="584177"/>
          </a:xfrm>
          <a:prstGeom prst="rect">
            <a:avLst/>
          </a:prstGeom>
        </p:spPr>
      </p:pic>
      <p:grpSp>
        <p:nvGrpSpPr>
          <p:cNvPr id="10" name="Group 7">
            <a:extLst>
              <a:ext uri="{FF2B5EF4-FFF2-40B4-BE49-F238E27FC236}">
                <a16:creationId xmlns="" xmlns:a16="http://schemas.microsoft.com/office/drawing/2014/main" id="{DFA13F90-9C35-4A47-97E4-13B7D5CD6AB4}"/>
              </a:ext>
            </a:extLst>
          </p:cNvPr>
          <p:cNvGrpSpPr/>
          <p:nvPr/>
        </p:nvGrpSpPr>
        <p:grpSpPr>
          <a:xfrm>
            <a:off x="-12569" y="-141935"/>
            <a:ext cx="1671151" cy="2910658"/>
            <a:chOff x="-71301" y="0"/>
            <a:chExt cx="1671151" cy="2413940"/>
          </a:xfrm>
        </p:grpSpPr>
        <p:grpSp>
          <p:nvGrpSpPr>
            <p:cNvPr id="11" name="Group 8">
              <a:extLst>
                <a:ext uri="{FF2B5EF4-FFF2-40B4-BE49-F238E27FC236}">
                  <a16:creationId xmlns="" xmlns:a16="http://schemas.microsoft.com/office/drawing/2014/main" id="{008696CC-3BB9-4F69-8C0E-2C091B604032}"/>
                </a:ext>
              </a:extLst>
            </p:cNvPr>
            <p:cNvGrpSpPr/>
            <p:nvPr/>
          </p:nvGrpSpPr>
          <p:grpSpPr>
            <a:xfrm>
              <a:off x="1" y="0"/>
              <a:ext cx="1528548" cy="952500"/>
              <a:chOff x="1" y="0"/>
              <a:chExt cx="1528548" cy="952500"/>
            </a:xfrm>
          </p:grpSpPr>
          <p:pic>
            <p:nvPicPr>
              <p:cNvPr id="16" name="Picture 6" descr="Free printable black and withe frame">
                <a:extLst>
                  <a:ext uri="{FF2B5EF4-FFF2-40B4-BE49-F238E27FC236}">
                    <a16:creationId xmlns="" xmlns:a16="http://schemas.microsoft.com/office/drawing/2014/main" id="{865FA634-B593-4343-8DDC-1833EC01C8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id="{5D8C5162-80DD-496F-A823-BECB95A5B677}"/>
                  </a:ext>
                </a:extLst>
              </p:cNvPr>
              <p:cNvSpPr txBox="1"/>
              <p:nvPr/>
            </p:nvSpPr>
            <p:spPr>
              <a:xfrm>
                <a:off x="197197" y="152189"/>
                <a:ext cx="1306580" cy="5360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/>
                <a:r>
                  <a:rPr lang="ar-AE" dirty="0">
                    <a:solidFill>
                      <a:prstClr val="black"/>
                    </a:solidFill>
                    <a:cs typeface="(AH) Manal Black" pitchFamily="2" charset="-78"/>
                  </a:rPr>
                  <a:t>عنوان الدرس: خواص الجمع</a:t>
                </a:r>
                <a:endParaRPr lang="en-US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  <p:grpSp>
          <p:nvGrpSpPr>
            <p:cNvPr id="12" name="Group 9">
              <a:extLst>
                <a:ext uri="{FF2B5EF4-FFF2-40B4-BE49-F238E27FC236}">
                  <a16:creationId xmlns="" xmlns:a16="http://schemas.microsoft.com/office/drawing/2014/main" id="{AB60EFA9-D92F-435F-9CC0-19AFA634DB40}"/>
                </a:ext>
              </a:extLst>
            </p:cNvPr>
            <p:cNvGrpSpPr/>
            <p:nvPr/>
          </p:nvGrpSpPr>
          <p:grpSpPr>
            <a:xfrm>
              <a:off x="-71301" y="689124"/>
              <a:ext cx="1671151" cy="1100065"/>
              <a:chOff x="-71301" y="30378"/>
              <a:chExt cx="1671151" cy="1100065"/>
            </a:xfrm>
          </p:grpSpPr>
          <p:pic>
            <p:nvPicPr>
              <p:cNvPr id="14" name="Picture 6" descr="Free printable black and withe frame">
                <a:extLst>
                  <a:ext uri="{FF2B5EF4-FFF2-40B4-BE49-F238E27FC236}">
                    <a16:creationId xmlns="" xmlns:a16="http://schemas.microsoft.com/office/drawing/2014/main" id="{26DA3519-7766-48B1-8002-30C5DE9F0F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1301" y="30378"/>
                <a:ext cx="1671151" cy="11000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id="{4FF354DC-B859-4C2A-AFB2-DBB06EC1AD71}"/>
                  </a:ext>
                </a:extLst>
              </p:cNvPr>
              <p:cNvSpPr txBox="1"/>
              <p:nvPr/>
            </p:nvSpPr>
            <p:spPr>
              <a:xfrm>
                <a:off x="21025" y="263679"/>
                <a:ext cx="1528547" cy="638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457200"/>
                <a:r>
                  <a:rPr lang="ar-AE" sz="1600" dirty="0">
                    <a:solidFill>
                      <a:prstClr val="black"/>
                    </a:solidFill>
                    <a:cs typeface="(AH) Manal Black" pitchFamily="2" charset="-78"/>
                  </a:rPr>
                  <a:t>ناتج التعلم</a:t>
                </a:r>
                <a:r>
                  <a:rPr lang="ar-SA" sz="1600" dirty="0">
                    <a:solidFill>
                      <a:prstClr val="black"/>
                    </a:solidFill>
                    <a:cs typeface="(AH) Manal Black" pitchFamily="2" charset="-78"/>
                  </a:rPr>
                  <a:t>:</a:t>
                </a:r>
                <a:r>
                  <a:rPr lang="ar-AE" sz="1200" dirty="0">
                    <a:solidFill>
                      <a:prstClr val="black"/>
                    </a:solidFill>
                    <a:cs typeface="(AH) Manal Black" pitchFamily="2" charset="-78"/>
                  </a:rPr>
                  <a:t>أن </a:t>
                </a:r>
                <a:r>
                  <a:rPr lang="ar-SA" sz="1400" dirty="0">
                    <a:solidFill>
                      <a:prstClr val="black"/>
                    </a:solidFill>
                    <a:cs typeface="(AH) Manal Black" pitchFamily="2" charset="-78"/>
                  </a:rPr>
                  <a:t>يستخدم </a:t>
                </a:r>
                <a:r>
                  <a:rPr lang="ar-AE" sz="1400" dirty="0">
                    <a:solidFill>
                      <a:prstClr val="black"/>
                    </a:solidFill>
                    <a:cs typeface="(AH) Manal Black" pitchFamily="2" charset="-78"/>
                  </a:rPr>
                  <a:t>الطلاب خواص الجمع لجمع الأعداد الكلية </a:t>
                </a:r>
                <a:endParaRPr lang="en-US" sz="1600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  <p:pic>
          <p:nvPicPr>
            <p:cNvPr id="13" name="Picture 6" descr="Free printable black and withe frame">
              <a:extLst>
                <a:ext uri="{FF2B5EF4-FFF2-40B4-BE49-F238E27FC236}">
                  <a16:creationId xmlns="" xmlns:a16="http://schemas.microsoft.com/office/drawing/2014/main" id="{98ACD3DE-8301-4CA0-8AC3-2DFE037680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5848" b="95906" l="3814" r="97458">
                          <a14:foregroundMark x1="58898" y1="18713" x2="41949" y2="35088"/>
                          <a14:foregroundMark x1="30085" y1="18713" x2="10593" y2="36257"/>
                          <a14:foregroundMark x1="10593" y1="36257" x2="25000" y2="60819"/>
                          <a14:foregroundMark x1="25000" y1="60819" x2="78390" y2="47953"/>
                          <a14:foregroundMark x1="94492" y1="39766" x2="95339" y2="64327"/>
                          <a14:foregroundMark x1="97881" y1="56140" x2="97034" y2="50292"/>
                          <a14:foregroundMark x1="56356" y1="9357" x2="46186" y2="5848"/>
                          <a14:foregroundMark x1="3814" y1="38596" x2="5508" y2="53801"/>
                          <a14:foregroundMark x1="41949" y1="93567" x2="58051" y2="959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44" y="1461440"/>
              <a:ext cx="1528548" cy="952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TextBox 14">
            <a:extLst>
              <a:ext uri="{FF2B5EF4-FFF2-40B4-BE49-F238E27FC236}">
                <a16:creationId xmlns="" xmlns:a16="http://schemas.microsoft.com/office/drawing/2014/main" id="{D8BDA15A-61A4-4D0D-B92E-3245C009F0CC}"/>
              </a:ext>
            </a:extLst>
          </p:cNvPr>
          <p:cNvSpPr txBox="1"/>
          <p:nvPr/>
        </p:nvSpPr>
        <p:spPr>
          <a:xfrm>
            <a:off x="-7203" y="1931296"/>
            <a:ext cx="1528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ar-AE" dirty="0">
                <a:solidFill>
                  <a:prstClr val="black"/>
                </a:solidFill>
                <a:cs typeface="(AH) Manal Black" pitchFamily="2" charset="-78"/>
              </a:rPr>
              <a:t>خواص الجمع</a:t>
            </a:r>
            <a:endParaRPr lang="en-US" b="1" dirty="0">
              <a:solidFill>
                <a:prstClr val="black"/>
              </a:solidFill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89732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CE63BAE-3D9E-438D-80F5-C521339314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2403" y="2935449"/>
            <a:ext cx="3135020" cy="95191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86E61C62-D08B-4652-A39D-ECD3AF69A1C2}"/>
              </a:ext>
            </a:extLst>
          </p:cNvPr>
          <p:cNvSpPr/>
          <p:nvPr/>
        </p:nvSpPr>
        <p:spPr>
          <a:xfrm>
            <a:off x="1706515" y="4287539"/>
            <a:ext cx="396615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</a:t>
            </a:r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</a:t>
            </a:r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) + </a:t>
            </a:r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7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= 14</a:t>
            </a:r>
            <a:endParaRPr lang="ar-BH" sz="48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(</a:t>
            </a:r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</a:t>
            </a:r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7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) = 14</a:t>
            </a:r>
            <a:endParaRPr lang="en-US" sz="48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3F0202CF-E3E9-4328-8E85-FBCDB7DA9425}"/>
              </a:ext>
            </a:extLst>
          </p:cNvPr>
          <p:cNvSpPr/>
          <p:nvPr/>
        </p:nvSpPr>
        <p:spPr>
          <a:xfrm>
            <a:off x="1815613" y="3013501"/>
            <a:ext cx="238398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480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</a:t>
            </a:r>
            <a:r>
              <a:rPr lang="en-US" sz="480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</a:t>
            </a:r>
            <a:r>
              <a:rPr lang="ar-BH" sz="480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</a:t>
            </a:r>
            <a:r>
              <a:rPr lang="en-US" sz="480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= </a:t>
            </a:r>
            <a:r>
              <a:rPr lang="ar-BH" sz="480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A9D2B54D-3044-4351-82EA-269864ACBBD1}"/>
              </a:ext>
            </a:extLst>
          </p:cNvPr>
          <p:cNvSpPr/>
          <p:nvPr/>
        </p:nvSpPr>
        <p:spPr>
          <a:xfrm>
            <a:off x="1815613" y="1017679"/>
            <a:ext cx="238398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</a:t>
            </a:r>
            <a:r>
              <a:rPr lang="en-US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</a:t>
            </a:r>
            <a:r>
              <a:rPr lang="ar-BH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  <a:r>
              <a:rPr lang="en-US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= </a:t>
            </a:r>
            <a:r>
              <a:rPr lang="ar-BH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8</a:t>
            </a:r>
          </a:p>
          <a:p>
            <a:pPr algn="ctr"/>
            <a:r>
              <a:rPr lang="ar-BH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  <a:r>
              <a:rPr lang="en-US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</a:t>
            </a:r>
            <a:r>
              <a:rPr lang="ar-BH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</a:t>
            </a:r>
            <a:r>
              <a:rPr lang="en-US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= </a:t>
            </a:r>
            <a:r>
              <a:rPr lang="ar-BH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8</a:t>
            </a:r>
            <a:endParaRPr lang="en-US" sz="4800" b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="" xmlns:a16="http://schemas.microsoft.com/office/drawing/2014/main" id="{BE2D187B-6E73-4EC7-881F-68F98C8C0962}"/>
              </a:ext>
            </a:extLst>
          </p:cNvPr>
          <p:cNvSpPr/>
          <p:nvPr/>
        </p:nvSpPr>
        <p:spPr>
          <a:xfrm>
            <a:off x="308228" y="1337237"/>
            <a:ext cx="1157875" cy="1019633"/>
          </a:xfrm>
          <a:prstGeom prst="ellipse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A7F5A18C-AB8A-42E5-8271-BB1537ECB4FA}"/>
              </a:ext>
            </a:extLst>
          </p:cNvPr>
          <p:cNvSpPr/>
          <p:nvPr/>
        </p:nvSpPr>
        <p:spPr>
          <a:xfrm>
            <a:off x="272361" y="4562553"/>
            <a:ext cx="1157875" cy="1019633"/>
          </a:xfrm>
          <a:prstGeom prst="ellipse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AB436C5C-513A-4490-9701-70BB24437122}"/>
              </a:ext>
            </a:extLst>
          </p:cNvPr>
          <p:cNvSpPr/>
          <p:nvPr/>
        </p:nvSpPr>
        <p:spPr>
          <a:xfrm>
            <a:off x="263757" y="2983018"/>
            <a:ext cx="1157875" cy="1019633"/>
          </a:xfrm>
          <a:prstGeom prst="ellipse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tx1"/>
                </a:solidFill>
              </a:rPr>
              <a:t>B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="" xmlns:a16="http://schemas.microsoft.com/office/drawing/2014/main" id="{2B269D7E-1A7F-441A-AB10-CAD22A2D9371}"/>
              </a:ext>
            </a:extLst>
          </p:cNvPr>
          <p:cNvCxnSpPr>
            <a:cxnSpLocks/>
          </p:cNvCxnSpPr>
          <p:nvPr/>
        </p:nvCxnSpPr>
        <p:spPr>
          <a:xfrm flipH="1">
            <a:off x="4280291" y="3411408"/>
            <a:ext cx="3631418" cy="17591"/>
          </a:xfrm>
          <a:prstGeom prst="straightConnector1">
            <a:avLst/>
          </a:prstGeom>
          <a:ln w="76200">
            <a:solidFill>
              <a:srgbClr val="FF66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7">
            <a:extLst>
              <a:ext uri="{FF2B5EF4-FFF2-40B4-BE49-F238E27FC236}">
                <a16:creationId xmlns="" xmlns:a16="http://schemas.microsoft.com/office/drawing/2014/main" id="{8419E7DE-02BE-45D1-8FAE-36803B825871}"/>
              </a:ext>
            </a:extLst>
          </p:cNvPr>
          <p:cNvGrpSpPr/>
          <p:nvPr/>
        </p:nvGrpSpPr>
        <p:grpSpPr>
          <a:xfrm>
            <a:off x="10376387" y="24791"/>
            <a:ext cx="1671151" cy="2910658"/>
            <a:chOff x="-71301" y="0"/>
            <a:chExt cx="1671151" cy="2413940"/>
          </a:xfrm>
        </p:grpSpPr>
        <p:grpSp>
          <p:nvGrpSpPr>
            <p:cNvPr id="16" name="Group 8">
              <a:extLst>
                <a:ext uri="{FF2B5EF4-FFF2-40B4-BE49-F238E27FC236}">
                  <a16:creationId xmlns="" xmlns:a16="http://schemas.microsoft.com/office/drawing/2014/main" id="{F1252CF1-D8F7-417A-B2A3-288653C059CD}"/>
                </a:ext>
              </a:extLst>
            </p:cNvPr>
            <p:cNvGrpSpPr/>
            <p:nvPr/>
          </p:nvGrpSpPr>
          <p:grpSpPr>
            <a:xfrm>
              <a:off x="1" y="0"/>
              <a:ext cx="1528548" cy="952500"/>
              <a:chOff x="1" y="0"/>
              <a:chExt cx="1528548" cy="952500"/>
            </a:xfrm>
          </p:grpSpPr>
          <p:pic>
            <p:nvPicPr>
              <p:cNvPr id="22" name="Picture 6" descr="Free printable black and withe frame">
                <a:extLst>
                  <a:ext uri="{FF2B5EF4-FFF2-40B4-BE49-F238E27FC236}">
                    <a16:creationId xmlns="" xmlns:a16="http://schemas.microsoft.com/office/drawing/2014/main" id="{7FA5939D-5C72-45BA-8E08-615BC6BDA1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3" name="TextBox 16">
                <a:extLst>
                  <a:ext uri="{FF2B5EF4-FFF2-40B4-BE49-F238E27FC236}">
                    <a16:creationId xmlns="" xmlns:a16="http://schemas.microsoft.com/office/drawing/2014/main" id="{4D2FC175-DC29-43AC-A9AB-3614F7D2C28F}"/>
                  </a:ext>
                </a:extLst>
              </p:cNvPr>
              <p:cNvSpPr txBox="1"/>
              <p:nvPr/>
            </p:nvSpPr>
            <p:spPr>
              <a:xfrm>
                <a:off x="197197" y="152189"/>
                <a:ext cx="1306580" cy="5360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/>
                <a:r>
                  <a:rPr lang="ar-AE" dirty="0">
                    <a:solidFill>
                      <a:prstClr val="black"/>
                    </a:solidFill>
                    <a:cs typeface="(AH) Manal Black" pitchFamily="2" charset="-78"/>
                  </a:rPr>
                  <a:t>عنوان الدرس: خواص الجمع</a:t>
                </a:r>
                <a:endParaRPr lang="en-US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  <p:grpSp>
          <p:nvGrpSpPr>
            <p:cNvPr id="17" name="Group 9">
              <a:extLst>
                <a:ext uri="{FF2B5EF4-FFF2-40B4-BE49-F238E27FC236}">
                  <a16:creationId xmlns="" xmlns:a16="http://schemas.microsoft.com/office/drawing/2014/main" id="{53A891EB-4DEA-4CCA-A26B-17439A2275A9}"/>
                </a:ext>
              </a:extLst>
            </p:cNvPr>
            <p:cNvGrpSpPr/>
            <p:nvPr/>
          </p:nvGrpSpPr>
          <p:grpSpPr>
            <a:xfrm>
              <a:off x="-71301" y="689124"/>
              <a:ext cx="1671151" cy="1100065"/>
              <a:chOff x="-71301" y="30378"/>
              <a:chExt cx="1671151" cy="1100065"/>
            </a:xfrm>
          </p:grpSpPr>
          <p:pic>
            <p:nvPicPr>
              <p:cNvPr id="19" name="Picture 6" descr="Free printable black and withe frame">
                <a:extLst>
                  <a:ext uri="{FF2B5EF4-FFF2-40B4-BE49-F238E27FC236}">
                    <a16:creationId xmlns="" xmlns:a16="http://schemas.microsoft.com/office/drawing/2014/main" id="{3DAA1F5C-C023-47FC-BA87-E38C82147B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1301" y="30378"/>
                <a:ext cx="1671151" cy="11000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0" name="TextBox 14">
                <a:extLst>
                  <a:ext uri="{FF2B5EF4-FFF2-40B4-BE49-F238E27FC236}">
                    <a16:creationId xmlns="" xmlns:a16="http://schemas.microsoft.com/office/drawing/2014/main" id="{D9FFA770-6715-47B5-88ED-B53E0BEB1958}"/>
                  </a:ext>
                </a:extLst>
              </p:cNvPr>
              <p:cNvSpPr txBox="1"/>
              <p:nvPr/>
            </p:nvSpPr>
            <p:spPr>
              <a:xfrm>
                <a:off x="21025" y="263679"/>
                <a:ext cx="1528547" cy="638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457200"/>
                <a:r>
                  <a:rPr lang="ar-AE" sz="1600" dirty="0">
                    <a:solidFill>
                      <a:prstClr val="black"/>
                    </a:solidFill>
                    <a:cs typeface="(AH) Manal Black" pitchFamily="2" charset="-78"/>
                  </a:rPr>
                  <a:t>ناتج التعلم</a:t>
                </a:r>
                <a:r>
                  <a:rPr lang="ar-SA" sz="1600" dirty="0">
                    <a:solidFill>
                      <a:prstClr val="black"/>
                    </a:solidFill>
                    <a:cs typeface="(AH) Manal Black" pitchFamily="2" charset="-78"/>
                  </a:rPr>
                  <a:t>:</a:t>
                </a:r>
                <a:r>
                  <a:rPr lang="ar-AE" sz="1200" dirty="0">
                    <a:solidFill>
                      <a:prstClr val="black"/>
                    </a:solidFill>
                    <a:cs typeface="(AH) Manal Black" pitchFamily="2" charset="-78"/>
                  </a:rPr>
                  <a:t>أن </a:t>
                </a:r>
                <a:r>
                  <a:rPr lang="ar-SA" sz="1400" dirty="0">
                    <a:solidFill>
                      <a:prstClr val="black"/>
                    </a:solidFill>
                    <a:cs typeface="(AH) Manal Black" pitchFamily="2" charset="-78"/>
                  </a:rPr>
                  <a:t>يستخدم </a:t>
                </a:r>
                <a:r>
                  <a:rPr lang="ar-AE" sz="1400" dirty="0">
                    <a:solidFill>
                      <a:prstClr val="black"/>
                    </a:solidFill>
                    <a:cs typeface="(AH) Manal Black" pitchFamily="2" charset="-78"/>
                  </a:rPr>
                  <a:t>الطلاب خواص الجمع لجمع الأعداد الكلية </a:t>
                </a:r>
                <a:endParaRPr lang="en-US" sz="1600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  <p:pic>
          <p:nvPicPr>
            <p:cNvPr id="18" name="Picture 6" descr="Free printable black and withe frame">
              <a:extLst>
                <a:ext uri="{FF2B5EF4-FFF2-40B4-BE49-F238E27FC236}">
                  <a16:creationId xmlns="" xmlns:a16="http://schemas.microsoft.com/office/drawing/2014/main" id="{3645DDCC-B259-4E6C-B36A-A295C2CD53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5848" b="95906" l="3814" r="97458">
                          <a14:foregroundMark x1="58898" y1="18713" x2="41949" y2="35088"/>
                          <a14:foregroundMark x1="30085" y1="18713" x2="10593" y2="36257"/>
                          <a14:foregroundMark x1="10593" y1="36257" x2="25000" y2="60819"/>
                          <a14:foregroundMark x1="25000" y1="60819" x2="78390" y2="47953"/>
                          <a14:foregroundMark x1="94492" y1="39766" x2="95339" y2="64327"/>
                          <a14:foregroundMark x1="97881" y1="56140" x2="97034" y2="50292"/>
                          <a14:foregroundMark x1="56356" y1="9357" x2="46186" y2="5848"/>
                          <a14:foregroundMark x1="3814" y1="38596" x2="5508" y2="53801"/>
                          <a14:foregroundMark x1="41949" y1="93567" x2="58051" y2="959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44" y="1461440"/>
              <a:ext cx="1528548" cy="952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TextBox 14">
            <a:extLst>
              <a:ext uri="{FF2B5EF4-FFF2-40B4-BE49-F238E27FC236}">
                <a16:creationId xmlns="" xmlns:a16="http://schemas.microsoft.com/office/drawing/2014/main" id="{798F0134-D59D-4C4C-A49A-B6172CD215E8}"/>
              </a:ext>
            </a:extLst>
          </p:cNvPr>
          <p:cNvSpPr txBox="1"/>
          <p:nvPr/>
        </p:nvSpPr>
        <p:spPr>
          <a:xfrm>
            <a:off x="10381753" y="2098022"/>
            <a:ext cx="1528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ar-AE" dirty="0">
                <a:solidFill>
                  <a:prstClr val="black"/>
                </a:solidFill>
                <a:cs typeface="(AH) Manal Black" pitchFamily="2" charset="-78"/>
              </a:rPr>
              <a:t>تقييم تكويني</a:t>
            </a:r>
            <a:endParaRPr lang="en-US" b="1" dirty="0">
              <a:solidFill>
                <a:prstClr val="black"/>
              </a:solidFill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7825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CE63BAE-3D9E-438D-80F5-C521339314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2403" y="2935449"/>
            <a:ext cx="3135020" cy="9519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16E82C5B-2A34-4C36-9B9C-5C5E84AF7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9860" y="2954878"/>
            <a:ext cx="4298058" cy="91305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86E61C62-D08B-4652-A39D-ECD3AF69A1C2}"/>
              </a:ext>
            </a:extLst>
          </p:cNvPr>
          <p:cNvSpPr/>
          <p:nvPr/>
        </p:nvSpPr>
        <p:spPr>
          <a:xfrm>
            <a:off x="1706515" y="4287539"/>
            <a:ext cx="396615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</a:t>
            </a:r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</a:t>
            </a:r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) + </a:t>
            </a:r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7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= 14</a:t>
            </a:r>
            <a:endParaRPr lang="ar-BH" sz="48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(</a:t>
            </a:r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</a:t>
            </a:r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7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) = 14</a:t>
            </a:r>
            <a:endParaRPr lang="en-US" sz="48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3F0202CF-E3E9-4328-8E85-FBCDB7DA9425}"/>
              </a:ext>
            </a:extLst>
          </p:cNvPr>
          <p:cNvSpPr/>
          <p:nvPr/>
        </p:nvSpPr>
        <p:spPr>
          <a:xfrm>
            <a:off x="1815613" y="3013501"/>
            <a:ext cx="238398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480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</a:t>
            </a:r>
            <a:r>
              <a:rPr lang="en-US" sz="480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</a:t>
            </a:r>
            <a:r>
              <a:rPr lang="ar-BH" sz="480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</a:t>
            </a:r>
            <a:r>
              <a:rPr lang="en-US" sz="480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= </a:t>
            </a:r>
            <a:r>
              <a:rPr lang="ar-BH" sz="480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A9D2B54D-3044-4351-82EA-269864ACBBD1}"/>
              </a:ext>
            </a:extLst>
          </p:cNvPr>
          <p:cNvSpPr/>
          <p:nvPr/>
        </p:nvSpPr>
        <p:spPr>
          <a:xfrm>
            <a:off x="1815613" y="1017679"/>
            <a:ext cx="238398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</a:t>
            </a:r>
            <a:r>
              <a:rPr lang="en-US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</a:t>
            </a:r>
            <a:r>
              <a:rPr lang="ar-BH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  <a:r>
              <a:rPr lang="en-US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= </a:t>
            </a:r>
            <a:r>
              <a:rPr lang="ar-BH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8</a:t>
            </a:r>
          </a:p>
          <a:p>
            <a:pPr algn="ctr"/>
            <a:r>
              <a:rPr lang="ar-BH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  <a:r>
              <a:rPr lang="en-US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</a:t>
            </a:r>
            <a:r>
              <a:rPr lang="ar-BH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</a:t>
            </a:r>
            <a:r>
              <a:rPr lang="en-US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= </a:t>
            </a:r>
            <a:r>
              <a:rPr lang="ar-BH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8</a:t>
            </a:r>
            <a:endParaRPr lang="en-US" sz="4800" b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="" xmlns:a16="http://schemas.microsoft.com/office/drawing/2014/main" id="{BE2D187B-6E73-4EC7-881F-68F98C8C0962}"/>
              </a:ext>
            </a:extLst>
          </p:cNvPr>
          <p:cNvSpPr/>
          <p:nvPr/>
        </p:nvSpPr>
        <p:spPr>
          <a:xfrm>
            <a:off x="308228" y="1337237"/>
            <a:ext cx="1157875" cy="1019633"/>
          </a:xfrm>
          <a:prstGeom prst="ellipse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A7F5A18C-AB8A-42E5-8271-BB1537ECB4FA}"/>
              </a:ext>
            </a:extLst>
          </p:cNvPr>
          <p:cNvSpPr/>
          <p:nvPr/>
        </p:nvSpPr>
        <p:spPr>
          <a:xfrm>
            <a:off x="272361" y="4562553"/>
            <a:ext cx="1157875" cy="1019633"/>
          </a:xfrm>
          <a:prstGeom prst="ellipse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AB436C5C-513A-4490-9701-70BB24437122}"/>
              </a:ext>
            </a:extLst>
          </p:cNvPr>
          <p:cNvSpPr/>
          <p:nvPr/>
        </p:nvSpPr>
        <p:spPr>
          <a:xfrm>
            <a:off x="263757" y="2983018"/>
            <a:ext cx="1157875" cy="1019633"/>
          </a:xfrm>
          <a:prstGeom prst="ellipse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tx1"/>
                </a:solidFill>
              </a:rPr>
              <a:t>B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="" xmlns:a16="http://schemas.microsoft.com/office/drawing/2014/main" id="{8ECAE2CD-085A-4898-B00C-3A38C6C7645F}"/>
              </a:ext>
            </a:extLst>
          </p:cNvPr>
          <p:cNvCxnSpPr>
            <a:cxnSpLocks/>
          </p:cNvCxnSpPr>
          <p:nvPr/>
        </p:nvCxnSpPr>
        <p:spPr>
          <a:xfrm flipH="1">
            <a:off x="5824025" y="4002651"/>
            <a:ext cx="1871003" cy="1103921"/>
          </a:xfrm>
          <a:prstGeom prst="straightConnector1">
            <a:avLst/>
          </a:prstGeom>
          <a:ln w="76200">
            <a:solidFill>
              <a:srgbClr val="FF66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7">
            <a:extLst>
              <a:ext uri="{FF2B5EF4-FFF2-40B4-BE49-F238E27FC236}">
                <a16:creationId xmlns="" xmlns:a16="http://schemas.microsoft.com/office/drawing/2014/main" id="{A317BBC6-B3F0-468C-800A-D0DD2975C740}"/>
              </a:ext>
            </a:extLst>
          </p:cNvPr>
          <p:cNvGrpSpPr/>
          <p:nvPr/>
        </p:nvGrpSpPr>
        <p:grpSpPr>
          <a:xfrm>
            <a:off x="10376387" y="102843"/>
            <a:ext cx="1671151" cy="2910658"/>
            <a:chOff x="-71301" y="0"/>
            <a:chExt cx="1671151" cy="2413940"/>
          </a:xfrm>
        </p:grpSpPr>
        <p:grpSp>
          <p:nvGrpSpPr>
            <p:cNvPr id="18" name="Group 8">
              <a:extLst>
                <a:ext uri="{FF2B5EF4-FFF2-40B4-BE49-F238E27FC236}">
                  <a16:creationId xmlns="" xmlns:a16="http://schemas.microsoft.com/office/drawing/2014/main" id="{9FF808E6-847D-45D5-9F2D-E45E6888C626}"/>
                </a:ext>
              </a:extLst>
            </p:cNvPr>
            <p:cNvGrpSpPr/>
            <p:nvPr/>
          </p:nvGrpSpPr>
          <p:grpSpPr>
            <a:xfrm>
              <a:off x="1" y="0"/>
              <a:ext cx="1528548" cy="952500"/>
              <a:chOff x="1" y="0"/>
              <a:chExt cx="1528548" cy="952500"/>
            </a:xfrm>
          </p:grpSpPr>
          <p:pic>
            <p:nvPicPr>
              <p:cNvPr id="23" name="Picture 6" descr="Free printable black and withe frame">
                <a:extLst>
                  <a:ext uri="{FF2B5EF4-FFF2-40B4-BE49-F238E27FC236}">
                    <a16:creationId xmlns="" xmlns:a16="http://schemas.microsoft.com/office/drawing/2014/main" id="{B12F6EFF-9AE7-4369-820E-C71F9DE652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4" name="TextBox 16">
                <a:extLst>
                  <a:ext uri="{FF2B5EF4-FFF2-40B4-BE49-F238E27FC236}">
                    <a16:creationId xmlns="" xmlns:a16="http://schemas.microsoft.com/office/drawing/2014/main" id="{2F0174B7-989E-4C92-B382-940BF68A9BCC}"/>
                  </a:ext>
                </a:extLst>
              </p:cNvPr>
              <p:cNvSpPr txBox="1"/>
              <p:nvPr/>
            </p:nvSpPr>
            <p:spPr>
              <a:xfrm>
                <a:off x="197197" y="152189"/>
                <a:ext cx="1306580" cy="5360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/>
                <a:r>
                  <a:rPr lang="ar-AE" dirty="0">
                    <a:solidFill>
                      <a:prstClr val="black"/>
                    </a:solidFill>
                    <a:cs typeface="(AH) Manal Black" pitchFamily="2" charset="-78"/>
                  </a:rPr>
                  <a:t>عنوان الدرس: خواص الجمع</a:t>
                </a:r>
                <a:endParaRPr lang="en-US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  <p:grpSp>
          <p:nvGrpSpPr>
            <p:cNvPr id="19" name="Group 9">
              <a:extLst>
                <a:ext uri="{FF2B5EF4-FFF2-40B4-BE49-F238E27FC236}">
                  <a16:creationId xmlns="" xmlns:a16="http://schemas.microsoft.com/office/drawing/2014/main" id="{7C50F029-EE6A-4161-A009-405C51032714}"/>
                </a:ext>
              </a:extLst>
            </p:cNvPr>
            <p:cNvGrpSpPr/>
            <p:nvPr/>
          </p:nvGrpSpPr>
          <p:grpSpPr>
            <a:xfrm>
              <a:off x="-71301" y="689124"/>
              <a:ext cx="1671151" cy="1100065"/>
              <a:chOff x="-71301" y="30378"/>
              <a:chExt cx="1671151" cy="1100065"/>
            </a:xfrm>
          </p:grpSpPr>
          <p:pic>
            <p:nvPicPr>
              <p:cNvPr id="21" name="Picture 6" descr="Free printable black and withe frame">
                <a:extLst>
                  <a:ext uri="{FF2B5EF4-FFF2-40B4-BE49-F238E27FC236}">
                    <a16:creationId xmlns="" xmlns:a16="http://schemas.microsoft.com/office/drawing/2014/main" id="{869230A0-A9CA-4B87-B2DA-07D33D87E3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1301" y="30378"/>
                <a:ext cx="1671151" cy="11000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TextBox 14">
                <a:extLst>
                  <a:ext uri="{FF2B5EF4-FFF2-40B4-BE49-F238E27FC236}">
                    <a16:creationId xmlns="" xmlns:a16="http://schemas.microsoft.com/office/drawing/2014/main" id="{4EBCBD10-F730-40BC-8F31-9C620B1899F8}"/>
                  </a:ext>
                </a:extLst>
              </p:cNvPr>
              <p:cNvSpPr txBox="1"/>
              <p:nvPr/>
            </p:nvSpPr>
            <p:spPr>
              <a:xfrm>
                <a:off x="21025" y="263679"/>
                <a:ext cx="1528547" cy="638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457200"/>
                <a:r>
                  <a:rPr lang="ar-AE" sz="1600" dirty="0">
                    <a:solidFill>
                      <a:prstClr val="black"/>
                    </a:solidFill>
                    <a:cs typeface="(AH) Manal Black" pitchFamily="2" charset="-78"/>
                  </a:rPr>
                  <a:t>ناتج التعلم</a:t>
                </a:r>
                <a:r>
                  <a:rPr lang="ar-SA" sz="1600" dirty="0">
                    <a:solidFill>
                      <a:prstClr val="black"/>
                    </a:solidFill>
                    <a:cs typeface="(AH) Manal Black" pitchFamily="2" charset="-78"/>
                  </a:rPr>
                  <a:t>:</a:t>
                </a:r>
                <a:r>
                  <a:rPr lang="ar-AE" sz="1200" dirty="0">
                    <a:solidFill>
                      <a:prstClr val="black"/>
                    </a:solidFill>
                    <a:cs typeface="(AH) Manal Black" pitchFamily="2" charset="-78"/>
                  </a:rPr>
                  <a:t>أن </a:t>
                </a:r>
                <a:r>
                  <a:rPr lang="ar-SA" sz="1400" dirty="0">
                    <a:solidFill>
                      <a:prstClr val="black"/>
                    </a:solidFill>
                    <a:cs typeface="(AH) Manal Black" pitchFamily="2" charset="-78"/>
                  </a:rPr>
                  <a:t>يستخدم </a:t>
                </a:r>
                <a:r>
                  <a:rPr lang="ar-AE" sz="1400" dirty="0">
                    <a:solidFill>
                      <a:prstClr val="black"/>
                    </a:solidFill>
                    <a:cs typeface="(AH) Manal Black" pitchFamily="2" charset="-78"/>
                  </a:rPr>
                  <a:t>الطلاب خواص الجمع لجمع الأعداد الكلية </a:t>
                </a:r>
                <a:endParaRPr lang="en-US" sz="1600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  <p:pic>
          <p:nvPicPr>
            <p:cNvPr id="20" name="Picture 6" descr="Free printable black and withe frame">
              <a:extLst>
                <a:ext uri="{FF2B5EF4-FFF2-40B4-BE49-F238E27FC236}">
                  <a16:creationId xmlns="" xmlns:a16="http://schemas.microsoft.com/office/drawing/2014/main" id="{FDC82203-4157-42D0-AF9F-FC9F5F9591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848" b="95906" l="3814" r="97458">
                          <a14:foregroundMark x1="58898" y1="18713" x2="41949" y2="35088"/>
                          <a14:foregroundMark x1="30085" y1="18713" x2="10593" y2="36257"/>
                          <a14:foregroundMark x1="10593" y1="36257" x2="25000" y2="60819"/>
                          <a14:foregroundMark x1="25000" y1="60819" x2="78390" y2="47953"/>
                          <a14:foregroundMark x1="94492" y1="39766" x2="95339" y2="64327"/>
                          <a14:foregroundMark x1="97881" y1="56140" x2="97034" y2="50292"/>
                          <a14:foregroundMark x1="56356" y1="9357" x2="46186" y2="5848"/>
                          <a14:foregroundMark x1="3814" y1="38596" x2="5508" y2="53801"/>
                          <a14:foregroundMark x1="41949" y1="93567" x2="58051" y2="959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44" y="1461440"/>
              <a:ext cx="1528548" cy="952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TextBox 14">
            <a:extLst>
              <a:ext uri="{FF2B5EF4-FFF2-40B4-BE49-F238E27FC236}">
                <a16:creationId xmlns="" xmlns:a16="http://schemas.microsoft.com/office/drawing/2014/main" id="{762E3AC6-5EB6-484B-9DE8-656647DEC7CC}"/>
              </a:ext>
            </a:extLst>
          </p:cNvPr>
          <p:cNvSpPr txBox="1"/>
          <p:nvPr/>
        </p:nvSpPr>
        <p:spPr>
          <a:xfrm>
            <a:off x="10381753" y="2176074"/>
            <a:ext cx="1528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ar-AE" b="1" dirty="0">
                <a:solidFill>
                  <a:prstClr val="black"/>
                </a:solidFill>
                <a:cs typeface="(AH) Manal Black" pitchFamily="2" charset="-78"/>
              </a:rPr>
              <a:t>تقييم تكويني</a:t>
            </a:r>
            <a:endParaRPr lang="en-US" b="1" dirty="0">
              <a:solidFill>
                <a:prstClr val="black"/>
              </a:solidFill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33056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858362A2-04F3-49A3-98FC-E0B20DC4EB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9158" y="2879565"/>
            <a:ext cx="3656387" cy="83099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86E61C62-D08B-4652-A39D-ECD3AF69A1C2}"/>
              </a:ext>
            </a:extLst>
          </p:cNvPr>
          <p:cNvSpPr/>
          <p:nvPr/>
        </p:nvSpPr>
        <p:spPr>
          <a:xfrm>
            <a:off x="1706515" y="4287539"/>
            <a:ext cx="396615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</a:t>
            </a:r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</a:t>
            </a:r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) + </a:t>
            </a:r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7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= 14</a:t>
            </a:r>
            <a:endParaRPr lang="ar-BH" sz="48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(</a:t>
            </a:r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</a:t>
            </a:r>
            <a:r>
              <a:rPr lang="ar-BH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7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) = 14</a:t>
            </a:r>
            <a:endParaRPr lang="en-US" sz="48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3F0202CF-E3E9-4328-8E85-FBCDB7DA9425}"/>
              </a:ext>
            </a:extLst>
          </p:cNvPr>
          <p:cNvSpPr/>
          <p:nvPr/>
        </p:nvSpPr>
        <p:spPr>
          <a:xfrm>
            <a:off x="1815613" y="3013501"/>
            <a:ext cx="238398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480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</a:t>
            </a:r>
            <a:r>
              <a:rPr lang="en-US" sz="480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</a:t>
            </a:r>
            <a:r>
              <a:rPr lang="ar-BH" sz="480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</a:t>
            </a:r>
            <a:r>
              <a:rPr lang="en-US" sz="480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= </a:t>
            </a:r>
            <a:r>
              <a:rPr lang="ar-BH" sz="480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A9D2B54D-3044-4351-82EA-269864ACBBD1}"/>
              </a:ext>
            </a:extLst>
          </p:cNvPr>
          <p:cNvSpPr/>
          <p:nvPr/>
        </p:nvSpPr>
        <p:spPr>
          <a:xfrm>
            <a:off x="1815613" y="1017679"/>
            <a:ext cx="238398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</a:t>
            </a:r>
            <a:r>
              <a:rPr lang="en-US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</a:t>
            </a:r>
            <a:r>
              <a:rPr lang="ar-BH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  <a:r>
              <a:rPr lang="en-US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= </a:t>
            </a:r>
            <a:r>
              <a:rPr lang="ar-BH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8</a:t>
            </a:r>
          </a:p>
          <a:p>
            <a:pPr algn="ctr"/>
            <a:r>
              <a:rPr lang="ar-BH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  <a:r>
              <a:rPr lang="en-US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+ </a:t>
            </a:r>
            <a:r>
              <a:rPr lang="ar-BH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</a:t>
            </a:r>
            <a:r>
              <a:rPr lang="en-US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= </a:t>
            </a:r>
            <a:r>
              <a:rPr lang="ar-BH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8</a:t>
            </a:r>
            <a:endParaRPr lang="en-US" sz="4800" b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="" xmlns:a16="http://schemas.microsoft.com/office/drawing/2014/main" id="{BE2D187B-6E73-4EC7-881F-68F98C8C0962}"/>
              </a:ext>
            </a:extLst>
          </p:cNvPr>
          <p:cNvSpPr/>
          <p:nvPr/>
        </p:nvSpPr>
        <p:spPr>
          <a:xfrm>
            <a:off x="308228" y="1337237"/>
            <a:ext cx="1157875" cy="1019633"/>
          </a:xfrm>
          <a:prstGeom prst="ellipse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A7F5A18C-AB8A-42E5-8271-BB1537ECB4FA}"/>
              </a:ext>
            </a:extLst>
          </p:cNvPr>
          <p:cNvSpPr/>
          <p:nvPr/>
        </p:nvSpPr>
        <p:spPr>
          <a:xfrm>
            <a:off x="272361" y="4562553"/>
            <a:ext cx="1157875" cy="1019633"/>
          </a:xfrm>
          <a:prstGeom prst="ellipse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AB436C5C-513A-4490-9701-70BB24437122}"/>
              </a:ext>
            </a:extLst>
          </p:cNvPr>
          <p:cNvSpPr/>
          <p:nvPr/>
        </p:nvSpPr>
        <p:spPr>
          <a:xfrm>
            <a:off x="263757" y="2983018"/>
            <a:ext cx="1157875" cy="1019633"/>
          </a:xfrm>
          <a:prstGeom prst="ellipse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tx1"/>
                </a:solidFill>
              </a:rPr>
              <a:t>B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="" xmlns:a16="http://schemas.microsoft.com/office/drawing/2014/main" id="{E7C7C116-0A6B-4643-901F-2BBC53F93921}"/>
              </a:ext>
            </a:extLst>
          </p:cNvPr>
          <p:cNvCxnSpPr>
            <a:cxnSpLocks/>
          </p:cNvCxnSpPr>
          <p:nvPr/>
        </p:nvCxnSpPr>
        <p:spPr>
          <a:xfrm flipH="1" flipV="1">
            <a:off x="4199599" y="1955409"/>
            <a:ext cx="3288775" cy="1339654"/>
          </a:xfrm>
          <a:prstGeom prst="straightConnector1">
            <a:avLst/>
          </a:prstGeom>
          <a:ln w="76200">
            <a:solidFill>
              <a:srgbClr val="FF66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7">
            <a:extLst>
              <a:ext uri="{FF2B5EF4-FFF2-40B4-BE49-F238E27FC236}">
                <a16:creationId xmlns="" xmlns:a16="http://schemas.microsoft.com/office/drawing/2014/main" id="{8CAB4F72-BFD2-4422-9CE9-729C9A63B255}"/>
              </a:ext>
            </a:extLst>
          </p:cNvPr>
          <p:cNvGrpSpPr/>
          <p:nvPr/>
        </p:nvGrpSpPr>
        <p:grpSpPr>
          <a:xfrm>
            <a:off x="10520849" y="102843"/>
            <a:ext cx="1671151" cy="2910658"/>
            <a:chOff x="-71301" y="0"/>
            <a:chExt cx="1671151" cy="2413940"/>
          </a:xfrm>
        </p:grpSpPr>
        <p:grpSp>
          <p:nvGrpSpPr>
            <p:cNvPr id="17" name="Group 8">
              <a:extLst>
                <a:ext uri="{FF2B5EF4-FFF2-40B4-BE49-F238E27FC236}">
                  <a16:creationId xmlns="" xmlns:a16="http://schemas.microsoft.com/office/drawing/2014/main" id="{85672EAD-8E37-4CB8-8A4A-FC7FA02BA1D6}"/>
                </a:ext>
              </a:extLst>
            </p:cNvPr>
            <p:cNvGrpSpPr/>
            <p:nvPr/>
          </p:nvGrpSpPr>
          <p:grpSpPr>
            <a:xfrm>
              <a:off x="1" y="0"/>
              <a:ext cx="1528548" cy="952500"/>
              <a:chOff x="1" y="0"/>
              <a:chExt cx="1528548" cy="952500"/>
            </a:xfrm>
          </p:grpSpPr>
          <p:pic>
            <p:nvPicPr>
              <p:cNvPr id="22" name="Picture 6" descr="Free printable black and withe frame">
                <a:extLst>
                  <a:ext uri="{FF2B5EF4-FFF2-40B4-BE49-F238E27FC236}">
                    <a16:creationId xmlns="" xmlns:a16="http://schemas.microsoft.com/office/drawing/2014/main" id="{03F0574C-9CE8-422E-AB8B-B3D73F8271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3" name="TextBox 16">
                <a:extLst>
                  <a:ext uri="{FF2B5EF4-FFF2-40B4-BE49-F238E27FC236}">
                    <a16:creationId xmlns="" xmlns:a16="http://schemas.microsoft.com/office/drawing/2014/main" id="{FD9F43C7-367A-4C43-928C-F824C3D9F71A}"/>
                  </a:ext>
                </a:extLst>
              </p:cNvPr>
              <p:cNvSpPr txBox="1"/>
              <p:nvPr/>
            </p:nvSpPr>
            <p:spPr>
              <a:xfrm>
                <a:off x="197197" y="152189"/>
                <a:ext cx="1306580" cy="5360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/>
                <a:r>
                  <a:rPr lang="ar-AE" dirty="0">
                    <a:solidFill>
                      <a:prstClr val="black"/>
                    </a:solidFill>
                    <a:cs typeface="(AH) Manal Black" pitchFamily="2" charset="-78"/>
                  </a:rPr>
                  <a:t>عنوان الدرس: خواص الجمع</a:t>
                </a:r>
                <a:endParaRPr lang="en-US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  <p:grpSp>
          <p:nvGrpSpPr>
            <p:cNvPr id="18" name="Group 9">
              <a:extLst>
                <a:ext uri="{FF2B5EF4-FFF2-40B4-BE49-F238E27FC236}">
                  <a16:creationId xmlns="" xmlns:a16="http://schemas.microsoft.com/office/drawing/2014/main" id="{2743C4E2-3030-4001-A8C9-3061C85C510B}"/>
                </a:ext>
              </a:extLst>
            </p:cNvPr>
            <p:cNvGrpSpPr/>
            <p:nvPr/>
          </p:nvGrpSpPr>
          <p:grpSpPr>
            <a:xfrm>
              <a:off x="-71301" y="689124"/>
              <a:ext cx="1671151" cy="1100065"/>
              <a:chOff x="-71301" y="30378"/>
              <a:chExt cx="1671151" cy="1100065"/>
            </a:xfrm>
          </p:grpSpPr>
          <p:pic>
            <p:nvPicPr>
              <p:cNvPr id="20" name="Picture 6" descr="Free printable black and withe frame">
                <a:extLst>
                  <a:ext uri="{FF2B5EF4-FFF2-40B4-BE49-F238E27FC236}">
                    <a16:creationId xmlns="" xmlns:a16="http://schemas.microsoft.com/office/drawing/2014/main" id="{411F52A7-C418-4C5A-8384-F1D3B4E1E0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1301" y="30378"/>
                <a:ext cx="1671151" cy="11000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1" name="TextBox 14">
                <a:extLst>
                  <a:ext uri="{FF2B5EF4-FFF2-40B4-BE49-F238E27FC236}">
                    <a16:creationId xmlns="" xmlns:a16="http://schemas.microsoft.com/office/drawing/2014/main" id="{69E72813-D2B7-4FDD-9866-135669DA9CCD}"/>
                  </a:ext>
                </a:extLst>
              </p:cNvPr>
              <p:cNvSpPr txBox="1"/>
              <p:nvPr/>
            </p:nvSpPr>
            <p:spPr>
              <a:xfrm>
                <a:off x="21025" y="263679"/>
                <a:ext cx="1528547" cy="638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457200"/>
                <a:r>
                  <a:rPr lang="ar-AE" sz="1600" dirty="0">
                    <a:solidFill>
                      <a:prstClr val="black"/>
                    </a:solidFill>
                    <a:cs typeface="(AH) Manal Black" pitchFamily="2" charset="-78"/>
                  </a:rPr>
                  <a:t>ناتج التعلم</a:t>
                </a:r>
                <a:r>
                  <a:rPr lang="ar-SA" sz="1600" dirty="0">
                    <a:solidFill>
                      <a:prstClr val="black"/>
                    </a:solidFill>
                    <a:cs typeface="(AH) Manal Black" pitchFamily="2" charset="-78"/>
                  </a:rPr>
                  <a:t>:</a:t>
                </a:r>
                <a:r>
                  <a:rPr lang="ar-AE" sz="1200" dirty="0">
                    <a:solidFill>
                      <a:prstClr val="black"/>
                    </a:solidFill>
                    <a:cs typeface="(AH) Manal Black" pitchFamily="2" charset="-78"/>
                  </a:rPr>
                  <a:t>أن </a:t>
                </a:r>
                <a:r>
                  <a:rPr lang="ar-SA" sz="1400" dirty="0">
                    <a:solidFill>
                      <a:prstClr val="black"/>
                    </a:solidFill>
                    <a:cs typeface="(AH) Manal Black" pitchFamily="2" charset="-78"/>
                  </a:rPr>
                  <a:t>يستخدم </a:t>
                </a:r>
                <a:r>
                  <a:rPr lang="ar-AE" sz="1400" dirty="0">
                    <a:solidFill>
                      <a:prstClr val="black"/>
                    </a:solidFill>
                    <a:cs typeface="(AH) Manal Black" pitchFamily="2" charset="-78"/>
                  </a:rPr>
                  <a:t>الطلاب خواص الجمع لجمع الأعداد الكلية </a:t>
                </a:r>
                <a:endParaRPr lang="en-US" sz="1600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  <p:pic>
          <p:nvPicPr>
            <p:cNvPr id="19" name="Picture 6" descr="Free printable black and withe frame">
              <a:extLst>
                <a:ext uri="{FF2B5EF4-FFF2-40B4-BE49-F238E27FC236}">
                  <a16:creationId xmlns="" xmlns:a16="http://schemas.microsoft.com/office/drawing/2014/main" id="{B13BC08A-86C7-4C61-9B0E-81E61B7226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5848" b="95906" l="3814" r="97458">
                          <a14:foregroundMark x1="58898" y1="18713" x2="41949" y2="35088"/>
                          <a14:foregroundMark x1="30085" y1="18713" x2="10593" y2="36257"/>
                          <a14:foregroundMark x1="10593" y1="36257" x2="25000" y2="60819"/>
                          <a14:foregroundMark x1="25000" y1="60819" x2="78390" y2="47953"/>
                          <a14:foregroundMark x1="94492" y1="39766" x2="95339" y2="64327"/>
                          <a14:foregroundMark x1="97881" y1="56140" x2="97034" y2="50292"/>
                          <a14:foregroundMark x1="56356" y1="9357" x2="46186" y2="5848"/>
                          <a14:foregroundMark x1="3814" y1="38596" x2="5508" y2="53801"/>
                          <a14:foregroundMark x1="41949" y1="93567" x2="58051" y2="959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44" y="1461440"/>
              <a:ext cx="1528548" cy="952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TextBox 14">
            <a:extLst>
              <a:ext uri="{FF2B5EF4-FFF2-40B4-BE49-F238E27FC236}">
                <a16:creationId xmlns="" xmlns:a16="http://schemas.microsoft.com/office/drawing/2014/main" id="{89198568-EFD3-4D95-93EB-333AE05BB826}"/>
              </a:ext>
            </a:extLst>
          </p:cNvPr>
          <p:cNvSpPr txBox="1"/>
          <p:nvPr/>
        </p:nvSpPr>
        <p:spPr>
          <a:xfrm>
            <a:off x="10526215" y="2176074"/>
            <a:ext cx="1528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ar-AE" dirty="0">
                <a:solidFill>
                  <a:prstClr val="black"/>
                </a:solidFill>
                <a:cs typeface="(AH) Manal Black" pitchFamily="2" charset="-78"/>
              </a:rPr>
              <a:t>تقييم تكويني</a:t>
            </a:r>
            <a:endParaRPr lang="en-US" b="1" dirty="0">
              <a:solidFill>
                <a:prstClr val="black"/>
              </a:solidFill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70280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BDF0650-D97C-4C2D-A421-D216FADFB9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E7AB9DCC-C0B0-44CB-BE95-8700413F179C}"/>
              </a:ext>
            </a:extLst>
          </p:cNvPr>
          <p:cNvGrpSpPr/>
          <p:nvPr/>
        </p:nvGrpSpPr>
        <p:grpSpPr>
          <a:xfrm>
            <a:off x="-185541" y="1733462"/>
            <a:ext cx="4670455" cy="5381020"/>
            <a:chOff x="7739269" y="1364974"/>
            <a:chExt cx="4777081" cy="5723004"/>
          </a:xfrm>
        </p:grpSpPr>
        <p:pic>
          <p:nvPicPr>
            <p:cNvPr id="7" name="Picture 6" descr="A close up of a logo&#10;&#10;Description automatically generated">
              <a:extLst>
                <a:ext uri="{FF2B5EF4-FFF2-40B4-BE49-F238E27FC236}">
                  <a16:creationId xmlns="" xmlns:a16="http://schemas.microsoft.com/office/drawing/2014/main" id="{0D0E2EFA-D47C-46A9-9847-0DABF2F520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2854" y="1364974"/>
              <a:ext cx="3843130" cy="4252014"/>
            </a:xfrm>
            <a:prstGeom prst="rect">
              <a:avLst/>
            </a:prstGeom>
          </p:spPr>
        </p:pic>
        <p:pic>
          <p:nvPicPr>
            <p:cNvPr id="9" name="Picture 8" descr="A close up of a logo&#10;&#10;Description automatically generated">
              <a:extLst>
                <a:ext uri="{FF2B5EF4-FFF2-40B4-BE49-F238E27FC236}">
                  <a16:creationId xmlns="" xmlns:a16="http://schemas.microsoft.com/office/drawing/2014/main" id="{A88757B4-9512-446D-A7F4-44D80E7C39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909" b="93481" l="9744" r="89776">
                          <a14:foregroundMark x1="76198" y1="77053" x2="77263" y2="80528"/>
                          <a14:foregroundMark x1="27141" y1="84395" x2="27002" y2="85398"/>
                          <a14:foregroundMark x1="39617" y1="69883" x2="49042" y2="69492"/>
                          <a14:foregroundMark x1="43930" y1="69361" x2="51278" y2="68188"/>
                          <a14:foregroundMark x1="51278" y1="68188" x2="51438" y2="68318"/>
                          <a14:foregroundMark x1="72204" y1="76793" x2="50639" y2="77445"/>
                          <a14:foregroundMark x1="50639" y1="77445" x2="45367" y2="76793"/>
                          <a14:foregroundMark x1="39137" y1="67014" x2="40575" y2="68449"/>
                          <a14:backgroundMark x1="44409" y1="64928" x2="59425" y2="64798"/>
                          <a14:backgroundMark x1="59105" y1="64537" x2="22684" y2="62451"/>
                          <a14:backgroundMark x1="22684" y1="62451" x2="22684" y2="62451"/>
                          <a14:backgroundMark x1="44409" y1="83572" x2="53355" y2="83442"/>
                          <a14:backgroundMark x1="46645" y1="82399" x2="51917" y2="81617"/>
                          <a14:backgroundMark x1="79233" y1="82399" x2="74281" y2="82399"/>
                          <a14:backgroundMark x1="75559" y1="83051" x2="78594" y2="88266"/>
                          <a14:backgroundMark x1="78594" y1="88266" x2="78275" y2="93351"/>
                          <a14:backgroundMark x1="78275" y1="93351" x2="77955" y2="94003"/>
                          <a14:backgroundMark x1="25399" y1="82269" x2="32588" y2="82920"/>
                          <a14:backgroundMark x1="25399" y1="85398" x2="25399" y2="93742"/>
                          <a14:backgroundMark x1="27476" y1="86571" x2="27796" y2="85137"/>
                          <a14:backgroundMark x1="26997" y1="85528" x2="27157" y2="85137"/>
                          <a14:backgroundMark x1="55112" y1="56584" x2="50000" y2="51760"/>
                          <a14:backgroundMark x1="50000" y1="51760" x2="39776" y2="52021"/>
                          <a14:backgroundMark x1="39776" y1="52021" x2="34185" y2="514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44" t="59481" r="13623" b="16110"/>
            <a:stretch/>
          </p:blipFill>
          <p:spPr>
            <a:xfrm flipH="1">
              <a:off x="7739269" y="4729091"/>
              <a:ext cx="4777081" cy="2358887"/>
            </a:xfrm>
            <a:prstGeom prst="rect">
              <a:avLst/>
            </a:prstGeom>
          </p:spPr>
        </p:pic>
      </p:grpSp>
      <p:sp>
        <p:nvSpPr>
          <p:cNvPr id="11" name="Speech Bubble: Rectangle with Corners Rounded 10">
            <a:extLst>
              <a:ext uri="{FF2B5EF4-FFF2-40B4-BE49-F238E27FC236}">
                <a16:creationId xmlns="" xmlns:a16="http://schemas.microsoft.com/office/drawing/2014/main" id="{3C95E276-6A6F-4721-9A3D-0A8876F72824}"/>
              </a:ext>
            </a:extLst>
          </p:cNvPr>
          <p:cNvSpPr/>
          <p:nvPr/>
        </p:nvSpPr>
        <p:spPr>
          <a:xfrm>
            <a:off x="3495267" y="271480"/>
            <a:ext cx="8474764" cy="6586519"/>
          </a:xfrm>
          <a:prstGeom prst="wedgeRoundRectCallout">
            <a:avLst>
              <a:gd name="adj1" fmla="val -55774"/>
              <a:gd name="adj2" fmla="val 2881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AE" sz="6600" dirty="0">
              <a:solidFill>
                <a:prstClr val="black"/>
              </a:solidFill>
              <a:highlight>
                <a:srgbClr val="FFFF00"/>
              </a:highlight>
              <a:cs typeface="(AH) Manal Black" pitchFamily="2" charset="-78"/>
            </a:endParaRPr>
          </a:p>
          <a:p>
            <a:pPr algn="ctr"/>
            <a:endParaRPr lang="ar-AE" sz="6600" dirty="0">
              <a:solidFill>
                <a:prstClr val="black"/>
              </a:solidFill>
              <a:highlight>
                <a:srgbClr val="FFFF00"/>
              </a:highlight>
              <a:cs typeface="(AH) Manal Black" pitchFamily="2" charset="-78"/>
            </a:endParaRPr>
          </a:p>
          <a:p>
            <a:pPr algn="ctr"/>
            <a:endParaRPr lang="ar-AE" sz="6600" dirty="0">
              <a:solidFill>
                <a:prstClr val="black"/>
              </a:solidFill>
              <a:highlight>
                <a:srgbClr val="FFFF00"/>
              </a:highlight>
              <a:cs typeface="(AH) Manal Black" pitchFamily="2" charset="-78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572583B0-AF0E-4DF0-B8EA-0E08EE68F452}"/>
              </a:ext>
            </a:extLst>
          </p:cNvPr>
          <p:cNvGrpSpPr/>
          <p:nvPr/>
        </p:nvGrpSpPr>
        <p:grpSpPr>
          <a:xfrm>
            <a:off x="63788" y="37888"/>
            <a:ext cx="1842867" cy="2473083"/>
            <a:chOff x="1" y="0"/>
            <a:chExt cx="1528548" cy="1611246"/>
          </a:xfrm>
        </p:grpSpPr>
        <p:grpSp>
          <p:nvGrpSpPr>
            <p:cNvPr id="3" name="Group 2">
              <a:extLst>
                <a:ext uri="{FF2B5EF4-FFF2-40B4-BE49-F238E27FC236}">
                  <a16:creationId xmlns="" xmlns:a16="http://schemas.microsoft.com/office/drawing/2014/main" id="{48846F9F-E21C-4857-8D42-664A98F15973}"/>
                </a:ext>
              </a:extLst>
            </p:cNvPr>
            <p:cNvGrpSpPr/>
            <p:nvPr/>
          </p:nvGrpSpPr>
          <p:grpSpPr>
            <a:xfrm>
              <a:off x="1" y="0"/>
              <a:ext cx="1528548" cy="952500"/>
              <a:chOff x="1" y="0"/>
              <a:chExt cx="1528548" cy="952500"/>
            </a:xfrm>
          </p:grpSpPr>
          <p:pic>
            <p:nvPicPr>
              <p:cNvPr id="1030" name="Picture 6" descr="Free printable black and withe frame">
                <a:extLst>
                  <a:ext uri="{FF2B5EF4-FFF2-40B4-BE49-F238E27FC236}">
                    <a16:creationId xmlns="" xmlns:a16="http://schemas.microsoft.com/office/drawing/2014/main" id="{FB53E6BD-A450-4FC4-BC2D-2EDC5553DD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id="{63726E45-9A87-4BE1-8A26-49A3E1A97413}"/>
                  </a:ext>
                </a:extLst>
              </p:cNvPr>
              <p:cNvSpPr txBox="1"/>
              <p:nvPr/>
            </p:nvSpPr>
            <p:spPr>
              <a:xfrm>
                <a:off x="197197" y="152189"/>
                <a:ext cx="1306580" cy="4210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dirty="0">
                    <a:solidFill>
                      <a:prstClr val="black"/>
                    </a:solidFill>
                    <a:cs typeface="(AH) Manal Black" pitchFamily="2" charset="-78"/>
                  </a:rPr>
                  <a:t>عنوان الدرس: خواص </a:t>
                </a:r>
                <a:r>
                  <a:rPr lang="ar-AE" dirty="0" smtClean="0">
                    <a:solidFill>
                      <a:prstClr val="black"/>
                    </a:solidFill>
                    <a:cs typeface="(AH) Manal Black" pitchFamily="2" charset="-78"/>
                  </a:rPr>
                  <a:t>الجمع</a:t>
                </a:r>
                <a:endParaRPr lang="ar-AE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="" xmlns:a16="http://schemas.microsoft.com/office/drawing/2014/main" id="{B75C86B6-AC33-49B6-A1DA-4B1E6C196517}"/>
                </a:ext>
              </a:extLst>
            </p:cNvPr>
            <p:cNvGrpSpPr/>
            <p:nvPr/>
          </p:nvGrpSpPr>
          <p:grpSpPr>
            <a:xfrm>
              <a:off x="1" y="658746"/>
              <a:ext cx="1528548" cy="952500"/>
              <a:chOff x="1" y="0"/>
              <a:chExt cx="1528548" cy="952500"/>
            </a:xfrm>
          </p:grpSpPr>
          <p:pic>
            <p:nvPicPr>
              <p:cNvPr id="13" name="Picture 6" descr="Free printable black and withe frame">
                <a:extLst>
                  <a:ext uri="{FF2B5EF4-FFF2-40B4-BE49-F238E27FC236}">
                    <a16:creationId xmlns="" xmlns:a16="http://schemas.microsoft.com/office/drawing/2014/main" id="{0BAE7421-F738-4923-A839-AFB4327264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6E1AA647-63F1-4AE8-91B0-5216766B47C1}"/>
                  </a:ext>
                </a:extLst>
              </p:cNvPr>
              <p:cNvSpPr txBox="1"/>
              <p:nvPr/>
            </p:nvSpPr>
            <p:spPr>
              <a:xfrm>
                <a:off x="98598" y="258447"/>
                <a:ext cx="1331352" cy="340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sz="1400" dirty="0">
                    <a:solidFill>
                      <a:prstClr val="black"/>
                    </a:solidFill>
                    <a:cs typeface="(AH) Manal Black" pitchFamily="2" charset="-78"/>
                  </a:rPr>
                  <a:t>ناتج التعلم:أن يتعرف الطالب على خواص الجمع</a:t>
                </a:r>
              </a:p>
            </p:txBody>
          </p:sp>
        </p:grpSp>
      </p:grpSp>
      <p:pic>
        <p:nvPicPr>
          <p:cNvPr id="20" name="Picture 6" descr="Free printable black and withe frame">
            <a:extLst>
              <a:ext uri="{FF2B5EF4-FFF2-40B4-BE49-F238E27FC236}">
                <a16:creationId xmlns="" xmlns:a16="http://schemas.microsoft.com/office/drawing/2014/main" id="{DBE9094C-6C13-40E0-B779-23736559F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848" b="95906" l="3814" r="97458">
                        <a14:foregroundMark x1="58898" y1="18713" x2="41949" y2="35088"/>
                        <a14:foregroundMark x1="30085" y1="18713" x2="10593" y2="36257"/>
                        <a14:foregroundMark x1="10593" y1="36257" x2="25000" y2="60819"/>
                        <a14:foregroundMark x1="25000" y1="60819" x2="78390" y2="47953"/>
                        <a14:foregroundMark x1="94492" y1="39766" x2="95339" y2="64327"/>
                        <a14:foregroundMark x1="97881" y1="56140" x2="97034" y2="50292"/>
                        <a14:foregroundMark x1="56356" y1="9357" x2="46186" y2="5848"/>
                        <a14:foregroundMark x1="3814" y1="38596" x2="5508" y2="53801"/>
                        <a14:foregroundMark x1="41949" y1="93567" x2="58051" y2="95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20" y="2175596"/>
            <a:ext cx="1842867" cy="1461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45ED32D6-BF71-4E4D-9ABD-B28F8772BA5F}"/>
              </a:ext>
            </a:extLst>
          </p:cNvPr>
          <p:cNvSpPr txBox="1"/>
          <p:nvPr/>
        </p:nvSpPr>
        <p:spPr>
          <a:xfrm>
            <a:off x="216592" y="2572283"/>
            <a:ext cx="1605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b="1" dirty="0">
                <a:solidFill>
                  <a:srgbClr val="FF0000"/>
                </a:solidFill>
                <a:cs typeface="(AH) Manal Black" pitchFamily="2" charset="-78"/>
              </a:rPr>
              <a:t>صفحة 56</a:t>
            </a:r>
            <a:endParaRPr lang="ar-AE" sz="3200" b="1" dirty="0">
              <a:solidFill>
                <a:srgbClr val="FF0000"/>
              </a:solidFill>
              <a:cs typeface="(AH) Manal Black" pitchFamily="2" charset="-78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7B477990-A3D1-48E7-A44F-F870122E31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7851" y="577145"/>
            <a:ext cx="7414563" cy="597377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4C44DE6F-1545-4FB0-8F9D-D3AAC423E884}"/>
              </a:ext>
            </a:extLst>
          </p:cNvPr>
          <p:cNvSpPr/>
          <p:nvPr/>
        </p:nvSpPr>
        <p:spPr>
          <a:xfrm>
            <a:off x="5652766" y="1045567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4C44DE6F-1545-4FB0-8F9D-D3AAC423E884}"/>
              </a:ext>
            </a:extLst>
          </p:cNvPr>
          <p:cNvSpPr/>
          <p:nvPr/>
        </p:nvSpPr>
        <p:spPr>
          <a:xfrm>
            <a:off x="5618834" y="1660770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EA7F754F-0169-4B03-A029-FDC04BE83ED8}"/>
              </a:ext>
            </a:extLst>
          </p:cNvPr>
          <p:cNvSpPr/>
          <p:nvPr/>
        </p:nvSpPr>
        <p:spPr>
          <a:xfrm>
            <a:off x="6486445" y="3113891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C37FDE42-0F82-489A-888E-AAF47CB5CE99}"/>
              </a:ext>
            </a:extLst>
          </p:cNvPr>
          <p:cNvSpPr/>
          <p:nvPr/>
        </p:nvSpPr>
        <p:spPr>
          <a:xfrm>
            <a:off x="6389601" y="3758358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E0BBBB2A-C4C2-4F1D-B423-23249B390045}"/>
              </a:ext>
            </a:extLst>
          </p:cNvPr>
          <p:cNvSpPr/>
          <p:nvPr/>
        </p:nvSpPr>
        <p:spPr>
          <a:xfrm>
            <a:off x="5946210" y="5515641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</a:t>
            </a:r>
          </a:p>
        </p:txBody>
      </p:sp>
      <p:sp>
        <p:nvSpPr>
          <p:cNvPr id="26" name="Arrow: Left 12">
            <a:extLst>
              <a:ext uri="{FF2B5EF4-FFF2-40B4-BE49-F238E27FC236}">
                <a16:creationId xmlns="" xmlns:a16="http://schemas.microsoft.com/office/drawing/2014/main" id="{9605E421-02BE-406C-8F6A-BF512774E300}"/>
              </a:ext>
            </a:extLst>
          </p:cNvPr>
          <p:cNvSpPr/>
          <p:nvPr/>
        </p:nvSpPr>
        <p:spPr>
          <a:xfrm rot="18010868">
            <a:off x="5858191" y="4058587"/>
            <a:ext cx="3816216" cy="231780"/>
          </a:xfrm>
          <a:prstGeom prst="lef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Left 10">
            <a:extLst>
              <a:ext uri="{FF2B5EF4-FFF2-40B4-BE49-F238E27FC236}">
                <a16:creationId xmlns="" xmlns:a16="http://schemas.microsoft.com/office/drawing/2014/main" id="{8F0D302C-6AD1-4F66-A9F6-16CF8418DA1E}"/>
              </a:ext>
            </a:extLst>
          </p:cNvPr>
          <p:cNvSpPr/>
          <p:nvPr/>
        </p:nvSpPr>
        <p:spPr>
          <a:xfrm rot="3664220">
            <a:off x="5566174" y="3726500"/>
            <a:ext cx="4120303" cy="176156"/>
          </a:xfrm>
          <a:prstGeom prst="lef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row: Left 11">
            <a:extLst>
              <a:ext uri="{FF2B5EF4-FFF2-40B4-BE49-F238E27FC236}">
                <a16:creationId xmlns="" xmlns:a16="http://schemas.microsoft.com/office/drawing/2014/main" id="{6E5ED834-5C80-4A5C-AE26-CC1308DA6BFB}"/>
              </a:ext>
            </a:extLst>
          </p:cNvPr>
          <p:cNvSpPr/>
          <p:nvPr/>
        </p:nvSpPr>
        <p:spPr>
          <a:xfrm rot="21423643">
            <a:off x="7338289" y="4007951"/>
            <a:ext cx="939173" cy="144280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031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3" grpId="0"/>
      <p:bldP spid="24" grpId="0"/>
      <p:bldP spid="25" grpId="0"/>
      <p:bldP spid="26" grpId="0" animBg="1"/>
      <p:bldP spid="27" grpId="0" animBg="1"/>
      <p:bldP spid="2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BDF0650-D97C-4C2D-A421-D216FADFB9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E7AB9DCC-C0B0-44CB-BE95-8700413F179C}"/>
              </a:ext>
            </a:extLst>
          </p:cNvPr>
          <p:cNvGrpSpPr/>
          <p:nvPr/>
        </p:nvGrpSpPr>
        <p:grpSpPr>
          <a:xfrm>
            <a:off x="-185541" y="1733462"/>
            <a:ext cx="4670455" cy="5381020"/>
            <a:chOff x="7739269" y="1364974"/>
            <a:chExt cx="4777081" cy="5723004"/>
          </a:xfrm>
        </p:grpSpPr>
        <p:pic>
          <p:nvPicPr>
            <p:cNvPr id="7" name="Picture 6" descr="A close up of a logo&#10;&#10;Description automatically generated">
              <a:extLst>
                <a:ext uri="{FF2B5EF4-FFF2-40B4-BE49-F238E27FC236}">
                  <a16:creationId xmlns="" xmlns:a16="http://schemas.microsoft.com/office/drawing/2014/main" id="{0D0E2EFA-D47C-46A9-9847-0DABF2F520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2854" y="1364974"/>
              <a:ext cx="3843130" cy="4252014"/>
            </a:xfrm>
            <a:prstGeom prst="rect">
              <a:avLst/>
            </a:prstGeom>
          </p:spPr>
        </p:pic>
        <p:pic>
          <p:nvPicPr>
            <p:cNvPr id="9" name="Picture 8" descr="A close up of a logo&#10;&#10;Description automatically generated">
              <a:extLst>
                <a:ext uri="{FF2B5EF4-FFF2-40B4-BE49-F238E27FC236}">
                  <a16:creationId xmlns="" xmlns:a16="http://schemas.microsoft.com/office/drawing/2014/main" id="{A88757B4-9512-446D-A7F4-44D80E7C39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909" b="93481" l="9744" r="89776">
                          <a14:foregroundMark x1="76198" y1="77053" x2="77263" y2="80528"/>
                          <a14:foregroundMark x1="27141" y1="84395" x2="27002" y2="85398"/>
                          <a14:foregroundMark x1="39617" y1="69883" x2="49042" y2="69492"/>
                          <a14:foregroundMark x1="43930" y1="69361" x2="51278" y2="68188"/>
                          <a14:foregroundMark x1="51278" y1="68188" x2="51438" y2="68318"/>
                          <a14:foregroundMark x1="72204" y1="76793" x2="50639" y2="77445"/>
                          <a14:foregroundMark x1="50639" y1="77445" x2="45367" y2="76793"/>
                          <a14:foregroundMark x1="39137" y1="67014" x2="40575" y2="68449"/>
                          <a14:backgroundMark x1="44409" y1="64928" x2="59425" y2="64798"/>
                          <a14:backgroundMark x1="59105" y1="64537" x2="22684" y2="62451"/>
                          <a14:backgroundMark x1="22684" y1="62451" x2="22684" y2="62451"/>
                          <a14:backgroundMark x1="44409" y1="83572" x2="53355" y2="83442"/>
                          <a14:backgroundMark x1="46645" y1="82399" x2="51917" y2="81617"/>
                          <a14:backgroundMark x1="79233" y1="82399" x2="74281" y2="82399"/>
                          <a14:backgroundMark x1="75559" y1="83051" x2="78594" y2="88266"/>
                          <a14:backgroundMark x1="78594" y1="88266" x2="78275" y2="93351"/>
                          <a14:backgroundMark x1="78275" y1="93351" x2="77955" y2="94003"/>
                          <a14:backgroundMark x1="25399" y1="82269" x2="32588" y2="82920"/>
                          <a14:backgroundMark x1="25399" y1="85398" x2="25399" y2="93742"/>
                          <a14:backgroundMark x1="27476" y1="86571" x2="27796" y2="85137"/>
                          <a14:backgroundMark x1="26997" y1="85528" x2="27157" y2="85137"/>
                          <a14:backgroundMark x1="55112" y1="56584" x2="50000" y2="51760"/>
                          <a14:backgroundMark x1="50000" y1="51760" x2="39776" y2="52021"/>
                          <a14:backgroundMark x1="39776" y1="52021" x2="34185" y2="514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44" t="59481" r="13623" b="16110"/>
            <a:stretch/>
          </p:blipFill>
          <p:spPr>
            <a:xfrm flipH="1">
              <a:off x="7739269" y="4729091"/>
              <a:ext cx="4777081" cy="2358887"/>
            </a:xfrm>
            <a:prstGeom prst="rect">
              <a:avLst/>
            </a:prstGeom>
          </p:spPr>
        </p:pic>
      </p:grpSp>
      <p:sp>
        <p:nvSpPr>
          <p:cNvPr id="11" name="Speech Bubble: Rectangle with Corners Rounded 10">
            <a:extLst>
              <a:ext uri="{FF2B5EF4-FFF2-40B4-BE49-F238E27FC236}">
                <a16:creationId xmlns="" xmlns:a16="http://schemas.microsoft.com/office/drawing/2014/main" id="{3C95E276-6A6F-4721-9A3D-0A8876F72824}"/>
              </a:ext>
            </a:extLst>
          </p:cNvPr>
          <p:cNvSpPr/>
          <p:nvPr/>
        </p:nvSpPr>
        <p:spPr>
          <a:xfrm>
            <a:off x="3495267" y="271480"/>
            <a:ext cx="8474764" cy="6586519"/>
          </a:xfrm>
          <a:prstGeom prst="wedgeRoundRectCallout">
            <a:avLst>
              <a:gd name="adj1" fmla="val -55774"/>
              <a:gd name="adj2" fmla="val 2881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AE" sz="6600" dirty="0">
              <a:solidFill>
                <a:prstClr val="black"/>
              </a:solidFill>
              <a:highlight>
                <a:srgbClr val="FFFF00"/>
              </a:highlight>
              <a:cs typeface="(AH) Manal Black" pitchFamily="2" charset="-78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572583B0-AF0E-4DF0-B8EA-0E08EE68F452}"/>
              </a:ext>
            </a:extLst>
          </p:cNvPr>
          <p:cNvGrpSpPr/>
          <p:nvPr/>
        </p:nvGrpSpPr>
        <p:grpSpPr>
          <a:xfrm>
            <a:off x="63788" y="37888"/>
            <a:ext cx="1842867" cy="2473083"/>
            <a:chOff x="1" y="0"/>
            <a:chExt cx="1528548" cy="1611246"/>
          </a:xfrm>
        </p:grpSpPr>
        <p:grpSp>
          <p:nvGrpSpPr>
            <p:cNvPr id="3" name="Group 2">
              <a:extLst>
                <a:ext uri="{FF2B5EF4-FFF2-40B4-BE49-F238E27FC236}">
                  <a16:creationId xmlns="" xmlns:a16="http://schemas.microsoft.com/office/drawing/2014/main" id="{48846F9F-E21C-4857-8D42-664A98F15973}"/>
                </a:ext>
              </a:extLst>
            </p:cNvPr>
            <p:cNvGrpSpPr/>
            <p:nvPr/>
          </p:nvGrpSpPr>
          <p:grpSpPr>
            <a:xfrm>
              <a:off x="1" y="0"/>
              <a:ext cx="1528548" cy="952500"/>
              <a:chOff x="1" y="0"/>
              <a:chExt cx="1528548" cy="952500"/>
            </a:xfrm>
          </p:grpSpPr>
          <p:pic>
            <p:nvPicPr>
              <p:cNvPr id="1030" name="Picture 6" descr="Free printable black and withe frame">
                <a:extLst>
                  <a:ext uri="{FF2B5EF4-FFF2-40B4-BE49-F238E27FC236}">
                    <a16:creationId xmlns="" xmlns:a16="http://schemas.microsoft.com/office/drawing/2014/main" id="{FB53E6BD-A450-4FC4-BC2D-2EDC5553DD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id="{63726E45-9A87-4BE1-8A26-49A3E1A97413}"/>
                  </a:ext>
                </a:extLst>
              </p:cNvPr>
              <p:cNvSpPr txBox="1"/>
              <p:nvPr/>
            </p:nvSpPr>
            <p:spPr>
              <a:xfrm>
                <a:off x="197197" y="152189"/>
                <a:ext cx="1306580" cy="4210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dirty="0">
                    <a:solidFill>
                      <a:prstClr val="black"/>
                    </a:solidFill>
                    <a:cs typeface="(AH) Manal Black" pitchFamily="2" charset="-78"/>
                  </a:rPr>
                  <a:t>عنوان الدرس: خواص </a:t>
                </a:r>
                <a:r>
                  <a:rPr lang="ar-AE" dirty="0" smtClean="0">
                    <a:solidFill>
                      <a:prstClr val="black"/>
                    </a:solidFill>
                    <a:cs typeface="(AH) Manal Black" pitchFamily="2" charset="-78"/>
                  </a:rPr>
                  <a:t>الجمع</a:t>
                </a:r>
                <a:endParaRPr lang="ar-AE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="" xmlns:a16="http://schemas.microsoft.com/office/drawing/2014/main" id="{B75C86B6-AC33-49B6-A1DA-4B1E6C196517}"/>
                </a:ext>
              </a:extLst>
            </p:cNvPr>
            <p:cNvGrpSpPr/>
            <p:nvPr/>
          </p:nvGrpSpPr>
          <p:grpSpPr>
            <a:xfrm>
              <a:off x="1" y="658746"/>
              <a:ext cx="1528548" cy="952500"/>
              <a:chOff x="1" y="0"/>
              <a:chExt cx="1528548" cy="952500"/>
            </a:xfrm>
          </p:grpSpPr>
          <p:pic>
            <p:nvPicPr>
              <p:cNvPr id="13" name="Picture 6" descr="Free printable black and withe frame">
                <a:extLst>
                  <a:ext uri="{FF2B5EF4-FFF2-40B4-BE49-F238E27FC236}">
                    <a16:creationId xmlns="" xmlns:a16="http://schemas.microsoft.com/office/drawing/2014/main" id="{0BAE7421-F738-4923-A839-AFB4327264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6E1AA647-63F1-4AE8-91B0-5216766B47C1}"/>
                  </a:ext>
                </a:extLst>
              </p:cNvPr>
              <p:cNvSpPr txBox="1"/>
              <p:nvPr/>
            </p:nvSpPr>
            <p:spPr>
              <a:xfrm>
                <a:off x="98598" y="258447"/>
                <a:ext cx="1331352" cy="340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sz="1400" dirty="0">
                    <a:solidFill>
                      <a:prstClr val="black"/>
                    </a:solidFill>
                    <a:cs typeface="(AH) Manal Black" pitchFamily="2" charset="-78"/>
                  </a:rPr>
                  <a:t>ناتج التعلم:أن يتعرف الطالب على خواص الجمع</a:t>
                </a:r>
              </a:p>
            </p:txBody>
          </p:sp>
        </p:grpSp>
      </p:grpSp>
      <p:pic>
        <p:nvPicPr>
          <p:cNvPr id="20" name="Picture 6" descr="Free printable black and withe frame">
            <a:extLst>
              <a:ext uri="{FF2B5EF4-FFF2-40B4-BE49-F238E27FC236}">
                <a16:creationId xmlns="" xmlns:a16="http://schemas.microsoft.com/office/drawing/2014/main" id="{DBE9094C-6C13-40E0-B779-23736559F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848" b="95906" l="3814" r="97458">
                        <a14:foregroundMark x1="58898" y1="18713" x2="41949" y2="35088"/>
                        <a14:foregroundMark x1="30085" y1="18713" x2="10593" y2="36257"/>
                        <a14:foregroundMark x1="10593" y1="36257" x2="25000" y2="60819"/>
                        <a14:foregroundMark x1="25000" y1="60819" x2="78390" y2="47953"/>
                        <a14:foregroundMark x1="94492" y1="39766" x2="95339" y2="64327"/>
                        <a14:foregroundMark x1="97881" y1="56140" x2="97034" y2="50292"/>
                        <a14:foregroundMark x1="56356" y1="9357" x2="46186" y2="5848"/>
                        <a14:foregroundMark x1="3814" y1="38596" x2="5508" y2="53801"/>
                        <a14:foregroundMark x1="41949" y1="93567" x2="58051" y2="95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20" y="2175596"/>
            <a:ext cx="1842867" cy="1461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45ED32D6-BF71-4E4D-9ABD-B28F8772BA5F}"/>
              </a:ext>
            </a:extLst>
          </p:cNvPr>
          <p:cNvSpPr txBox="1"/>
          <p:nvPr/>
        </p:nvSpPr>
        <p:spPr>
          <a:xfrm>
            <a:off x="216592" y="2572283"/>
            <a:ext cx="1605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b="1" dirty="0">
                <a:solidFill>
                  <a:srgbClr val="FF0000"/>
                </a:solidFill>
                <a:cs typeface="(AH) Manal Black" pitchFamily="2" charset="-78"/>
              </a:rPr>
              <a:t>صفحة </a:t>
            </a:r>
            <a:r>
              <a:rPr lang="ar-AE" sz="3200" b="1" dirty="0" smtClean="0">
                <a:solidFill>
                  <a:srgbClr val="FF0000"/>
                </a:solidFill>
                <a:cs typeface="(AH) Manal Black" pitchFamily="2" charset="-78"/>
              </a:rPr>
              <a:t>57</a:t>
            </a:r>
            <a:endParaRPr lang="ar-AE" sz="3200" b="1" dirty="0">
              <a:solidFill>
                <a:srgbClr val="FF0000"/>
              </a:solidFill>
              <a:cs typeface="(AH) Manal Black" pitchFamily="2" charset="-78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="" xmlns:a16="http://schemas.microsoft.com/office/drawing/2014/main" id="{3075A6A4-3DBE-4BF5-B6A5-FC9C9E2BD4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64154" y="623206"/>
            <a:ext cx="7375161" cy="6028742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8CE20065-74A2-4569-A64F-C4E009FBE479}"/>
              </a:ext>
            </a:extLst>
          </p:cNvPr>
          <p:cNvSpPr/>
          <p:nvPr/>
        </p:nvSpPr>
        <p:spPr>
          <a:xfrm>
            <a:off x="5953756" y="693707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8CE20065-74A2-4569-A64F-C4E009FBE479}"/>
              </a:ext>
            </a:extLst>
          </p:cNvPr>
          <p:cNvSpPr/>
          <p:nvPr/>
        </p:nvSpPr>
        <p:spPr>
          <a:xfrm>
            <a:off x="5871155" y="1345621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86ABFC9B-C5C6-45BC-883D-38BFD7E121E6}"/>
              </a:ext>
            </a:extLst>
          </p:cNvPr>
          <p:cNvSpPr/>
          <p:nvPr/>
        </p:nvSpPr>
        <p:spPr>
          <a:xfrm>
            <a:off x="5487192" y="2010594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86ABFC9B-C5C6-45BC-883D-38BFD7E121E6}"/>
              </a:ext>
            </a:extLst>
          </p:cNvPr>
          <p:cNvSpPr/>
          <p:nvPr/>
        </p:nvSpPr>
        <p:spPr>
          <a:xfrm>
            <a:off x="5459314" y="2572283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A0DB09AC-4E7A-47C1-B331-9BD83435ECF4}"/>
              </a:ext>
            </a:extLst>
          </p:cNvPr>
          <p:cNvSpPr/>
          <p:nvPr/>
        </p:nvSpPr>
        <p:spPr>
          <a:xfrm>
            <a:off x="5459313" y="3230587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="" xmlns:a16="http://schemas.microsoft.com/office/drawing/2014/main" id="{A0DB09AC-4E7A-47C1-B331-9BD83435ECF4}"/>
              </a:ext>
            </a:extLst>
          </p:cNvPr>
          <p:cNvSpPr/>
          <p:nvPr/>
        </p:nvSpPr>
        <p:spPr>
          <a:xfrm>
            <a:off x="5392824" y="3888207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7693489B-86EA-4780-8203-25BA84C72F31}"/>
              </a:ext>
            </a:extLst>
          </p:cNvPr>
          <p:cNvSpPr/>
          <p:nvPr/>
        </p:nvSpPr>
        <p:spPr>
          <a:xfrm>
            <a:off x="5602698" y="4545827"/>
            <a:ext cx="12378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100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76E14E54-F223-4617-800C-2953BCAA7372}"/>
              </a:ext>
            </a:extLst>
          </p:cNvPr>
          <p:cNvSpPr/>
          <p:nvPr/>
        </p:nvSpPr>
        <p:spPr>
          <a:xfrm>
            <a:off x="6162546" y="5236418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13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76E14E54-F223-4617-800C-2953BCAA7372}"/>
              </a:ext>
            </a:extLst>
          </p:cNvPr>
          <p:cNvSpPr/>
          <p:nvPr/>
        </p:nvSpPr>
        <p:spPr>
          <a:xfrm>
            <a:off x="6088187" y="5875774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13</a:t>
            </a:r>
          </a:p>
        </p:txBody>
      </p:sp>
      <p:sp>
        <p:nvSpPr>
          <p:cNvPr id="36" name="Arrow: Left 19">
            <a:extLst>
              <a:ext uri="{FF2B5EF4-FFF2-40B4-BE49-F238E27FC236}">
                <a16:creationId xmlns="" xmlns:a16="http://schemas.microsoft.com/office/drawing/2014/main" id="{49C11E3E-2E5F-43B9-A16A-D2655F6B65C5}"/>
              </a:ext>
            </a:extLst>
          </p:cNvPr>
          <p:cNvSpPr/>
          <p:nvPr/>
        </p:nvSpPr>
        <p:spPr>
          <a:xfrm rot="2805975">
            <a:off x="6303964" y="2902120"/>
            <a:ext cx="2996516" cy="229025"/>
          </a:xfrm>
          <a:prstGeom prst="lef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row: Left 2">
            <a:extLst>
              <a:ext uri="{FF2B5EF4-FFF2-40B4-BE49-F238E27FC236}">
                <a16:creationId xmlns="" xmlns:a16="http://schemas.microsoft.com/office/drawing/2014/main" id="{F79B3295-D848-450A-A83D-34D63539BC35}"/>
              </a:ext>
            </a:extLst>
          </p:cNvPr>
          <p:cNvSpPr/>
          <p:nvPr/>
        </p:nvSpPr>
        <p:spPr>
          <a:xfrm rot="20615858">
            <a:off x="6446772" y="2229752"/>
            <a:ext cx="2225298" cy="297493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row: Left 18">
            <a:extLst>
              <a:ext uri="{FF2B5EF4-FFF2-40B4-BE49-F238E27FC236}">
                <a16:creationId xmlns="" xmlns:a16="http://schemas.microsoft.com/office/drawing/2014/main" id="{AA223167-F90F-40C7-845B-88793B9BAFCB}"/>
              </a:ext>
            </a:extLst>
          </p:cNvPr>
          <p:cNvSpPr/>
          <p:nvPr/>
        </p:nvSpPr>
        <p:spPr>
          <a:xfrm rot="19968720">
            <a:off x="6503888" y="2791307"/>
            <a:ext cx="2996516" cy="229025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rrow: Left 17">
            <a:extLst>
              <a:ext uri="{FF2B5EF4-FFF2-40B4-BE49-F238E27FC236}">
                <a16:creationId xmlns="" xmlns:a16="http://schemas.microsoft.com/office/drawing/2014/main" id="{926DC2DA-70B4-44C7-B69A-3315ACC306BE}"/>
              </a:ext>
            </a:extLst>
          </p:cNvPr>
          <p:cNvSpPr/>
          <p:nvPr/>
        </p:nvSpPr>
        <p:spPr>
          <a:xfrm rot="1290391">
            <a:off x="6686224" y="5270644"/>
            <a:ext cx="2379306" cy="356495"/>
          </a:xfrm>
          <a:prstGeom prst="lef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Arrow: Left 16">
            <a:extLst>
              <a:ext uri="{FF2B5EF4-FFF2-40B4-BE49-F238E27FC236}">
                <a16:creationId xmlns="" xmlns:a16="http://schemas.microsoft.com/office/drawing/2014/main" id="{FC9757C5-5151-4CE7-9541-EF4B8978D0B5}"/>
              </a:ext>
            </a:extLst>
          </p:cNvPr>
          <p:cNvSpPr/>
          <p:nvPr/>
        </p:nvSpPr>
        <p:spPr>
          <a:xfrm rot="19143398">
            <a:off x="6750569" y="4836151"/>
            <a:ext cx="2642479" cy="290689"/>
          </a:xfrm>
          <a:prstGeom prst="lef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357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BDF0650-D97C-4C2D-A421-D216FADFB9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E7AB9DCC-C0B0-44CB-BE95-8700413F179C}"/>
              </a:ext>
            </a:extLst>
          </p:cNvPr>
          <p:cNvGrpSpPr/>
          <p:nvPr/>
        </p:nvGrpSpPr>
        <p:grpSpPr>
          <a:xfrm>
            <a:off x="-185541" y="1733462"/>
            <a:ext cx="4670455" cy="5381020"/>
            <a:chOff x="7739269" y="1364974"/>
            <a:chExt cx="4777081" cy="5723004"/>
          </a:xfrm>
        </p:grpSpPr>
        <p:pic>
          <p:nvPicPr>
            <p:cNvPr id="7" name="Picture 6" descr="A close up of a logo&#10;&#10;Description automatically generated">
              <a:extLst>
                <a:ext uri="{FF2B5EF4-FFF2-40B4-BE49-F238E27FC236}">
                  <a16:creationId xmlns="" xmlns:a16="http://schemas.microsoft.com/office/drawing/2014/main" id="{0D0E2EFA-D47C-46A9-9847-0DABF2F520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2854" y="1364974"/>
              <a:ext cx="3843130" cy="4252014"/>
            </a:xfrm>
            <a:prstGeom prst="rect">
              <a:avLst/>
            </a:prstGeom>
          </p:spPr>
        </p:pic>
        <p:pic>
          <p:nvPicPr>
            <p:cNvPr id="9" name="Picture 8" descr="A close up of a logo&#10;&#10;Description automatically generated">
              <a:extLst>
                <a:ext uri="{FF2B5EF4-FFF2-40B4-BE49-F238E27FC236}">
                  <a16:creationId xmlns="" xmlns:a16="http://schemas.microsoft.com/office/drawing/2014/main" id="{A88757B4-9512-446D-A7F4-44D80E7C39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909" b="93481" l="9744" r="89776">
                          <a14:foregroundMark x1="76198" y1="77053" x2="77263" y2="80528"/>
                          <a14:foregroundMark x1="27141" y1="84395" x2="27002" y2="85398"/>
                          <a14:foregroundMark x1="39617" y1="69883" x2="49042" y2="69492"/>
                          <a14:foregroundMark x1="43930" y1="69361" x2="51278" y2="68188"/>
                          <a14:foregroundMark x1="51278" y1="68188" x2="51438" y2="68318"/>
                          <a14:foregroundMark x1="72204" y1="76793" x2="50639" y2="77445"/>
                          <a14:foregroundMark x1="50639" y1="77445" x2="45367" y2="76793"/>
                          <a14:foregroundMark x1="39137" y1="67014" x2="40575" y2="68449"/>
                          <a14:backgroundMark x1="44409" y1="64928" x2="59425" y2="64798"/>
                          <a14:backgroundMark x1="59105" y1="64537" x2="22684" y2="62451"/>
                          <a14:backgroundMark x1="22684" y1="62451" x2="22684" y2="62451"/>
                          <a14:backgroundMark x1="44409" y1="83572" x2="53355" y2="83442"/>
                          <a14:backgroundMark x1="46645" y1="82399" x2="51917" y2="81617"/>
                          <a14:backgroundMark x1="79233" y1="82399" x2="74281" y2="82399"/>
                          <a14:backgroundMark x1="75559" y1="83051" x2="78594" y2="88266"/>
                          <a14:backgroundMark x1="78594" y1="88266" x2="78275" y2="93351"/>
                          <a14:backgroundMark x1="78275" y1="93351" x2="77955" y2="94003"/>
                          <a14:backgroundMark x1="25399" y1="82269" x2="32588" y2="82920"/>
                          <a14:backgroundMark x1="25399" y1="85398" x2="25399" y2="93742"/>
                          <a14:backgroundMark x1="27476" y1="86571" x2="27796" y2="85137"/>
                          <a14:backgroundMark x1="26997" y1="85528" x2="27157" y2="85137"/>
                          <a14:backgroundMark x1="55112" y1="56584" x2="50000" y2="51760"/>
                          <a14:backgroundMark x1="50000" y1="51760" x2="39776" y2="52021"/>
                          <a14:backgroundMark x1="39776" y1="52021" x2="34185" y2="514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44" t="59481" r="13623" b="16110"/>
            <a:stretch/>
          </p:blipFill>
          <p:spPr>
            <a:xfrm flipH="1">
              <a:off x="7739269" y="4729091"/>
              <a:ext cx="4777081" cy="2358887"/>
            </a:xfrm>
            <a:prstGeom prst="rect">
              <a:avLst/>
            </a:prstGeom>
          </p:spPr>
        </p:pic>
      </p:grpSp>
      <p:sp>
        <p:nvSpPr>
          <p:cNvPr id="11" name="Speech Bubble: Rectangle with Corners Rounded 10">
            <a:extLst>
              <a:ext uri="{FF2B5EF4-FFF2-40B4-BE49-F238E27FC236}">
                <a16:creationId xmlns="" xmlns:a16="http://schemas.microsoft.com/office/drawing/2014/main" id="{3C95E276-6A6F-4721-9A3D-0A8876F72824}"/>
              </a:ext>
            </a:extLst>
          </p:cNvPr>
          <p:cNvSpPr/>
          <p:nvPr/>
        </p:nvSpPr>
        <p:spPr>
          <a:xfrm>
            <a:off x="3495267" y="271480"/>
            <a:ext cx="8474764" cy="6586519"/>
          </a:xfrm>
          <a:prstGeom prst="wedgeRoundRectCallout">
            <a:avLst>
              <a:gd name="adj1" fmla="val -55774"/>
              <a:gd name="adj2" fmla="val 2881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AE" sz="6600" dirty="0">
              <a:solidFill>
                <a:prstClr val="black"/>
              </a:solidFill>
              <a:highlight>
                <a:srgbClr val="FFFF00"/>
              </a:highlight>
              <a:cs typeface="(AH) Manal Black" pitchFamily="2" charset="-78"/>
            </a:endParaRPr>
          </a:p>
          <a:p>
            <a:pPr algn="ctr"/>
            <a:endParaRPr lang="ar-AE" sz="6600" dirty="0">
              <a:solidFill>
                <a:prstClr val="black"/>
              </a:solidFill>
              <a:highlight>
                <a:srgbClr val="FFFF00"/>
              </a:highlight>
              <a:cs typeface="(AH) Manal Black" pitchFamily="2" charset="-78"/>
            </a:endParaRPr>
          </a:p>
          <a:p>
            <a:pPr algn="ctr"/>
            <a:endParaRPr lang="ar-AE" sz="6600" dirty="0">
              <a:solidFill>
                <a:prstClr val="black"/>
              </a:solidFill>
              <a:highlight>
                <a:srgbClr val="FFFF00"/>
              </a:highlight>
              <a:cs typeface="(AH) Manal Black" pitchFamily="2" charset="-78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572583B0-AF0E-4DF0-B8EA-0E08EE68F452}"/>
              </a:ext>
            </a:extLst>
          </p:cNvPr>
          <p:cNvGrpSpPr/>
          <p:nvPr/>
        </p:nvGrpSpPr>
        <p:grpSpPr>
          <a:xfrm>
            <a:off x="63788" y="37888"/>
            <a:ext cx="1842867" cy="2473083"/>
            <a:chOff x="1" y="0"/>
            <a:chExt cx="1528548" cy="1611246"/>
          </a:xfrm>
        </p:grpSpPr>
        <p:grpSp>
          <p:nvGrpSpPr>
            <p:cNvPr id="3" name="Group 2">
              <a:extLst>
                <a:ext uri="{FF2B5EF4-FFF2-40B4-BE49-F238E27FC236}">
                  <a16:creationId xmlns="" xmlns:a16="http://schemas.microsoft.com/office/drawing/2014/main" id="{48846F9F-E21C-4857-8D42-664A98F15973}"/>
                </a:ext>
              </a:extLst>
            </p:cNvPr>
            <p:cNvGrpSpPr/>
            <p:nvPr/>
          </p:nvGrpSpPr>
          <p:grpSpPr>
            <a:xfrm>
              <a:off x="1" y="0"/>
              <a:ext cx="1528548" cy="952500"/>
              <a:chOff x="1" y="0"/>
              <a:chExt cx="1528548" cy="952500"/>
            </a:xfrm>
          </p:grpSpPr>
          <p:pic>
            <p:nvPicPr>
              <p:cNvPr id="1030" name="Picture 6" descr="Free printable black and withe frame">
                <a:extLst>
                  <a:ext uri="{FF2B5EF4-FFF2-40B4-BE49-F238E27FC236}">
                    <a16:creationId xmlns="" xmlns:a16="http://schemas.microsoft.com/office/drawing/2014/main" id="{FB53E6BD-A450-4FC4-BC2D-2EDC5553DD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id="{63726E45-9A87-4BE1-8A26-49A3E1A97413}"/>
                  </a:ext>
                </a:extLst>
              </p:cNvPr>
              <p:cNvSpPr txBox="1"/>
              <p:nvPr/>
            </p:nvSpPr>
            <p:spPr>
              <a:xfrm>
                <a:off x="197197" y="152189"/>
                <a:ext cx="1306580" cy="4210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dirty="0">
                    <a:solidFill>
                      <a:prstClr val="black"/>
                    </a:solidFill>
                    <a:cs typeface="(AH) Manal Black" pitchFamily="2" charset="-78"/>
                  </a:rPr>
                  <a:t>عنوان الدرس: خواص </a:t>
                </a:r>
                <a:r>
                  <a:rPr lang="ar-AE" dirty="0" smtClean="0">
                    <a:solidFill>
                      <a:prstClr val="black"/>
                    </a:solidFill>
                    <a:cs typeface="(AH) Manal Black" pitchFamily="2" charset="-78"/>
                  </a:rPr>
                  <a:t>الجمع</a:t>
                </a:r>
                <a:endParaRPr lang="ar-AE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="" xmlns:a16="http://schemas.microsoft.com/office/drawing/2014/main" id="{B75C86B6-AC33-49B6-A1DA-4B1E6C196517}"/>
                </a:ext>
              </a:extLst>
            </p:cNvPr>
            <p:cNvGrpSpPr/>
            <p:nvPr/>
          </p:nvGrpSpPr>
          <p:grpSpPr>
            <a:xfrm>
              <a:off x="1" y="658746"/>
              <a:ext cx="1528548" cy="952500"/>
              <a:chOff x="1" y="0"/>
              <a:chExt cx="1528548" cy="952500"/>
            </a:xfrm>
          </p:grpSpPr>
          <p:pic>
            <p:nvPicPr>
              <p:cNvPr id="13" name="Picture 6" descr="Free printable black and withe frame">
                <a:extLst>
                  <a:ext uri="{FF2B5EF4-FFF2-40B4-BE49-F238E27FC236}">
                    <a16:creationId xmlns="" xmlns:a16="http://schemas.microsoft.com/office/drawing/2014/main" id="{0BAE7421-F738-4923-A839-AFB4327264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6E1AA647-63F1-4AE8-91B0-5216766B47C1}"/>
                  </a:ext>
                </a:extLst>
              </p:cNvPr>
              <p:cNvSpPr txBox="1"/>
              <p:nvPr/>
            </p:nvSpPr>
            <p:spPr>
              <a:xfrm>
                <a:off x="98598" y="258447"/>
                <a:ext cx="1331352" cy="340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sz="1400" dirty="0">
                    <a:solidFill>
                      <a:prstClr val="black"/>
                    </a:solidFill>
                    <a:cs typeface="(AH) Manal Black" pitchFamily="2" charset="-78"/>
                  </a:rPr>
                  <a:t>ناتج التعلم:أن يتعرف الطالب على خواص الجمع</a:t>
                </a:r>
              </a:p>
            </p:txBody>
          </p:sp>
        </p:grpSp>
      </p:grpSp>
      <p:pic>
        <p:nvPicPr>
          <p:cNvPr id="20" name="Picture 6" descr="Free printable black and withe frame">
            <a:extLst>
              <a:ext uri="{FF2B5EF4-FFF2-40B4-BE49-F238E27FC236}">
                <a16:creationId xmlns="" xmlns:a16="http://schemas.microsoft.com/office/drawing/2014/main" id="{DBE9094C-6C13-40E0-B779-23736559F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848" b="95906" l="3814" r="97458">
                        <a14:foregroundMark x1="58898" y1="18713" x2="41949" y2="35088"/>
                        <a14:foregroundMark x1="30085" y1="18713" x2="10593" y2="36257"/>
                        <a14:foregroundMark x1="10593" y1="36257" x2="25000" y2="60819"/>
                        <a14:foregroundMark x1="25000" y1="60819" x2="78390" y2="47953"/>
                        <a14:foregroundMark x1="94492" y1="39766" x2="95339" y2="64327"/>
                        <a14:foregroundMark x1="97881" y1="56140" x2="97034" y2="50292"/>
                        <a14:foregroundMark x1="56356" y1="9357" x2="46186" y2="5848"/>
                        <a14:foregroundMark x1="3814" y1="38596" x2="5508" y2="53801"/>
                        <a14:foregroundMark x1="41949" y1="93567" x2="58051" y2="95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20" y="2175596"/>
            <a:ext cx="1842867" cy="1461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45ED32D6-BF71-4E4D-9ABD-B28F8772BA5F}"/>
              </a:ext>
            </a:extLst>
          </p:cNvPr>
          <p:cNvSpPr txBox="1"/>
          <p:nvPr/>
        </p:nvSpPr>
        <p:spPr>
          <a:xfrm>
            <a:off x="216592" y="2572283"/>
            <a:ext cx="1605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b="1" dirty="0">
                <a:solidFill>
                  <a:srgbClr val="FF0000"/>
                </a:solidFill>
                <a:cs typeface="(AH) Manal Black" pitchFamily="2" charset="-78"/>
              </a:rPr>
              <a:t>صفحة </a:t>
            </a:r>
            <a:r>
              <a:rPr lang="ar-AE" sz="3200" b="1" dirty="0" smtClean="0">
                <a:solidFill>
                  <a:srgbClr val="FF0000"/>
                </a:solidFill>
                <a:cs typeface="(AH) Manal Black" pitchFamily="2" charset="-78"/>
              </a:rPr>
              <a:t>57</a:t>
            </a:r>
            <a:endParaRPr lang="ar-AE" sz="3200" b="1" dirty="0">
              <a:solidFill>
                <a:srgbClr val="FF0000"/>
              </a:solidFill>
              <a:cs typeface="(AH) Manal Black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9DFBDE6-9203-42BB-9A43-8E81C0CA30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54366" y="660315"/>
            <a:ext cx="7375161" cy="602874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6578A350-92A1-4E26-A3A5-629DC385D1E1}"/>
              </a:ext>
            </a:extLst>
          </p:cNvPr>
          <p:cNvSpPr/>
          <p:nvPr/>
        </p:nvSpPr>
        <p:spPr>
          <a:xfrm>
            <a:off x="6133233" y="814847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15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67DB1A2E-F173-48D8-AC3D-13A73130B61E}"/>
              </a:ext>
            </a:extLst>
          </p:cNvPr>
          <p:cNvSpPr/>
          <p:nvPr/>
        </p:nvSpPr>
        <p:spPr>
          <a:xfrm>
            <a:off x="6133233" y="1389056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15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="" xmlns:a16="http://schemas.microsoft.com/office/drawing/2014/main" id="{264D9792-819B-4FD8-B274-066756EB161A}"/>
              </a:ext>
            </a:extLst>
          </p:cNvPr>
          <p:cNvSpPr/>
          <p:nvPr/>
        </p:nvSpPr>
        <p:spPr>
          <a:xfrm>
            <a:off x="5504360" y="2023827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10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="" xmlns:a16="http://schemas.microsoft.com/office/drawing/2014/main" id="{12D2B805-3E4C-4E40-AEA0-CC286F111AAC}"/>
              </a:ext>
            </a:extLst>
          </p:cNvPr>
          <p:cNvSpPr/>
          <p:nvPr/>
        </p:nvSpPr>
        <p:spPr>
          <a:xfrm>
            <a:off x="5504360" y="2598036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10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="" xmlns:a16="http://schemas.microsoft.com/office/drawing/2014/main" id="{50096B10-3F77-45C9-8D55-5BED1C259E44}"/>
              </a:ext>
            </a:extLst>
          </p:cNvPr>
          <p:cNvSpPr/>
          <p:nvPr/>
        </p:nvSpPr>
        <p:spPr>
          <a:xfrm>
            <a:off x="5504360" y="3309208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11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="" xmlns:a16="http://schemas.microsoft.com/office/drawing/2014/main" id="{FE095A18-41A1-4E32-B132-C4832D545140}"/>
              </a:ext>
            </a:extLst>
          </p:cNvPr>
          <p:cNvSpPr/>
          <p:nvPr/>
        </p:nvSpPr>
        <p:spPr>
          <a:xfrm>
            <a:off x="5504360" y="3883417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11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="" xmlns:a16="http://schemas.microsoft.com/office/drawing/2014/main" id="{1C83F201-3256-4B4B-B922-69181EDD4941}"/>
              </a:ext>
            </a:extLst>
          </p:cNvPr>
          <p:cNvSpPr/>
          <p:nvPr/>
        </p:nvSpPr>
        <p:spPr>
          <a:xfrm>
            <a:off x="6133233" y="5360461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13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="" xmlns:a16="http://schemas.microsoft.com/office/drawing/2014/main" id="{FBF405A6-4130-4C64-A031-76B7FB0DF0FE}"/>
              </a:ext>
            </a:extLst>
          </p:cNvPr>
          <p:cNvSpPr/>
          <p:nvPr/>
        </p:nvSpPr>
        <p:spPr>
          <a:xfrm>
            <a:off x="6133233" y="5934670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13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="" xmlns:a16="http://schemas.microsoft.com/office/drawing/2014/main" id="{75E61287-760E-4CE5-85AC-7E5091F2170E}"/>
              </a:ext>
            </a:extLst>
          </p:cNvPr>
          <p:cNvSpPr/>
          <p:nvPr/>
        </p:nvSpPr>
        <p:spPr>
          <a:xfrm>
            <a:off x="5586738" y="4588347"/>
            <a:ext cx="12378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100</a:t>
            </a:r>
          </a:p>
        </p:txBody>
      </p:sp>
      <p:sp>
        <p:nvSpPr>
          <p:cNvPr id="51" name="Arrow: Left 50">
            <a:extLst>
              <a:ext uri="{FF2B5EF4-FFF2-40B4-BE49-F238E27FC236}">
                <a16:creationId xmlns="" xmlns:a16="http://schemas.microsoft.com/office/drawing/2014/main" id="{5B996E93-31C9-405F-9387-C57B496FAFEE}"/>
              </a:ext>
            </a:extLst>
          </p:cNvPr>
          <p:cNvSpPr/>
          <p:nvPr/>
        </p:nvSpPr>
        <p:spPr>
          <a:xfrm rot="20615858">
            <a:off x="6394419" y="2354946"/>
            <a:ext cx="2225298" cy="297493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3" name="Arrow: Left 52">
            <a:extLst>
              <a:ext uri="{FF2B5EF4-FFF2-40B4-BE49-F238E27FC236}">
                <a16:creationId xmlns="" xmlns:a16="http://schemas.microsoft.com/office/drawing/2014/main" id="{BDD18D3C-D1FF-41FA-A5E1-FECBB05B6C5C}"/>
              </a:ext>
            </a:extLst>
          </p:cNvPr>
          <p:cNvSpPr/>
          <p:nvPr/>
        </p:nvSpPr>
        <p:spPr>
          <a:xfrm rot="19781167">
            <a:off x="6850469" y="5060022"/>
            <a:ext cx="2613067" cy="247325"/>
          </a:xfrm>
          <a:prstGeom prst="lef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5" name="Arrow: Left 54">
            <a:extLst>
              <a:ext uri="{FF2B5EF4-FFF2-40B4-BE49-F238E27FC236}">
                <a16:creationId xmlns="" xmlns:a16="http://schemas.microsoft.com/office/drawing/2014/main" id="{269EED9B-8D45-4CB3-983A-30F6C04EEA2B}"/>
              </a:ext>
            </a:extLst>
          </p:cNvPr>
          <p:cNvSpPr/>
          <p:nvPr/>
        </p:nvSpPr>
        <p:spPr>
          <a:xfrm rot="1290391">
            <a:off x="6667286" y="5356033"/>
            <a:ext cx="2613067" cy="247325"/>
          </a:xfrm>
          <a:prstGeom prst="lef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7" name="Arrow: Left 56">
            <a:extLst>
              <a:ext uri="{FF2B5EF4-FFF2-40B4-BE49-F238E27FC236}">
                <a16:creationId xmlns="" xmlns:a16="http://schemas.microsoft.com/office/drawing/2014/main" id="{89138670-6971-4DCC-8FC1-89F1304CA280}"/>
              </a:ext>
            </a:extLst>
          </p:cNvPr>
          <p:cNvSpPr/>
          <p:nvPr/>
        </p:nvSpPr>
        <p:spPr>
          <a:xfrm rot="19968720">
            <a:off x="6395790" y="3169631"/>
            <a:ext cx="2996516" cy="229025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9" name="Arrow: Left 58">
            <a:extLst>
              <a:ext uri="{FF2B5EF4-FFF2-40B4-BE49-F238E27FC236}">
                <a16:creationId xmlns="" xmlns:a16="http://schemas.microsoft.com/office/drawing/2014/main" id="{7F2B4F54-1D76-4CD7-9E1C-85B903A3792A}"/>
              </a:ext>
            </a:extLst>
          </p:cNvPr>
          <p:cNvSpPr/>
          <p:nvPr/>
        </p:nvSpPr>
        <p:spPr>
          <a:xfrm rot="3726614">
            <a:off x="6349427" y="2466518"/>
            <a:ext cx="2996516" cy="229025"/>
          </a:xfrm>
          <a:prstGeom prst="lef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40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BDF0650-D97C-4C2D-A421-D216FADFB9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E7AB9DCC-C0B0-44CB-BE95-8700413F179C}"/>
              </a:ext>
            </a:extLst>
          </p:cNvPr>
          <p:cNvGrpSpPr/>
          <p:nvPr/>
        </p:nvGrpSpPr>
        <p:grpSpPr>
          <a:xfrm>
            <a:off x="-185541" y="1733462"/>
            <a:ext cx="4670455" cy="5381020"/>
            <a:chOff x="7739269" y="1364974"/>
            <a:chExt cx="4777081" cy="5723004"/>
          </a:xfrm>
        </p:grpSpPr>
        <p:pic>
          <p:nvPicPr>
            <p:cNvPr id="7" name="Picture 6" descr="A close up of a logo&#10;&#10;Description automatically generated">
              <a:extLst>
                <a:ext uri="{FF2B5EF4-FFF2-40B4-BE49-F238E27FC236}">
                  <a16:creationId xmlns="" xmlns:a16="http://schemas.microsoft.com/office/drawing/2014/main" id="{0D0E2EFA-D47C-46A9-9847-0DABF2F520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2854" y="1364974"/>
              <a:ext cx="3843130" cy="4252014"/>
            </a:xfrm>
            <a:prstGeom prst="rect">
              <a:avLst/>
            </a:prstGeom>
          </p:spPr>
        </p:pic>
        <p:pic>
          <p:nvPicPr>
            <p:cNvPr id="9" name="Picture 8" descr="A close up of a logo&#10;&#10;Description automatically generated">
              <a:extLst>
                <a:ext uri="{FF2B5EF4-FFF2-40B4-BE49-F238E27FC236}">
                  <a16:creationId xmlns="" xmlns:a16="http://schemas.microsoft.com/office/drawing/2014/main" id="{A88757B4-9512-446D-A7F4-44D80E7C39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909" b="93481" l="9744" r="89776">
                          <a14:foregroundMark x1="76198" y1="77053" x2="77263" y2="80528"/>
                          <a14:foregroundMark x1="27141" y1="84395" x2="27002" y2="85398"/>
                          <a14:foregroundMark x1="39617" y1="69883" x2="49042" y2="69492"/>
                          <a14:foregroundMark x1="43930" y1="69361" x2="51278" y2="68188"/>
                          <a14:foregroundMark x1="51278" y1="68188" x2="51438" y2="68318"/>
                          <a14:foregroundMark x1="72204" y1="76793" x2="50639" y2="77445"/>
                          <a14:foregroundMark x1="50639" y1="77445" x2="45367" y2="76793"/>
                          <a14:foregroundMark x1="39137" y1="67014" x2="40575" y2="68449"/>
                          <a14:backgroundMark x1="44409" y1="64928" x2="59425" y2="64798"/>
                          <a14:backgroundMark x1="59105" y1="64537" x2="22684" y2="62451"/>
                          <a14:backgroundMark x1="22684" y1="62451" x2="22684" y2="62451"/>
                          <a14:backgroundMark x1="44409" y1="83572" x2="53355" y2="83442"/>
                          <a14:backgroundMark x1="46645" y1="82399" x2="51917" y2="81617"/>
                          <a14:backgroundMark x1="79233" y1="82399" x2="74281" y2="82399"/>
                          <a14:backgroundMark x1="75559" y1="83051" x2="78594" y2="88266"/>
                          <a14:backgroundMark x1="78594" y1="88266" x2="78275" y2="93351"/>
                          <a14:backgroundMark x1="78275" y1="93351" x2="77955" y2="94003"/>
                          <a14:backgroundMark x1="25399" y1="82269" x2="32588" y2="82920"/>
                          <a14:backgroundMark x1="25399" y1="85398" x2="25399" y2="93742"/>
                          <a14:backgroundMark x1="27476" y1="86571" x2="27796" y2="85137"/>
                          <a14:backgroundMark x1="26997" y1="85528" x2="27157" y2="85137"/>
                          <a14:backgroundMark x1="55112" y1="56584" x2="50000" y2="51760"/>
                          <a14:backgroundMark x1="50000" y1="51760" x2="39776" y2="52021"/>
                          <a14:backgroundMark x1="39776" y1="52021" x2="34185" y2="514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44" t="59481" r="13623" b="16110"/>
            <a:stretch/>
          </p:blipFill>
          <p:spPr>
            <a:xfrm flipH="1">
              <a:off x="7739269" y="4729091"/>
              <a:ext cx="4777081" cy="2358887"/>
            </a:xfrm>
            <a:prstGeom prst="rect">
              <a:avLst/>
            </a:prstGeom>
          </p:spPr>
        </p:pic>
      </p:grpSp>
      <p:sp>
        <p:nvSpPr>
          <p:cNvPr id="11" name="Speech Bubble: Rectangle with Corners Rounded 10">
            <a:extLst>
              <a:ext uri="{FF2B5EF4-FFF2-40B4-BE49-F238E27FC236}">
                <a16:creationId xmlns="" xmlns:a16="http://schemas.microsoft.com/office/drawing/2014/main" id="{3C95E276-6A6F-4721-9A3D-0A8876F72824}"/>
              </a:ext>
            </a:extLst>
          </p:cNvPr>
          <p:cNvSpPr/>
          <p:nvPr/>
        </p:nvSpPr>
        <p:spPr>
          <a:xfrm>
            <a:off x="3495267" y="271480"/>
            <a:ext cx="8474764" cy="6586519"/>
          </a:xfrm>
          <a:prstGeom prst="wedgeRoundRectCallout">
            <a:avLst>
              <a:gd name="adj1" fmla="val -55774"/>
              <a:gd name="adj2" fmla="val 2881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AE" sz="6600" dirty="0">
              <a:solidFill>
                <a:prstClr val="black"/>
              </a:solidFill>
              <a:highlight>
                <a:srgbClr val="FFFF00"/>
              </a:highlight>
              <a:cs typeface="(AH) Manal Black" pitchFamily="2" charset="-78"/>
            </a:endParaRPr>
          </a:p>
          <a:p>
            <a:pPr algn="ctr"/>
            <a:endParaRPr lang="ar-AE" sz="6600" dirty="0">
              <a:solidFill>
                <a:prstClr val="black"/>
              </a:solidFill>
              <a:highlight>
                <a:srgbClr val="FFFF00"/>
              </a:highlight>
              <a:cs typeface="(AH) Manal Black" pitchFamily="2" charset="-78"/>
            </a:endParaRPr>
          </a:p>
          <a:p>
            <a:pPr algn="ctr"/>
            <a:endParaRPr lang="ar-AE" sz="6600" dirty="0">
              <a:solidFill>
                <a:prstClr val="black"/>
              </a:solidFill>
              <a:highlight>
                <a:srgbClr val="FFFF00"/>
              </a:highlight>
              <a:cs typeface="(AH) Manal Black" pitchFamily="2" charset="-78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572583B0-AF0E-4DF0-B8EA-0E08EE68F452}"/>
              </a:ext>
            </a:extLst>
          </p:cNvPr>
          <p:cNvGrpSpPr/>
          <p:nvPr/>
        </p:nvGrpSpPr>
        <p:grpSpPr>
          <a:xfrm>
            <a:off x="63788" y="37888"/>
            <a:ext cx="1842867" cy="2473083"/>
            <a:chOff x="1" y="0"/>
            <a:chExt cx="1528548" cy="1611246"/>
          </a:xfrm>
        </p:grpSpPr>
        <p:grpSp>
          <p:nvGrpSpPr>
            <p:cNvPr id="3" name="Group 2">
              <a:extLst>
                <a:ext uri="{FF2B5EF4-FFF2-40B4-BE49-F238E27FC236}">
                  <a16:creationId xmlns="" xmlns:a16="http://schemas.microsoft.com/office/drawing/2014/main" id="{48846F9F-E21C-4857-8D42-664A98F15973}"/>
                </a:ext>
              </a:extLst>
            </p:cNvPr>
            <p:cNvGrpSpPr/>
            <p:nvPr/>
          </p:nvGrpSpPr>
          <p:grpSpPr>
            <a:xfrm>
              <a:off x="1" y="0"/>
              <a:ext cx="1528548" cy="952500"/>
              <a:chOff x="1" y="0"/>
              <a:chExt cx="1528548" cy="952500"/>
            </a:xfrm>
          </p:grpSpPr>
          <p:pic>
            <p:nvPicPr>
              <p:cNvPr id="1030" name="Picture 6" descr="Free printable black and withe frame">
                <a:extLst>
                  <a:ext uri="{FF2B5EF4-FFF2-40B4-BE49-F238E27FC236}">
                    <a16:creationId xmlns="" xmlns:a16="http://schemas.microsoft.com/office/drawing/2014/main" id="{FB53E6BD-A450-4FC4-BC2D-2EDC5553DD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id="{63726E45-9A87-4BE1-8A26-49A3E1A97413}"/>
                  </a:ext>
                </a:extLst>
              </p:cNvPr>
              <p:cNvSpPr txBox="1"/>
              <p:nvPr/>
            </p:nvSpPr>
            <p:spPr>
              <a:xfrm>
                <a:off x="197197" y="152189"/>
                <a:ext cx="1306580" cy="4210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dirty="0">
                    <a:solidFill>
                      <a:prstClr val="black"/>
                    </a:solidFill>
                    <a:cs typeface="(AH) Manal Black" pitchFamily="2" charset="-78"/>
                  </a:rPr>
                  <a:t>عنوان الدرس: خواص </a:t>
                </a:r>
                <a:r>
                  <a:rPr lang="ar-AE" dirty="0" smtClean="0">
                    <a:solidFill>
                      <a:prstClr val="black"/>
                    </a:solidFill>
                    <a:cs typeface="(AH) Manal Black" pitchFamily="2" charset="-78"/>
                  </a:rPr>
                  <a:t>الجمع</a:t>
                </a:r>
                <a:endParaRPr lang="ar-AE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="" xmlns:a16="http://schemas.microsoft.com/office/drawing/2014/main" id="{B75C86B6-AC33-49B6-A1DA-4B1E6C196517}"/>
                </a:ext>
              </a:extLst>
            </p:cNvPr>
            <p:cNvGrpSpPr/>
            <p:nvPr/>
          </p:nvGrpSpPr>
          <p:grpSpPr>
            <a:xfrm>
              <a:off x="1" y="658746"/>
              <a:ext cx="1528548" cy="952500"/>
              <a:chOff x="1" y="0"/>
              <a:chExt cx="1528548" cy="952500"/>
            </a:xfrm>
          </p:grpSpPr>
          <p:pic>
            <p:nvPicPr>
              <p:cNvPr id="13" name="Picture 6" descr="Free printable black and withe frame">
                <a:extLst>
                  <a:ext uri="{FF2B5EF4-FFF2-40B4-BE49-F238E27FC236}">
                    <a16:creationId xmlns="" xmlns:a16="http://schemas.microsoft.com/office/drawing/2014/main" id="{0BAE7421-F738-4923-A839-AFB4327264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6E1AA647-63F1-4AE8-91B0-5216766B47C1}"/>
                  </a:ext>
                </a:extLst>
              </p:cNvPr>
              <p:cNvSpPr txBox="1"/>
              <p:nvPr/>
            </p:nvSpPr>
            <p:spPr>
              <a:xfrm>
                <a:off x="98598" y="258447"/>
                <a:ext cx="1331352" cy="340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sz="1400" dirty="0">
                    <a:solidFill>
                      <a:prstClr val="black"/>
                    </a:solidFill>
                    <a:cs typeface="(AH) Manal Black" pitchFamily="2" charset="-78"/>
                  </a:rPr>
                  <a:t>ناتج التعلم:أن يتعرف الطالب على خواص الجمع</a:t>
                </a:r>
              </a:p>
            </p:txBody>
          </p:sp>
        </p:grpSp>
      </p:grpSp>
      <p:pic>
        <p:nvPicPr>
          <p:cNvPr id="20" name="Picture 6" descr="Free printable black and withe frame">
            <a:extLst>
              <a:ext uri="{FF2B5EF4-FFF2-40B4-BE49-F238E27FC236}">
                <a16:creationId xmlns="" xmlns:a16="http://schemas.microsoft.com/office/drawing/2014/main" id="{DBE9094C-6C13-40E0-B779-23736559F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848" b="95906" l="3814" r="97458">
                        <a14:foregroundMark x1="58898" y1="18713" x2="41949" y2="35088"/>
                        <a14:foregroundMark x1="30085" y1="18713" x2="10593" y2="36257"/>
                        <a14:foregroundMark x1="10593" y1="36257" x2="25000" y2="60819"/>
                        <a14:foregroundMark x1="25000" y1="60819" x2="78390" y2="47953"/>
                        <a14:foregroundMark x1="94492" y1="39766" x2="95339" y2="64327"/>
                        <a14:foregroundMark x1="97881" y1="56140" x2="97034" y2="50292"/>
                        <a14:foregroundMark x1="56356" y1="9357" x2="46186" y2="5848"/>
                        <a14:foregroundMark x1="3814" y1="38596" x2="5508" y2="53801"/>
                        <a14:foregroundMark x1="41949" y1="93567" x2="58051" y2="95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20" y="2175596"/>
            <a:ext cx="1842867" cy="1461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45ED32D6-BF71-4E4D-9ABD-B28F8772BA5F}"/>
              </a:ext>
            </a:extLst>
          </p:cNvPr>
          <p:cNvSpPr txBox="1"/>
          <p:nvPr/>
        </p:nvSpPr>
        <p:spPr>
          <a:xfrm>
            <a:off x="216592" y="2572283"/>
            <a:ext cx="1605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b="1" dirty="0">
                <a:solidFill>
                  <a:srgbClr val="FF0000"/>
                </a:solidFill>
                <a:cs typeface="(AH) Manal Black" pitchFamily="2" charset="-78"/>
              </a:rPr>
              <a:t>صفحة </a:t>
            </a:r>
            <a:r>
              <a:rPr lang="ar-AE" sz="3200" b="1" dirty="0" smtClean="0">
                <a:solidFill>
                  <a:srgbClr val="FF0000"/>
                </a:solidFill>
                <a:cs typeface="(AH) Manal Black" pitchFamily="2" charset="-78"/>
              </a:rPr>
              <a:t>57</a:t>
            </a:r>
            <a:endParaRPr lang="ar-AE" sz="3200" b="1" dirty="0">
              <a:solidFill>
                <a:srgbClr val="FF0000"/>
              </a:solidFill>
              <a:cs typeface="(AH) Manal Black" pitchFamily="2" charset="-7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67B9D4E1-437D-4E74-9632-3CD24E949D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9199" y="2154679"/>
            <a:ext cx="8223090" cy="201242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20573E97-C48E-44F7-AE1A-C0BCA7C0E0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57593" y="449548"/>
            <a:ext cx="3556206" cy="659567"/>
          </a:xfrm>
          <a:prstGeom prst="rect">
            <a:avLst/>
          </a:prstGeom>
        </p:spPr>
      </p:pic>
      <p:sp>
        <p:nvSpPr>
          <p:cNvPr id="18" name="مربع نص 23">
            <a:hlinkClick r:id="rId10"/>
            <a:extLst>
              <a:ext uri="{FF2B5EF4-FFF2-40B4-BE49-F238E27FC236}">
                <a16:creationId xmlns="" xmlns:a16="http://schemas.microsoft.com/office/drawing/2014/main" id="{469D36AF-F80F-4462-8EC4-BDD6C8B3CB2F}"/>
              </a:ext>
            </a:extLst>
          </p:cNvPr>
          <p:cNvSpPr txBox="1"/>
          <p:nvPr/>
        </p:nvSpPr>
        <p:spPr>
          <a:xfrm>
            <a:off x="5380106" y="5362061"/>
            <a:ext cx="52001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prstClr val="black"/>
                </a:solidFill>
                <a:hlinkClick r:id="rId10"/>
              </a:rPr>
              <a:t>https://www.liveworksheets.com/qc1157516ni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AA87BF5C-F26C-4FF4-9383-2054B06F8EF3}"/>
              </a:ext>
            </a:extLst>
          </p:cNvPr>
          <p:cNvSpPr/>
          <p:nvPr/>
        </p:nvSpPr>
        <p:spPr>
          <a:xfrm>
            <a:off x="4593326" y="215467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59060DDB-1BEC-43BA-964C-F696D00B618B}"/>
              </a:ext>
            </a:extLst>
          </p:cNvPr>
          <p:cNvSpPr/>
          <p:nvPr/>
        </p:nvSpPr>
        <p:spPr>
          <a:xfrm>
            <a:off x="9091104" y="211061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C042BFBF-96A8-43DA-904D-4014AED48DFF}"/>
              </a:ext>
            </a:extLst>
          </p:cNvPr>
          <p:cNvSpPr/>
          <p:nvPr/>
        </p:nvSpPr>
        <p:spPr>
          <a:xfrm>
            <a:off x="5560276" y="307800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6CE57D41-BD40-48B5-A991-20FC031F5CD3}"/>
              </a:ext>
            </a:extLst>
          </p:cNvPr>
          <p:cNvSpPr/>
          <p:nvPr/>
        </p:nvSpPr>
        <p:spPr>
          <a:xfrm>
            <a:off x="9091104" y="303394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03869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3" grpId="0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BDF0650-D97C-4C2D-A421-D216FADFB9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E7AB9DCC-C0B0-44CB-BE95-8700413F179C}"/>
              </a:ext>
            </a:extLst>
          </p:cNvPr>
          <p:cNvGrpSpPr/>
          <p:nvPr/>
        </p:nvGrpSpPr>
        <p:grpSpPr>
          <a:xfrm>
            <a:off x="-185541" y="1733462"/>
            <a:ext cx="4670455" cy="5381020"/>
            <a:chOff x="7739269" y="1364974"/>
            <a:chExt cx="4777081" cy="5723004"/>
          </a:xfrm>
        </p:grpSpPr>
        <p:pic>
          <p:nvPicPr>
            <p:cNvPr id="7" name="Picture 6" descr="A close up of a logo&#10;&#10;Description automatically generated">
              <a:extLst>
                <a:ext uri="{FF2B5EF4-FFF2-40B4-BE49-F238E27FC236}">
                  <a16:creationId xmlns="" xmlns:a16="http://schemas.microsoft.com/office/drawing/2014/main" id="{0D0E2EFA-D47C-46A9-9847-0DABF2F520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2854" y="1364974"/>
              <a:ext cx="3843130" cy="4252014"/>
            </a:xfrm>
            <a:prstGeom prst="rect">
              <a:avLst/>
            </a:prstGeom>
          </p:spPr>
        </p:pic>
        <p:pic>
          <p:nvPicPr>
            <p:cNvPr id="9" name="Picture 8" descr="A close up of a logo&#10;&#10;Description automatically generated">
              <a:extLst>
                <a:ext uri="{FF2B5EF4-FFF2-40B4-BE49-F238E27FC236}">
                  <a16:creationId xmlns="" xmlns:a16="http://schemas.microsoft.com/office/drawing/2014/main" id="{A88757B4-9512-446D-A7F4-44D80E7C39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909" b="93481" l="9744" r="89776">
                          <a14:foregroundMark x1="76198" y1="77053" x2="77263" y2="80528"/>
                          <a14:foregroundMark x1="27141" y1="84395" x2="27002" y2="85398"/>
                          <a14:foregroundMark x1="39617" y1="69883" x2="49042" y2="69492"/>
                          <a14:foregroundMark x1="43930" y1="69361" x2="51278" y2="68188"/>
                          <a14:foregroundMark x1="51278" y1="68188" x2="51438" y2="68318"/>
                          <a14:foregroundMark x1="72204" y1="76793" x2="50639" y2="77445"/>
                          <a14:foregroundMark x1="50639" y1="77445" x2="45367" y2="76793"/>
                          <a14:foregroundMark x1="39137" y1="67014" x2="40575" y2="68449"/>
                          <a14:backgroundMark x1="44409" y1="64928" x2="59425" y2="64798"/>
                          <a14:backgroundMark x1="59105" y1="64537" x2="22684" y2="62451"/>
                          <a14:backgroundMark x1="22684" y1="62451" x2="22684" y2="62451"/>
                          <a14:backgroundMark x1="44409" y1="83572" x2="53355" y2="83442"/>
                          <a14:backgroundMark x1="46645" y1="82399" x2="51917" y2="81617"/>
                          <a14:backgroundMark x1="79233" y1="82399" x2="74281" y2="82399"/>
                          <a14:backgroundMark x1="75559" y1="83051" x2="78594" y2="88266"/>
                          <a14:backgroundMark x1="78594" y1="88266" x2="78275" y2="93351"/>
                          <a14:backgroundMark x1="78275" y1="93351" x2="77955" y2="94003"/>
                          <a14:backgroundMark x1="25399" y1="82269" x2="32588" y2="82920"/>
                          <a14:backgroundMark x1="25399" y1="85398" x2="25399" y2="93742"/>
                          <a14:backgroundMark x1="27476" y1="86571" x2="27796" y2="85137"/>
                          <a14:backgroundMark x1="26997" y1="85528" x2="27157" y2="85137"/>
                          <a14:backgroundMark x1="55112" y1="56584" x2="50000" y2="51760"/>
                          <a14:backgroundMark x1="50000" y1="51760" x2="39776" y2="52021"/>
                          <a14:backgroundMark x1="39776" y1="52021" x2="34185" y2="514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44" t="59481" r="13623" b="16110"/>
            <a:stretch/>
          </p:blipFill>
          <p:spPr>
            <a:xfrm flipH="1">
              <a:off x="7739269" y="4729091"/>
              <a:ext cx="4777081" cy="2358887"/>
            </a:xfrm>
            <a:prstGeom prst="rect">
              <a:avLst/>
            </a:prstGeom>
          </p:spPr>
        </p:pic>
      </p:grpSp>
      <p:sp>
        <p:nvSpPr>
          <p:cNvPr id="11" name="Speech Bubble: Rectangle with Corners Rounded 10">
            <a:extLst>
              <a:ext uri="{FF2B5EF4-FFF2-40B4-BE49-F238E27FC236}">
                <a16:creationId xmlns="" xmlns:a16="http://schemas.microsoft.com/office/drawing/2014/main" id="{3C95E276-6A6F-4721-9A3D-0A8876F72824}"/>
              </a:ext>
            </a:extLst>
          </p:cNvPr>
          <p:cNvSpPr/>
          <p:nvPr/>
        </p:nvSpPr>
        <p:spPr>
          <a:xfrm>
            <a:off x="3495267" y="271480"/>
            <a:ext cx="8474764" cy="6586519"/>
          </a:xfrm>
          <a:prstGeom prst="wedgeRoundRectCallout">
            <a:avLst>
              <a:gd name="adj1" fmla="val -55774"/>
              <a:gd name="adj2" fmla="val 2881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AE" sz="6600" dirty="0">
              <a:solidFill>
                <a:prstClr val="black"/>
              </a:solidFill>
              <a:highlight>
                <a:srgbClr val="FFFF00"/>
              </a:highlight>
              <a:cs typeface="(AH) Manal Black" pitchFamily="2" charset="-78"/>
            </a:endParaRPr>
          </a:p>
          <a:p>
            <a:pPr algn="ctr"/>
            <a:endParaRPr lang="ar-AE" sz="6600" dirty="0">
              <a:solidFill>
                <a:prstClr val="black"/>
              </a:solidFill>
              <a:highlight>
                <a:srgbClr val="FFFF00"/>
              </a:highlight>
              <a:cs typeface="(AH) Manal Black" pitchFamily="2" charset="-78"/>
            </a:endParaRPr>
          </a:p>
          <a:p>
            <a:pPr algn="ctr"/>
            <a:endParaRPr lang="ar-AE" sz="6600" dirty="0">
              <a:solidFill>
                <a:prstClr val="black"/>
              </a:solidFill>
              <a:highlight>
                <a:srgbClr val="FFFF00"/>
              </a:highlight>
              <a:cs typeface="(AH) Manal Black" pitchFamily="2" charset="-78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572583B0-AF0E-4DF0-B8EA-0E08EE68F452}"/>
              </a:ext>
            </a:extLst>
          </p:cNvPr>
          <p:cNvGrpSpPr/>
          <p:nvPr/>
        </p:nvGrpSpPr>
        <p:grpSpPr>
          <a:xfrm>
            <a:off x="63788" y="37888"/>
            <a:ext cx="1842867" cy="2473083"/>
            <a:chOff x="1" y="0"/>
            <a:chExt cx="1528548" cy="1611246"/>
          </a:xfrm>
        </p:grpSpPr>
        <p:grpSp>
          <p:nvGrpSpPr>
            <p:cNvPr id="3" name="Group 2">
              <a:extLst>
                <a:ext uri="{FF2B5EF4-FFF2-40B4-BE49-F238E27FC236}">
                  <a16:creationId xmlns="" xmlns:a16="http://schemas.microsoft.com/office/drawing/2014/main" id="{48846F9F-E21C-4857-8D42-664A98F15973}"/>
                </a:ext>
              </a:extLst>
            </p:cNvPr>
            <p:cNvGrpSpPr/>
            <p:nvPr/>
          </p:nvGrpSpPr>
          <p:grpSpPr>
            <a:xfrm>
              <a:off x="1" y="0"/>
              <a:ext cx="1528548" cy="952500"/>
              <a:chOff x="1" y="0"/>
              <a:chExt cx="1528548" cy="952500"/>
            </a:xfrm>
          </p:grpSpPr>
          <p:pic>
            <p:nvPicPr>
              <p:cNvPr id="1030" name="Picture 6" descr="Free printable black and withe frame">
                <a:extLst>
                  <a:ext uri="{FF2B5EF4-FFF2-40B4-BE49-F238E27FC236}">
                    <a16:creationId xmlns="" xmlns:a16="http://schemas.microsoft.com/office/drawing/2014/main" id="{FB53E6BD-A450-4FC4-BC2D-2EDC5553DD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id="{63726E45-9A87-4BE1-8A26-49A3E1A97413}"/>
                  </a:ext>
                </a:extLst>
              </p:cNvPr>
              <p:cNvSpPr txBox="1"/>
              <p:nvPr/>
            </p:nvSpPr>
            <p:spPr>
              <a:xfrm>
                <a:off x="197197" y="152189"/>
                <a:ext cx="1306580" cy="4210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dirty="0">
                    <a:solidFill>
                      <a:prstClr val="black"/>
                    </a:solidFill>
                    <a:cs typeface="(AH) Manal Black" pitchFamily="2" charset="-78"/>
                  </a:rPr>
                  <a:t>عنوان الدرس: خواص </a:t>
                </a:r>
                <a:r>
                  <a:rPr lang="ar-AE" dirty="0" smtClean="0">
                    <a:solidFill>
                      <a:prstClr val="black"/>
                    </a:solidFill>
                    <a:cs typeface="(AH) Manal Black" pitchFamily="2" charset="-78"/>
                  </a:rPr>
                  <a:t>الجمع</a:t>
                </a:r>
                <a:endParaRPr lang="ar-AE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="" xmlns:a16="http://schemas.microsoft.com/office/drawing/2014/main" id="{B75C86B6-AC33-49B6-A1DA-4B1E6C196517}"/>
                </a:ext>
              </a:extLst>
            </p:cNvPr>
            <p:cNvGrpSpPr/>
            <p:nvPr/>
          </p:nvGrpSpPr>
          <p:grpSpPr>
            <a:xfrm>
              <a:off x="1" y="658746"/>
              <a:ext cx="1528548" cy="952500"/>
              <a:chOff x="1" y="0"/>
              <a:chExt cx="1528548" cy="952500"/>
            </a:xfrm>
          </p:grpSpPr>
          <p:pic>
            <p:nvPicPr>
              <p:cNvPr id="13" name="Picture 6" descr="Free printable black and withe frame">
                <a:extLst>
                  <a:ext uri="{FF2B5EF4-FFF2-40B4-BE49-F238E27FC236}">
                    <a16:creationId xmlns="" xmlns:a16="http://schemas.microsoft.com/office/drawing/2014/main" id="{0BAE7421-F738-4923-A839-AFB4327264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6E1AA647-63F1-4AE8-91B0-5216766B47C1}"/>
                  </a:ext>
                </a:extLst>
              </p:cNvPr>
              <p:cNvSpPr txBox="1"/>
              <p:nvPr/>
            </p:nvSpPr>
            <p:spPr>
              <a:xfrm>
                <a:off x="98598" y="258447"/>
                <a:ext cx="1331352" cy="340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sz="1400" dirty="0">
                    <a:solidFill>
                      <a:prstClr val="black"/>
                    </a:solidFill>
                    <a:cs typeface="(AH) Manal Black" pitchFamily="2" charset="-78"/>
                  </a:rPr>
                  <a:t>ناتج التعلم:أن يتعرف الطالب على خواص الجمع</a:t>
                </a:r>
              </a:p>
            </p:txBody>
          </p:sp>
        </p:grpSp>
      </p:grpSp>
      <p:pic>
        <p:nvPicPr>
          <p:cNvPr id="20" name="Picture 6" descr="Free printable black and withe frame">
            <a:extLst>
              <a:ext uri="{FF2B5EF4-FFF2-40B4-BE49-F238E27FC236}">
                <a16:creationId xmlns="" xmlns:a16="http://schemas.microsoft.com/office/drawing/2014/main" id="{DBE9094C-6C13-40E0-B779-23736559F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848" b="95906" l="3814" r="97458">
                        <a14:foregroundMark x1="58898" y1="18713" x2="41949" y2="35088"/>
                        <a14:foregroundMark x1="30085" y1="18713" x2="10593" y2="36257"/>
                        <a14:foregroundMark x1="10593" y1="36257" x2="25000" y2="60819"/>
                        <a14:foregroundMark x1="25000" y1="60819" x2="78390" y2="47953"/>
                        <a14:foregroundMark x1="94492" y1="39766" x2="95339" y2="64327"/>
                        <a14:foregroundMark x1="97881" y1="56140" x2="97034" y2="50292"/>
                        <a14:foregroundMark x1="56356" y1="9357" x2="46186" y2="5848"/>
                        <a14:foregroundMark x1="3814" y1="38596" x2="5508" y2="53801"/>
                        <a14:foregroundMark x1="41949" y1="93567" x2="58051" y2="95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20" y="2175596"/>
            <a:ext cx="1842867" cy="1461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45ED32D6-BF71-4E4D-9ABD-B28F8772BA5F}"/>
              </a:ext>
            </a:extLst>
          </p:cNvPr>
          <p:cNvSpPr txBox="1"/>
          <p:nvPr/>
        </p:nvSpPr>
        <p:spPr>
          <a:xfrm>
            <a:off x="1771504" y="338782"/>
            <a:ext cx="1605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b="1" dirty="0">
                <a:solidFill>
                  <a:srgbClr val="FF0000"/>
                </a:solidFill>
                <a:cs typeface="(AH) Manal Black" pitchFamily="2" charset="-78"/>
              </a:rPr>
              <a:t>صفحة 58</a:t>
            </a:r>
            <a:endParaRPr lang="ar-AE" sz="3200" b="1" dirty="0">
              <a:solidFill>
                <a:srgbClr val="FF0000"/>
              </a:solidFill>
              <a:cs typeface="(AH) Manal Black" pitchFamily="2" charset="-78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A5B5A02E-3E2C-4AEE-82B1-6753E8ACCA8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361" t="57391" r="24508" b="13840"/>
          <a:stretch/>
        </p:blipFill>
        <p:spPr>
          <a:xfrm>
            <a:off x="3580102" y="3154642"/>
            <a:ext cx="8389929" cy="326122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6493DD5D-3551-4801-BBB5-DD28BEBBB618}"/>
              </a:ext>
            </a:extLst>
          </p:cNvPr>
          <p:cNvSpPr txBox="1"/>
          <p:nvPr/>
        </p:nvSpPr>
        <p:spPr>
          <a:xfrm>
            <a:off x="365863" y="2583420"/>
            <a:ext cx="1306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b="1" dirty="0">
                <a:solidFill>
                  <a:prstClr val="black"/>
                </a:solidFill>
                <a:cs typeface="(AH) Manal Black" pitchFamily="2" charset="-78"/>
              </a:rPr>
              <a:t>استراتيجية :</a:t>
            </a:r>
          </a:p>
          <a:p>
            <a:pPr algn="ctr"/>
            <a:r>
              <a:rPr lang="ar-SA" b="1" dirty="0">
                <a:solidFill>
                  <a:prstClr val="black"/>
                </a:solidFill>
                <a:cs typeface="(AH) Manal Black" pitchFamily="2" charset="-78"/>
              </a:rPr>
              <a:t>حل المسائل </a:t>
            </a:r>
            <a:endParaRPr lang="en-US" b="1" dirty="0">
              <a:solidFill>
                <a:prstClr val="black"/>
              </a:solidFill>
              <a:cs typeface="(AH) Manal Black" pitchFamily="2" charset="-78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F29ECAC-3177-4166-8D23-0904A51A222E}"/>
              </a:ext>
            </a:extLst>
          </p:cNvPr>
          <p:cNvSpPr txBox="1"/>
          <p:nvPr/>
        </p:nvSpPr>
        <p:spPr>
          <a:xfrm>
            <a:off x="4846595" y="422861"/>
            <a:ext cx="6579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b="1" dirty="0">
                <a:solidFill>
                  <a:prstClr val="black"/>
                </a:solidFill>
                <a:cs typeface="(AH) Manal Black" pitchFamily="2" charset="-78"/>
              </a:rPr>
              <a:t>الربط بالحياة اليومية </a:t>
            </a:r>
            <a:endParaRPr lang="en-US" sz="2800" b="1" dirty="0">
              <a:solidFill>
                <a:prstClr val="black"/>
              </a:solidFill>
              <a:cs typeface="(AH) Manal Black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10F4883C-8426-4129-84A8-C76F64E102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37481" y="1008486"/>
            <a:ext cx="7988655" cy="254458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A9A1110A-4CF1-4E40-926B-00C29494650A}"/>
              </a:ext>
            </a:extLst>
          </p:cNvPr>
          <p:cNvSpPr/>
          <p:nvPr/>
        </p:nvSpPr>
        <p:spPr>
          <a:xfrm>
            <a:off x="4494525" y="2505862"/>
            <a:ext cx="230415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16 + 0 = 16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1BBB3E75-8382-4282-9A23-3E9AD20AA2ED}"/>
              </a:ext>
            </a:extLst>
          </p:cNvPr>
          <p:cNvSpPr/>
          <p:nvPr/>
        </p:nvSpPr>
        <p:spPr>
          <a:xfrm>
            <a:off x="7386850" y="2505862"/>
            <a:ext cx="91068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كتيّب</a:t>
            </a:r>
            <a:endParaRPr lang="en-US" sz="32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5D3555E8-A2AC-46FB-829C-BC98C68A6B15}"/>
              </a:ext>
            </a:extLst>
          </p:cNvPr>
          <p:cNvSpPr/>
          <p:nvPr/>
        </p:nvSpPr>
        <p:spPr>
          <a:xfrm>
            <a:off x="5479924" y="5175962"/>
            <a:ext cx="328030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السيد عبيد9+3= 12</a:t>
            </a:r>
            <a:endParaRPr lang="en-US" sz="32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814C67F6-BF3F-45EC-ABE1-6FF5E2A6F85D}"/>
              </a:ext>
            </a:extLst>
          </p:cNvPr>
          <p:cNvSpPr/>
          <p:nvPr/>
        </p:nvSpPr>
        <p:spPr>
          <a:xfrm>
            <a:off x="8438625" y="5211138"/>
            <a:ext cx="344657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السيدة آمنة 3+9 =12</a:t>
            </a:r>
            <a:endParaRPr lang="en-US" sz="32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68837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  <p:bldP spid="29" grpId="0"/>
      <p:bldP spid="3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BDF0650-D97C-4C2D-A421-D216FADFB9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Flowchart: Off-page Connector 1">
            <a:extLst>
              <a:ext uri="{FF2B5EF4-FFF2-40B4-BE49-F238E27FC236}">
                <a16:creationId xmlns="" xmlns:a16="http://schemas.microsoft.com/office/drawing/2014/main" id="{C0FB5F98-5DA9-481B-B259-DF6CE287E05D}"/>
              </a:ext>
            </a:extLst>
          </p:cNvPr>
          <p:cNvSpPr/>
          <p:nvPr/>
        </p:nvSpPr>
        <p:spPr>
          <a:xfrm>
            <a:off x="2623279" y="6759"/>
            <a:ext cx="928425" cy="1134996"/>
          </a:xfrm>
          <a:prstGeom prst="flowChartOffpageConnector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prstClr val="white"/>
                </a:solidFill>
                <a:cs typeface="(AH) Manal Black" pitchFamily="2" charset="-78"/>
              </a:rPr>
              <a:t>سؤال التحدي</a:t>
            </a:r>
            <a:endParaRPr lang="en-US" sz="2400" b="1" dirty="0">
              <a:solidFill>
                <a:prstClr val="white"/>
              </a:solidFill>
              <a:cs typeface="(AH) Manal Black" pitchFamily="2" charset="-78"/>
            </a:endParaRP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="" xmlns:a16="http://schemas.microsoft.com/office/drawing/2014/main" id="{5E4DAD54-DF51-43B9-BDF8-35DAF135D1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25" y="2252545"/>
            <a:ext cx="3201394" cy="3336403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="" xmlns:a16="http://schemas.microsoft.com/office/drawing/2014/main" id="{A88757B4-9512-446D-A7F4-44D80E7C39F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09" b="93481" l="9744" r="89776">
                        <a14:foregroundMark x1="76198" y1="77053" x2="77263" y2="80528"/>
                        <a14:foregroundMark x1="27141" y1="84395" x2="27002" y2="85398"/>
                        <a14:foregroundMark x1="39617" y1="69883" x2="49042" y2="69492"/>
                        <a14:foregroundMark x1="43930" y1="69361" x2="51278" y2="68188"/>
                        <a14:foregroundMark x1="51278" y1="68188" x2="51438" y2="68318"/>
                        <a14:foregroundMark x1="72204" y1="76793" x2="50639" y2="77445"/>
                        <a14:foregroundMark x1="50639" y1="77445" x2="45367" y2="76793"/>
                        <a14:foregroundMark x1="39137" y1="67014" x2="40575" y2="68449"/>
                        <a14:backgroundMark x1="44409" y1="64928" x2="59425" y2="64798"/>
                        <a14:backgroundMark x1="59105" y1="64537" x2="22684" y2="62451"/>
                        <a14:backgroundMark x1="22684" y1="62451" x2="22684" y2="62451"/>
                        <a14:backgroundMark x1="44409" y1="83572" x2="53355" y2="83442"/>
                        <a14:backgroundMark x1="46645" y1="82399" x2="51917" y2="81617"/>
                        <a14:backgroundMark x1="79233" y1="82399" x2="74281" y2="82399"/>
                        <a14:backgroundMark x1="75559" y1="83051" x2="78594" y2="88266"/>
                        <a14:backgroundMark x1="78594" y1="88266" x2="78275" y2="93351"/>
                        <a14:backgroundMark x1="78275" y1="93351" x2="77955" y2="94003"/>
                        <a14:backgroundMark x1="25399" y1="82269" x2="32588" y2="82920"/>
                        <a14:backgroundMark x1="25399" y1="85398" x2="25399" y2="93742"/>
                        <a14:backgroundMark x1="27476" y1="86571" x2="27796" y2="85137"/>
                        <a14:backgroundMark x1="26997" y1="85528" x2="27157" y2="85137"/>
                        <a14:backgroundMark x1="55112" y1="56584" x2="50000" y2="51760"/>
                        <a14:backgroundMark x1="50000" y1="51760" x2="39776" y2="52021"/>
                        <a14:backgroundMark x1="39776" y1="52021" x2="34185" y2="514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544" t="59481" r="13623" b="16110"/>
          <a:stretch/>
        </p:blipFill>
        <p:spPr>
          <a:xfrm flipH="1">
            <a:off x="-185541" y="4755595"/>
            <a:ext cx="4777081" cy="235888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D3D7F448-6A6B-44E7-9B34-29938693217E}"/>
              </a:ext>
            </a:extLst>
          </p:cNvPr>
          <p:cNvGrpSpPr/>
          <p:nvPr/>
        </p:nvGrpSpPr>
        <p:grpSpPr>
          <a:xfrm>
            <a:off x="-34129" y="0"/>
            <a:ext cx="1858250" cy="3005491"/>
            <a:chOff x="-12385" y="0"/>
            <a:chExt cx="1540934" cy="2417381"/>
          </a:xfrm>
        </p:grpSpPr>
        <p:grpSp>
          <p:nvGrpSpPr>
            <p:cNvPr id="13" name="Group 12">
              <a:extLst>
                <a:ext uri="{FF2B5EF4-FFF2-40B4-BE49-F238E27FC236}">
                  <a16:creationId xmlns="" xmlns:a16="http://schemas.microsoft.com/office/drawing/2014/main" id="{C6D7F4A1-65AE-4793-86FE-CDCF2602F1D7}"/>
                </a:ext>
              </a:extLst>
            </p:cNvPr>
            <p:cNvGrpSpPr/>
            <p:nvPr/>
          </p:nvGrpSpPr>
          <p:grpSpPr>
            <a:xfrm>
              <a:off x="1" y="0"/>
              <a:ext cx="1528548" cy="952500"/>
              <a:chOff x="1" y="0"/>
              <a:chExt cx="1528548" cy="952500"/>
            </a:xfrm>
          </p:grpSpPr>
          <p:pic>
            <p:nvPicPr>
              <p:cNvPr id="20" name="Picture 6" descr="Free printable black and withe frame">
                <a:extLst>
                  <a:ext uri="{FF2B5EF4-FFF2-40B4-BE49-F238E27FC236}">
                    <a16:creationId xmlns="" xmlns:a16="http://schemas.microsoft.com/office/drawing/2014/main" id="{2051832A-B12A-4CC1-ADBB-6BEACB0DA1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1" name="TextBox 20">
                <a:extLst>
                  <a:ext uri="{FF2B5EF4-FFF2-40B4-BE49-F238E27FC236}">
                    <a16:creationId xmlns="" xmlns:a16="http://schemas.microsoft.com/office/drawing/2014/main" id="{79D2AA9F-9B87-4BEA-99AC-413E83067C3E}"/>
                  </a:ext>
                </a:extLst>
              </p:cNvPr>
              <p:cNvSpPr txBox="1"/>
              <p:nvPr/>
            </p:nvSpPr>
            <p:spPr>
              <a:xfrm>
                <a:off x="168814" y="299899"/>
                <a:ext cx="1306580" cy="22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sz="1200" dirty="0">
                    <a:solidFill>
                      <a:prstClr val="black"/>
                    </a:solidFill>
                    <a:cs typeface="(AH) Manal Black" pitchFamily="2" charset="-78"/>
                  </a:rPr>
                  <a:t>عنوان الدرس: خواص </a:t>
                </a:r>
                <a:r>
                  <a:rPr lang="ar-AE" sz="1200" dirty="0" smtClean="0">
                    <a:solidFill>
                      <a:prstClr val="black"/>
                    </a:solidFill>
                    <a:cs typeface="(AH) Manal Black" pitchFamily="2" charset="-78"/>
                  </a:rPr>
                  <a:t>الجمع</a:t>
                </a:r>
                <a:endParaRPr lang="ar-AE" sz="1200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="" xmlns:a16="http://schemas.microsoft.com/office/drawing/2014/main" id="{E8FA304D-9309-4BB7-A1B2-BA70D956C637}"/>
                </a:ext>
              </a:extLst>
            </p:cNvPr>
            <p:cNvGrpSpPr/>
            <p:nvPr/>
          </p:nvGrpSpPr>
          <p:grpSpPr>
            <a:xfrm>
              <a:off x="1" y="658746"/>
              <a:ext cx="1528548" cy="952500"/>
              <a:chOff x="1" y="0"/>
              <a:chExt cx="1528548" cy="952500"/>
            </a:xfrm>
          </p:grpSpPr>
          <p:pic>
            <p:nvPicPr>
              <p:cNvPr id="18" name="Picture 6" descr="Free printable black and withe frame">
                <a:extLst>
                  <a:ext uri="{FF2B5EF4-FFF2-40B4-BE49-F238E27FC236}">
                    <a16:creationId xmlns="" xmlns:a16="http://schemas.microsoft.com/office/drawing/2014/main" id="{9D8593FC-2837-41A8-9E33-1C198148C8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0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id="{756D13BF-BCE0-4CAE-B473-293E1DD5921D}"/>
                  </a:ext>
                </a:extLst>
              </p:cNvPr>
              <p:cNvSpPr txBox="1"/>
              <p:nvPr/>
            </p:nvSpPr>
            <p:spPr>
              <a:xfrm>
                <a:off x="98598" y="284258"/>
                <a:ext cx="1331352" cy="3713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sz="1200" dirty="0">
                    <a:solidFill>
                      <a:prstClr val="black"/>
                    </a:solidFill>
                    <a:cs typeface="(AH) Manal Black" pitchFamily="2" charset="-78"/>
                  </a:rPr>
                  <a:t>ناتج التعلم:أن يتعرف الطالب على خواص الجمع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="" xmlns:a16="http://schemas.microsoft.com/office/drawing/2014/main" id="{3F799563-1102-4923-B250-F73DD217CA58}"/>
                </a:ext>
              </a:extLst>
            </p:cNvPr>
            <p:cNvGrpSpPr/>
            <p:nvPr/>
          </p:nvGrpSpPr>
          <p:grpSpPr>
            <a:xfrm>
              <a:off x="-12385" y="1464881"/>
              <a:ext cx="1528548" cy="952500"/>
              <a:chOff x="-12385" y="47528"/>
              <a:chExt cx="1528548" cy="952500"/>
            </a:xfrm>
          </p:grpSpPr>
          <p:pic>
            <p:nvPicPr>
              <p:cNvPr id="16" name="Picture 6" descr="Free printable black and withe frame">
                <a:extLst>
                  <a:ext uri="{FF2B5EF4-FFF2-40B4-BE49-F238E27FC236}">
                    <a16:creationId xmlns="" xmlns:a16="http://schemas.microsoft.com/office/drawing/2014/main" id="{B083AF04-EBD6-4844-9E7B-ECA9887A04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5848" b="95906" l="3814" r="97458">
                            <a14:foregroundMark x1="58898" y1="18713" x2="41949" y2="35088"/>
                            <a14:foregroundMark x1="30085" y1="18713" x2="10593" y2="36257"/>
                            <a14:foregroundMark x1="10593" y1="36257" x2="25000" y2="60819"/>
                            <a14:foregroundMark x1="25000" y1="60819" x2="78390" y2="47953"/>
                            <a14:foregroundMark x1="94492" y1="39766" x2="95339" y2="64327"/>
                            <a14:foregroundMark x1="97881" y1="56140" x2="97034" y2="50292"/>
                            <a14:foregroundMark x1="56356" y1="9357" x2="46186" y2="5848"/>
                            <a14:foregroundMark x1="3814" y1="38596" x2="5508" y2="53801"/>
                            <a14:foregroundMark x1="41949" y1="93567" x2="58051" y2="959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2385" y="47528"/>
                <a:ext cx="1528548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id="{9B599929-C55D-48E6-A274-83EDAB8B8EE3}"/>
                  </a:ext>
                </a:extLst>
              </p:cNvPr>
              <p:cNvSpPr txBox="1"/>
              <p:nvPr/>
            </p:nvSpPr>
            <p:spPr>
              <a:xfrm>
                <a:off x="244540" y="274599"/>
                <a:ext cx="1039469" cy="569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sz="2000" dirty="0">
                    <a:solidFill>
                      <a:prstClr val="black"/>
                    </a:solidFill>
                    <a:cs typeface="(AH) Manal Black" pitchFamily="2" charset="-78"/>
                  </a:rPr>
                  <a:t>مهارات التفكير العليا</a:t>
                </a:r>
                <a:endParaRPr lang="en-US" sz="2000" dirty="0">
                  <a:solidFill>
                    <a:prstClr val="black"/>
                  </a:solidFill>
                  <a:cs typeface="(AH) Manal Black" pitchFamily="2" charset="-78"/>
                </a:endParaRPr>
              </a:p>
            </p:txBody>
          </p:sp>
        </p:grpSp>
      </p:grpSp>
      <p:sp>
        <p:nvSpPr>
          <p:cNvPr id="3" name="Speech Bubble: Rectangle with Corners Rounded 2">
            <a:extLst>
              <a:ext uri="{FF2B5EF4-FFF2-40B4-BE49-F238E27FC236}">
                <a16:creationId xmlns="" xmlns:a16="http://schemas.microsoft.com/office/drawing/2014/main" id="{6296A7A5-43BA-4859-B0CB-AB8A953F814F}"/>
              </a:ext>
            </a:extLst>
          </p:cNvPr>
          <p:cNvSpPr/>
          <p:nvPr/>
        </p:nvSpPr>
        <p:spPr>
          <a:xfrm>
            <a:off x="3551704" y="210811"/>
            <a:ext cx="8474764" cy="6586519"/>
          </a:xfrm>
          <a:prstGeom prst="wedgeRoundRectCallout">
            <a:avLst>
              <a:gd name="adj1" fmla="val -55774"/>
              <a:gd name="adj2" fmla="val 2881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AE" sz="6600" dirty="0">
              <a:solidFill>
                <a:prstClr val="black"/>
              </a:solidFill>
              <a:highlight>
                <a:srgbClr val="FFFF00"/>
              </a:highlight>
              <a:cs typeface="(AH) Manal Black" pitchFamily="2" charset="-78"/>
            </a:endParaRPr>
          </a:p>
          <a:p>
            <a:pPr algn="ctr"/>
            <a:endParaRPr lang="ar-AE" sz="6600" dirty="0">
              <a:solidFill>
                <a:prstClr val="black"/>
              </a:solidFill>
              <a:highlight>
                <a:srgbClr val="FFFF00"/>
              </a:highlight>
              <a:cs typeface="(AH) Manal Black" pitchFamily="2" charset="-78"/>
            </a:endParaRPr>
          </a:p>
          <a:p>
            <a:pPr algn="ctr"/>
            <a:endParaRPr lang="ar-AE" sz="6600" dirty="0">
              <a:solidFill>
                <a:prstClr val="black"/>
              </a:solidFill>
              <a:highlight>
                <a:srgbClr val="FFFF00"/>
              </a:highlight>
              <a:cs typeface="(AH) Manal Black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10C11333-068F-436E-897B-3B9E00B54F3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0573" t="40094" r="19916" b="17646"/>
          <a:stretch/>
        </p:blipFill>
        <p:spPr>
          <a:xfrm>
            <a:off x="3821019" y="901964"/>
            <a:ext cx="7808312" cy="2896813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24599EC5-F55A-4358-96A2-B60E87C679F5}"/>
              </a:ext>
            </a:extLst>
          </p:cNvPr>
          <p:cNvSpPr/>
          <p:nvPr/>
        </p:nvSpPr>
        <p:spPr>
          <a:xfrm>
            <a:off x="8899903" y="3049856"/>
            <a:ext cx="91068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لا</a:t>
            </a:r>
            <a:endParaRPr lang="en-US" sz="32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32835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BDF0650-D97C-4C2D-A421-D216FADFB9C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Speech Bubble: Rectangle with Corners Rounded 10">
            <a:extLst>
              <a:ext uri="{FF2B5EF4-FFF2-40B4-BE49-F238E27FC236}">
                <a16:creationId xmlns="" xmlns:a16="http://schemas.microsoft.com/office/drawing/2014/main" id="{3C95E276-6A6F-4721-9A3D-0A8876F72824}"/>
              </a:ext>
            </a:extLst>
          </p:cNvPr>
          <p:cNvSpPr/>
          <p:nvPr/>
        </p:nvSpPr>
        <p:spPr>
          <a:xfrm>
            <a:off x="3495267" y="1733266"/>
            <a:ext cx="8474764" cy="2183641"/>
          </a:xfrm>
          <a:prstGeom prst="wedgeRoundRectCallout">
            <a:avLst>
              <a:gd name="adj1" fmla="val -52767"/>
              <a:gd name="adj2" fmla="val -13090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5400" dirty="0">
                <a:solidFill>
                  <a:prstClr val="black"/>
                </a:solidFill>
                <a:cs typeface="(AH) Manal Black" pitchFamily="2" charset="-78"/>
              </a:rPr>
              <a:t>انتهت حصتنا لهذا اليوم </a:t>
            </a:r>
            <a:r>
              <a:rPr lang="ar-EG" sz="5400" dirty="0">
                <a:solidFill>
                  <a:prstClr val="black"/>
                </a:solidFill>
                <a:cs typeface="(AH) Manal Black" pitchFamily="2" charset="-78"/>
              </a:rPr>
              <a:t>أ</a:t>
            </a:r>
            <a:r>
              <a:rPr lang="ar-AE" sz="5400" dirty="0">
                <a:solidFill>
                  <a:prstClr val="black"/>
                </a:solidFill>
                <a:cs typeface="(AH) Manal Black" pitchFamily="2" charset="-78"/>
              </a:rPr>
              <a:t>تمنى </a:t>
            </a:r>
            <a:r>
              <a:rPr lang="ar-EG" sz="5400" dirty="0">
                <a:solidFill>
                  <a:prstClr val="black"/>
                </a:solidFill>
                <a:cs typeface="(AH) Manal Black" pitchFamily="2" charset="-78"/>
              </a:rPr>
              <a:t>أ</a:t>
            </a:r>
            <a:r>
              <a:rPr lang="ar-AE" sz="5400" dirty="0">
                <a:solidFill>
                  <a:prstClr val="black"/>
                </a:solidFill>
                <a:cs typeface="(AH) Manal Black" pitchFamily="2" charset="-78"/>
              </a:rPr>
              <a:t>نكم استفدتم معنا </a:t>
            </a:r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="" xmlns:a16="http://schemas.microsoft.com/office/drawing/2014/main" id="{42099A69-6BA9-4743-A984-EF4A94E9AB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4228"/>
            <a:ext cx="3938954" cy="4355945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="" xmlns:a16="http://schemas.microsoft.com/office/drawing/2014/main" id="{A88757B4-9512-446D-A7F4-44D80E7C39F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09" b="93481" l="9744" r="89776">
                        <a14:foregroundMark x1="76198" y1="77053" x2="77263" y2="80528"/>
                        <a14:foregroundMark x1="27141" y1="84395" x2="27002" y2="85398"/>
                        <a14:foregroundMark x1="39617" y1="69883" x2="49042" y2="69492"/>
                        <a14:foregroundMark x1="43930" y1="69361" x2="51278" y2="68188"/>
                        <a14:foregroundMark x1="51278" y1="68188" x2="51438" y2="68318"/>
                        <a14:foregroundMark x1="72204" y1="76793" x2="50639" y2="77445"/>
                        <a14:foregroundMark x1="50639" y1="77445" x2="45367" y2="76793"/>
                        <a14:foregroundMark x1="39137" y1="67014" x2="40575" y2="68449"/>
                        <a14:backgroundMark x1="44409" y1="64928" x2="59425" y2="64798"/>
                        <a14:backgroundMark x1="59105" y1="64537" x2="22684" y2="62451"/>
                        <a14:backgroundMark x1="22684" y1="62451" x2="22684" y2="62451"/>
                        <a14:backgroundMark x1="44409" y1="83572" x2="53355" y2="83442"/>
                        <a14:backgroundMark x1="46645" y1="82399" x2="51917" y2="81617"/>
                        <a14:backgroundMark x1="79233" y1="82399" x2="74281" y2="82399"/>
                        <a14:backgroundMark x1="75559" y1="83051" x2="78594" y2="88266"/>
                        <a14:backgroundMark x1="78594" y1="88266" x2="78275" y2="93351"/>
                        <a14:backgroundMark x1="78275" y1="93351" x2="77955" y2="94003"/>
                        <a14:backgroundMark x1="25399" y1="82269" x2="32588" y2="82920"/>
                        <a14:backgroundMark x1="25399" y1="85398" x2="25399" y2="93742"/>
                        <a14:backgroundMark x1="27476" y1="86571" x2="27796" y2="85137"/>
                        <a14:backgroundMark x1="26997" y1="85528" x2="27157" y2="85137"/>
                        <a14:backgroundMark x1="55112" y1="56584" x2="50000" y2="51760"/>
                        <a14:backgroundMark x1="50000" y1="51760" x2="39776" y2="52021"/>
                        <a14:backgroundMark x1="39776" y1="52021" x2="34185" y2="514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544" t="59481" r="13623" b="16110"/>
          <a:stretch/>
        </p:blipFill>
        <p:spPr>
          <a:xfrm flipH="1">
            <a:off x="-185541" y="4755595"/>
            <a:ext cx="4777081" cy="2358887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="" xmlns:a16="http://schemas.microsoft.com/office/drawing/2014/main" id="{52AE307E-39BB-4AEE-8F06-D2EF2C640E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0431" y="588931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529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</TotalTime>
  <Words>925</Words>
  <Application>Microsoft Office PowerPoint</Application>
  <PresentationFormat>Custom</PresentationFormat>
  <Paragraphs>225</Paragraphs>
  <Slides>25</Slides>
  <Notes>0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خاصية التبديل : الترتيب الذي يتم به جمع الأعداد لا يغير المجموع</vt:lpstr>
      <vt:lpstr>PowerPoint Presentation</vt:lpstr>
      <vt:lpstr>خاصية المحايد في الجمع  : مجموع أي عدد مع الصفر يساوي العدد نفسه</vt:lpstr>
      <vt:lpstr>PowerPoint Presentation</vt:lpstr>
      <vt:lpstr>خاصية التجميع في الجمع  : طريقة تجميع الحدود الجمعية لا يغير المجموع</vt:lpstr>
      <vt:lpstr>الأقواس توضح كيفية تجميع العمليات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بدرية علي الدهماني</dc:creator>
  <cp:lastModifiedBy>TOSHIBA</cp:lastModifiedBy>
  <cp:revision>133</cp:revision>
  <dcterms:created xsi:type="dcterms:W3CDTF">2020-08-13T07:22:18Z</dcterms:created>
  <dcterms:modified xsi:type="dcterms:W3CDTF">2023-09-13T03:09:05Z</dcterms:modified>
</cp:coreProperties>
</file>