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56" r:id="rId2"/>
    <p:sldId id="258" r:id="rId3"/>
  </p:sldIdLst>
  <p:sldSz cx="6858000" cy="9144000" type="screen4x3"/>
  <p:notesSz cx="6889750" cy="96075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النمط المتوسط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نمط فاتح 2 - تمييز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3" d="100"/>
          <a:sy n="83" d="100"/>
        </p:scale>
        <p:origin x="2045" y="4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 /><Relationship Id="rId3" Type="http://schemas.openxmlformats.org/officeDocument/2006/relationships/slide" Target="slides/slide2.xml" /><Relationship Id="rId7" Type="http://schemas.openxmlformats.org/officeDocument/2006/relationships/theme" Target="theme/theme1.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viewProps" Target="viewProps.xml" /><Relationship Id="rId5" Type="http://schemas.openxmlformats.org/officeDocument/2006/relationships/presProps" Target="presProps.xml" /><Relationship Id="rId4" Type="http://schemas.openxmlformats.org/officeDocument/2006/relationships/notesMaster" Target="notesMasters/notesMaster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85558" cy="480378"/>
          </a:xfrm>
          <a:prstGeom prst="rect">
            <a:avLst/>
          </a:prstGeom>
        </p:spPr>
        <p:txBody>
          <a:bodyPr vert="horz" lIns="91440" tIns="45720" rIns="91440" bIns="45720" rtlCol="0"/>
          <a:lstStyle>
            <a:lvl1pPr algn="l">
              <a:defRPr sz="1200"/>
            </a:lvl1pPr>
          </a:lstStyle>
          <a:p>
            <a:endParaRPr lang="en-US"/>
          </a:p>
        </p:txBody>
      </p:sp>
      <p:sp>
        <p:nvSpPr>
          <p:cNvPr id="3" name="عنصر نائب للتاريخ 2"/>
          <p:cNvSpPr>
            <a:spLocks noGrp="1"/>
          </p:cNvSpPr>
          <p:nvPr>
            <p:ph type="dt" idx="1"/>
          </p:nvPr>
        </p:nvSpPr>
        <p:spPr>
          <a:xfrm>
            <a:off x="3902597" y="0"/>
            <a:ext cx="2985558" cy="480378"/>
          </a:xfrm>
          <a:prstGeom prst="rect">
            <a:avLst/>
          </a:prstGeom>
        </p:spPr>
        <p:txBody>
          <a:bodyPr vert="horz" lIns="91440" tIns="45720" rIns="91440" bIns="45720" rtlCol="0"/>
          <a:lstStyle>
            <a:lvl1pPr algn="r">
              <a:defRPr sz="1200"/>
            </a:lvl1pPr>
          </a:lstStyle>
          <a:p>
            <a:fld id="{FA3DF2E1-C212-4372-A556-3026103C5F71}" type="datetimeFigureOut">
              <a:rPr lang="en-US" smtClean="0"/>
              <a:pPr/>
              <a:t>10/5/2022</a:t>
            </a:fld>
            <a:endParaRPr lang="en-US"/>
          </a:p>
        </p:txBody>
      </p:sp>
      <p:sp>
        <p:nvSpPr>
          <p:cNvPr id="4" name="عنصر نائب لصورة الشريحة 3"/>
          <p:cNvSpPr>
            <a:spLocks noGrp="1" noRot="1" noChangeAspect="1"/>
          </p:cNvSpPr>
          <p:nvPr>
            <p:ph type="sldImg" idx="2"/>
          </p:nvPr>
        </p:nvSpPr>
        <p:spPr>
          <a:xfrm>
            <a:off x="2095500" y="720725"/>
            <a:ext cx="2698750" cy="3602038"/>
          </a:xfrm>
          <a:prstGeom prst="rect">
            <a:avLst/>
          </a:prstGeom>
          <a:noFill/>
          <a:ln w="12700">
            <a:solidFill>
              <a:prstClr val="black"/>
            </a:solidFill>
          </a:ln>
        </p:spPr>
        <p:txBody>
          <a:bodyPr vert="horz" lIns="91440" tIns="45720" rIns="91440" bIns="45720" rtlCol="0" anchor="ctr"/>
          <a:lstStyle/>
          <a:p>
            <a:endParaRPr lang="en-US"/>
          </a:p>
        </p:txBody>
      </p:sp>
      <p:sp>
        <p:nvSpPr>
          <p:cNvPr id="5" name="عنصر نائب للملاحظات 4"/>
          <p:cNvSpPr>
            <a:spLocks noGrp="1"/>
          </p:cNvSpPr>
          <p:nvPr>
            <p:ph type="body" sz="quarter" idx="3"/>
          </p:nvPr>
        </p:nvSpPr>
        <p:spPr>
          <a:xfrm>
            <a:off x="688975" y="4563587"/>
            <a:ext cx="5511800" cy="4323397"/>
          </a:xfrm>
          <a:prstGeom prst="rect">
            <a:avLst/>
          </a:prstGeom>
        </p:spPr>
        <p:txBody>
          <a:bodyPr vert="horz" lIns="91440" tIns="45720" rIns="91440" bIns="45720" rtlCol="0">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6" name="عنصر نائب للتذييل 5"/>
          <p:cNvSpPr>
            <a:spLocks noGrp="1"/>
          </p:cNvSpPr>
          <p:nvPr>
            <p:ph type="ftr" sz="quarter" idx="4"/>
          </p:nvPr>
        </p:nvSpPr>
        <p:spPr>
          <a:xfrm>
            <a:off x="0" y="9125506"/>
            <a:ext cx="2985558" cy="480378"/>
          </a:xfrm>
          <a:prstGeom prst="rect">
            <a:avLst/>
          </a:prstGeom>
        </p:spPr>
        <p:txBody>
          <a:bodyPr vert="horz" lIns="91440" tIns="45720" rIns="91440" bIns="45720" rtlCol="0"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3902597" y="9125506"/>
            <a:ext cx="2985558" cy="480378"/>
          </a:xfrm>
          <a:prstGeom prst="rect">
            <a:avLst/>
          </a:prstGeom>
        </p:spPr>
        <p:txBody>
          <a:bodyPr vert="horz" lIns="91440" tIns="45720" rIns="91440" bIns="45720" rtlCol="0" anchor="b"/>
          <a:lstStyle>
            <a:lvl1pPr algn="r">
              <a:defRPr sz="1200"/>
            </a:lvl1pPr>
          </a:lstStyle>
          <a:p>
            <a:fld id="{979297AD-9A4C-427F-90E8-C23FF2A06AB9}" type="slidenum">
              <a:rPr lang="en-US" smtClean="0"/>
              <a:pPr/>
              <a:t>‹N°›</a:t>
            </a:fld>
            <a:endParaRPr lang="en-US"/>
          </a:p>
        </p:txBody>
      </p:sp>
    </p:spTree>
    <p:extLst>
      <p:ext uri="{BB962C8B-B14F-4D97-AF65-F5344CB8AC3E}">
        <p14:creationId xmlns:p14="http://schemas.microsoft.com/office/powerpoint/2010/main" val="30168793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AE" dirty="0"/>
          </a:p>
        </p:txBody>
      </p:sp>
      <p:sp>
        <p:nvSpPr>
          <p:cNvPr id="4" name="عنصر نائب لرقم الشريحة 3"/>
          <p:cNvSpPr>
            <a:spLocks noGrp="1"/>
          </p:cNvSpPr>
          <p:nvPr>
            <p:ph type="sldNum" sz="quarter" idx="10"/>
          </p:nvPr>
        </p:nvSpPr>
        <p:spPr/>
        <p:txBody>
          <a:bodyPr/>
          <a:lstStyle/>
          <a:p>
            <a:fld id="{979297AD-9A4C-427F-90E8-C23FF2A06AB9}" type="slidenum">
              <a:rPr lang="en-US" smtClean="0"/>
              <a:pPr/>
              <a:t>1</a:t>
            </a:fld>
            <a:endParaRPr lang="en-US"/>
          </a:p>
        </p:txBody>
      </p:sp>
    </p:spTree>
    <p:extLst>
      <p:ext uri="{BB962C8B-B14F-4D97-AF65-F5344CB8AC3E}">
        <p14:creationId xmlns:p14="http://schemas.microsoft.com/office/powerpoint/2010/main" val="30588776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514350" y="2840568"/>
            <a:ext cx="5829300" cy="1960033"/>
          </a:xfrm>
        </p:spPr>
        <p:txBody>
          <a:bodyPr/>
          <a:lstStyle/>
          <a:p>
            <a:r>
              <a:rPr lang="ar-SA"/>
              <a:t>انقر لتحرير نمط العنوان الرئيسي</a:t>
            </a:r>
            <a:endParaRPr lang="en-US"/>
          </a:p>
        </p:txBody>
      </p:sp>
      <p:sp>
        <p:nvSpPr>
          <p:cNvPr id="3" name="عنوان فرعي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الثانوي الرئيسي</a:t>
            </a:r>
            <a:endParaRPr lang="en-US"/>
          </a:p>
        </p:txBody>
      </p:sp>
      <p:sp>
        <p:nvSpPr>
          <p:cNvPr id="4" name="عنصر نائب للتاريخ 3"/>
          <p:cNvSpPr>
            <a:spLocks noGrp="1"/>
          </p:cNvSpPr>
          <p:nvPr>
            <p:ph type="dt" sz="half" idx="10"/>
          </p:nvPr>
        </p:nvSpPr>
        <p:spPr/>
        <p:txBody>
          <a:bodyPr/>
          <a:lstStyle/>
          <a:p>
            <a:fld id="{35185724-F978-46A6-A6F7-68AF24DD299C}" type="datetimeFigureOut">
              <a:rPr lang="en-US" smtClean="0"/>
              <a:pPr/>
              <a:t>10/5/2022</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04CC485A-C665-4D6A-B3EC-BC7BE694C3B0}"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p:cNvSpPr>
            <a:spLocks noGrp="1"/>
          </p:cNvSpPr>
          <p:nvPr>
            <p:ph type="dt" sz="half" idx="10"/>
          </p:nvPr>
        </p:nvSpPr>
        <p:spPr/>
        <p:txBody>
          <a:bodyPr/>
          <a:lstStyle/>
          <a:p>
            <a:fld id="{35185724-F978-46A6-A6F7-68AF24DD299C}" type="datetimeFigureOut">
              <a:rPr lang="en-US" smtClean="0"/>
              <a:pPr/>
              <a:t>10/5/2022</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04CC485A-C665-4D6A-B3EC-BC7BE694C3B0}"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541735" y="5875867"/>
            <a:ext cx="5829300" cy="1816100"/>
          </a:xfrm>
        </p:spPr>
        <p:txBody>
          <a:bodyPr anchor="t"/>
          <a:lstStyle>
            <a:lvl1pPr algn="l">
              <a:defRPr sz="4000" b="1" cap="all"/>
            </a:lvl1pPr>
          </a:lstStyle>
          <a:p>
            <a:r>
              <a:rPr lang="ar-SA"/>
              <a:t>انقر لتحرير نمط العنوان الرئيسي</a:t>
            </a:r>
            <a:endParaRPr lang="en-US"/>
          </a:p>
        </p:txBody>
      </p:sp>
      <p:sp>
        <p:nvSpPr>
          <p:cNvPr id="3" name="عنصر نائب للنص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p>
            <a:fld id="{35185724-F978-46A6-A6F7-68AF24DD299C}" type="datetimeFigureOut">
              <a:rPr lang="en-US" smtClean="0"/>
              <a:pPr/>
              <a:t>10/5/2022</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04CC485A-C665-4D6A-B3EC-BC7BE694C3B0}"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en-US"/>
          </a:p>
        </p:txBody>
      </p:sp>
      <p:sp>
        <p:nvSpPr>
          <p:cNvPr id="3" name="عنصر نائب للمحتوى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محتوى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تاريخ 4"/>
          <p:cNvSpPr>
            <a:spLocks noGrp="1"/>
          </p:cNvSpPr>
          <p:nvPr>
            <p:ph type="dt" sz="half" idx="10"/>
          </p:nvPr>
        </p:nvSpPr>
        <p:spPr/>
        <p:txBody>
          <a:bodyPr/>
          <a:lstStyle/>
          <a:p>
            <a:fld id="{35185724-F978-46A6-A6F7-68AF24DD299C}" type="datetimeFigureOut">
              <a:rPr lang="en-US" smtClean="0"/>
              <a:pPr/>
              <a:t>10/5/2022</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04CC485A-C665-4D6A-B3EC-BC7BE694C3B0}"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a:t>انقر لتحرير نمط العنوان الرئيسي</a:t>
            </a:r>
            <a:endParaRPr lang="en-US"/>
          </a:p>
        </p:txBody>
      </p:sp>
      <p:sp>
        <p:nvSpPr>
          <p:cNvPr id="3" name="عنصر نائب للنص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نص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7" name="عنصر نائب للتاريخ 6"/>
          <p:cNvSpPr>
            <a:spLocks noGrp="1"/>
          </p:cNvSpPr>
          <p:nvPr>
            <p:ph type="dt" sz="half" idx="10"/>
          </p:nvPr>
        </p:nvSpPr>
        <p:spPr/>
        <p:txBody>
          <a:bodyPr/>
          <a:lstStyle/>
          <a:p>
            <a:fld id="{35185724-F978-46A6-A6F7-68AF24DD299C}" type="datetimeFigureOut">
              <a:rPr lang="en-US" smtClean="0"/>
              <a:pPr/>
              <a:t>10/5/2022</a:t>
            </a:fld>
            <a:endParaRPr lang="en-US"/>
          </a:p>
        </p:txBody>
      </p:sp>
      <p:sp>
        <p:nvSpPr>
          <p:cNvPr id="8" name="عنصر نائب للتذييل 7"/>
          <p:cNvSpPr>
            <a:spLocks noGrp="1"/>
          </p:cNvSpPr>
          <p:nvPr>
            <p:ph type="ftr" sz="quarter" idx="11"/>
          </p:nvPr>
        </p:nvSpPr>
        <p:spPr/>
        <p:txBody>
          <a:bodyPr/>
          <a:lstStyle/>
          <a:p>
            <a:endParaRPr lang="en-US"/>
          </a:p>
        </p:txBody>
      </p:sp>
      <p:sp>
        <p:nvSpPr>
          <p:cNvPr id="9" name="عنصر نائب لرقم الشريحة 8"/>
          <p:cNvSpPr>
            <a:spLocks noGrp="1"/>
          </p:cNvSpPr>
          <p:nvPr>
            <p:ph type="sldNum" sz="quarter" idx="12"/>
          </p:nvPr>
        </p:nvSpPr>
        <p:spPr/>
        <p:txBody>
          <a:bodyPr/>
          <a:lstStyle/>
          <a:p>
            <a:fld id="{04CC485A-C665-4D6A-B3EC-BC7BE694C3B0}"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en-US"/>
          </a:p>
        </p:txBody>
      </p:sp>
      <p:sp>
        <p:nvSpPr>
          <p:cNvPr id="3" name="عنصر نائب للتاريخ 2"/>
          <p:cNvSpPr>
            <a:spLocks noGrp="1"/>
          </p:cNvSpPr>
          <p:nvPr>
            <p:ph type="dt" sz="half" idx="10"/>
          </p:nvPr>
        </p:nvSpPr>
        <p:spPr/>
        <p:txBody>
          <a:bodyPr/>
          <a:lstStyle/>
          <a:p>
            <a:fld id="{35185724-F978-46A6-A6F7-68AF24DD299C}" type="datetimeFigureOut">
              <a:rPr lang="en-US" smtClean="0"/>
              <a:pPr/>
              <a:t>10/5/2022</a:t>
            </a:fld>
            <a:endParaRPr lang="en-US"/>
          </a:p>
        </p:txBody>
      </p:sp>
      <p:sp>
        <p:nvSpPr>
          <p:cNvPr id="4" name="عنصر نائب للتذييل 3"/>
          <p:cNvSpPr>
            <a:spLocks noGrp="1"/>
          </p:cNvSpPr>
          <p:nvPr>
            <p:ph type="ftr" sz="quarter" idx="11"/>
          </p:nvPr>
        </p:nvSpPr>
        <p:spPr/>
        <p:txBody>
          <a:bodyPr/>
          <a:lstStyle/>
          <a:p>
            <a:endParaRPr lang="en-US"/>
          </a:p>
        </p:txBody>
      </p:sp>
      <p:sp>
        <p:nvSpPr>
          <p:cNvPr id="5" name="عنصر نائب لرقم الشريحة 4"/>
          <p:cNvSpPr>
            <a:spLocks noGrp="1"/>
          </p:cNvSpPr>
          <p:nvPr>
            <p:ph type="sldNum" sz="quarter" idx="12"/>
          </p:nvPr>
        </p:nvSpPr>
        <p:spPr/>
        <p:txBody>
          <a:bodyPr/>
          <a:lstStyle/>
          <a:p>
            <a:fld id="{04CC485A-C665-4D6A-B3EC-BC7BE694C3B0}"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35185724-F978-46A6-A6F7-68AF24DD299C}" type="datetimeFigureOut">
              <a:rPr lang="en-US" smtClean="0"/>
              <a:pPr/>
              <a:t>10/5/2022</a:t>
            </a:fld>
            <a:endParaRPr lang="en-US"/>
          </a:p>
        </p:txBody>
      </p:sp>
      <p:sp>
        <p:nvSpPr>
          <p:cNvPr id="3" name="عنصر نائب للتذييل 2"/>
          <p:cNvSpPr>
            <a:spLocks noGrp="1"/>
          </p:cNvSpPr>
          <p:nvPr>
            <p:ph type="ftr" sz="quarter" idx="11"/>
          </p:nvPr>
        </p:nvSpPr>
        <p:spPr/>
        <p:txBody>
          <a:bodyPr/>
          <a:lstStyle/>
          <a:p>
            <a:endParaRPr lang="en-US"/>
          </a:p>
        </p:txBody>
      </p:sp>
      <p:sp>
        <p:nvSpPr>
          <p:cNvPr id="4" name="عنصر نائب لرقم الشريحة 3"/>
          <p:cNvSpPr>
            <a:spLocks noGrp="1"/>
          </p:cNvSpPr>
          <p:nvPr>
            <p:ph type="sldNum" sz="quarter" idx="12"/>
          </p:nvPr>
        </p:nvSpPr>
        <p:spPr/>
        <p:txBody>
          <a:bodyPr/>
          <a:lstStyle/>
          <a:p>
            <a:fld id="{04CC485A-C665-4D6A-B3EC-BC7BE694C3B0}"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342900" y="364067"/>
            <a:ext cx="2256235" cy="1549400"/>
          </a:xfrm>
        </p:spPr>
        <p:txBody>
          <a:bodyPr anchor="b"/>
          <a:lstStyle>
            <a:lvl1pPr algn="l">
              <a:defRPr sz="2000" b="1"/>
            </a:lvl1pPr>
          </a:lstStyle>
          <a:p>
            <a:r>
              <a:rPr lang="ar-SA"/>
              <a:t>انقر لتحرير نمط العنوان الرئيسي</a:t>
            </a:r>
            <a:endParaRPr lang="en-US"/>
          </a:p>
        </p:txBody>
      </p:sp>
      <p:sp>
        <p:nvSpPr>
          <p:cNvPr id="3" name="عنصر نائب للمحتوى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نص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35185724-F978-46A6-A6F7-68AF24DD299C}" type="datetimeFigureOut">
              <a:rPr lang="en-US" smtClean="0"/>
              <a:pPr/>
              <a:t>10/5/2022</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04CC485A-C665-4D6A-B3EC-BC7BE694C3B0}"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344216" y="6400800"/>
            <a:ext cx="4114800" cy="755651"/>
          </a:xfrm>
        </p:spPr>
        <p:txBody>
          <a:bodyPr anchor="b"/>
          <a:lstStyle>
            <a:lvl1pPr algn="l">
              <a:defRPr sz="2000" b="1"/>
            </a:lvl1pPr>
          </a:lstStyle>
          <a:p>
            <a:r>
              <a:rPr lang="ar-SA"/>
              <a:t>انقر لتحرير نمط العنوان الرئيسي</a:t>
            </a:r>
            <a:endParaRPr lang="en-US"/>
          </a:p>
        </p:txBody>
      </p:sp>
      <p:sp>
        <p:nvSpPr>
          <p:cNvPr id="3" name="عنصر نائب للصورة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35185724-F978-46A6-A6F7-68AF24DD299C}" type="datetimeFigureOut">
              <a:rPr lang="en-US" smtClean="0"/>
              <a:pPr/>
              <a:t>10/5/2022</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04CC485A-C665-4D6A-B3EC-BC7BE694C3B0}"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p:cNvSpPr>
            <a:spLocks noGrp="1"/>
          </p:cNvSpPr>
          <p:nvPr>
            <p:ph type="dt" sz="half" idx="10"/>
          </p:nvPr>
        </p:nvSpPr>
        <p:spPr/>
        <p:txBody>
          <a:bodyPr/>
          <a:lstStyle/>
          <a:p>
            <a:fld id="{35185724-F978-46A6-A6F7-68AF24DD299C}" type="datetimeFigureOut">
              <a:rPr lang="en-US" smtClean="0"/>
              <a:pPr/>
              <a:t>10/5/2022</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04CC485A-C665-4D6A-B3EC-BC7BE694C3B0}"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4972050" y="366185"/>
            <a:ext cx="1543050" cy="7802033"/>
          </a:xfrm>
        </p:spPr>
        <p:txBody>
          <a:bodyPr vert="eaVert"/>
          <a:lstStyle/>
          <a:p>
            <a:r>
              <a:rPr lang="ar-SA"/>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342900" y="366185"/>
            <a:ext cx="4514850" cy="7802033"/>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p:cNvSpPr>
            <a:spLocks noGrp="1"/>
          </p:cNvSpPr>
          <p:nvPr>
            <p:ph type="dt" sz="half" idx="10"/>
          </p:nvPr>
        </p:nvSpPr>
        <p:spPr/>
        <p:txBody>
          <a:bodyPr/>
          <a:lstStyle/>
          <a:p>
            <a:fld id="{35185724-F978-46A6-A6F7-68AF24DD299C}" type="datetimeFigureOut">
              <a:rPr lang="en-US" smtClean="0"/>
              <a:pPr/>
              <a:t>10/5/2022</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04CC485A-C665-4D6A-B3EC-BC7BE694C3B0}"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ar-SA"/>
              <a:t>انقر لتحرير نمط العنوان الرئيسي</a:t>
            </a:r>
            <a:endParaRPr lang="en-US"/>
          </a:p>
        </p:txBody>
      </p:sp>
      <p:sp>
        <p:nvSpPr>
          <p:cNvPr id="3" name="عنصر نائب للنص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35185724-F978-46A6-A6F7-68AF24DD299C}" type="datetimeFigureOut">
              <a:rPr lang="en-US" smtClean="0"/>
              <a:pPr/>
              <a:t>10/5/2022</a:t>
            </a:fld>
            <a:endParaRPr lang="en-US"/>
          </a:p>
        </p:txBody>
      </p:sp>
      <p:sp>
        <p:nvSpPr>
          <p:cNvPr id="5" name="عنصر نائب للتذييل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عنصر نائب لرقم الشريحة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04CC485A-C665-4D6A-B3EC-BC7BE694C3B0}"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google.com.eg/url?url=http://ar.wikipedia.org/wiki/%D9%85%D9%84%D9%81:New_Coat_of_arms_of_United_Arab_Emirates.png&amp;rct=j&amp;frm=1&amp;q=&amp;esrc=s&amp;sa=U&amp;ei=scHgVNvbEqvX7QaBwICgCw&amp;ved=0CBcQ9QEwAQ&amp;usg=AFQjCNE62DgC88tOKaWVZNqH2kH5dXv2AQ" TargetMode="External" /><Relationship Id="rId2" Type="http://schemas.openxmlformats.org/officeDocument/2006/relationships/notesSlide" Target="../notesSlides/notesSlide1.xml" /><Relationship Id="rId1" Type="http://schemas.openxmlformats.org/officeDocument/2006/relationships/slideLayout" Target="../slideLayouts/slideLayout7.xml" /><Relationship Id="rId4" Type="http://schemas.openxmlformats.org/officeDocument/2006/relationships/image" Target="../media/image1.jpeg" /></Relationships>
</file>

<file path=ppt/slides/_rels/slide2.xml.rels><?xml version="1.0" encoding="UTF-8" standalone="yes"?>
<Relationships xmlns="http://schemas.openxmlformats.org/package/2006/relationships"><Relationship Id="rId3" Type="http://schemas.openxmlformats.org/officeDocument/2006/relationships/hyperlink" Target="https://ar.wikipedia.org/wiki/%D8%A7%D9%84%D8%AD%D8%B3%D9%86_%D8%A8%D9%86_%D8%B9%D9%84%D9%8A" TargetMode="External" /><Relationship Id="rId2" Type="http://schemas.openxmlformats.org/officeDocument/2006/relationships/hyperlink" Target="https://ar.wikipedia.org/wiki/%D8%A7%D9%84%D8%A3%D9%82%D8%B1%D8%B9_%D8%A8%D9%86_%D8%AD%D8%A7%D8%A8%D8%B3" TargetMode="External" /><Relationship Id="rId1" Type="http://schemas.openxmlformats.org/officeDocument/2006/relationships/slideLayout" Target="../slideLayouts/slideLayout7.xml" /><Relationship Id="rId4" Type="http://schemas.openxmlformats.org/officeDocument/2006/relationships/hyperlink" Target="https://ar.wikipedia.org/wiki/%D8%A7%D9%84%D8%AD%D8%B3%D9%8A%D9%86_%D8%A8%D9%86_%D8%B9%D9%84%D9%8A"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68117" y="152400"/>
            <a:ext cx="6561283" cy="138499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AE" sz="1100" b="1" i="0" u="none" strike="noStrike" cap="none" normalizeH="0" baseline="0" dirty="0">
                <a:ln>
                  <a:noFill/>
                </a:ln>
                <a:solidFill>
                  <a:schemeClr val="tx1"/>
                </a:solidFill>
                <a:effectLst/>
                <a:latin typeface="Calibri" pitchFamily="34" charset="0"/>
                <a:ea typeface="Calibri" pitchFamily="34" charset="0"/>
                <a:cs typeface="Arial" pitchFamily="34" charset="0"/>
              </a:rPr>
              <a:t>وزارة التربية و التعليم                                                                                                 اليوم : الأثنين </a:t>
            </a:r>
            <a:endParaRPr kumimoji="0" lang="en-US" sz="600" b="0" i="0" u="none" strike="noStrike" cap="none" normalizeH="0" baseline="0" dirty="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AE" sz="1100" b="1" i="0" u="none" strike="noStrike" cap="none" normalizeH="0" baseline="0" dirty="0">
                <a:ln>
                  <a:noFill/>
                </a:ln>
                <a:solidFill>
                  <a:schemeClr val="tx1"/>
                </a:solidFill>
                <a:effectLst/>
                <a:latin typeface="Calibri" pitchFamily="34" charset="0"/>
                <a:ea typeface="Calibri" pitchFamily="34" charset="0"/>
                <a:cs typeface="Arial" pitchFamily="34" charset="0"/>
              </a:rPr>
              <a:t>                                                                                                                         التاريخ: </a:t>
            </a:r>
            <a:r>
              <a:rPr lang="en-US" sz="1100" b="1" dirty="0">
                <a:latin typeface="Calibri" pitchFamily="34" charset="0"/>
                <a:ea typeface="Calibri" pitchFamily="34" charset="0"/>
                <a:cs typeface="Arial" pitchFamily="34" charset="0"/>
              </a:rPr>
              <a:t>26\9\2023</a:t>
            </a:r>
            <a:r>
              <a:rPr kumimoji="0" lang="en-US" sz="1100" b="1" i="0" u="none" strike="noStrike" cap="none" normalizeH="0" baseline="0" dirty="0">
                <a:ln>
                  <a:noFill/>
                </a:ln>
                <a:solidFill>
                  <a:schemeClr val="tx1"/>
                </a:solidFill>
                <a:effectLst/>
                <a:latin typeface="Calibri" pitchFamily="34" charset="0"/>
                <a:ea typeface="Calibri" pitchFamily="34" charset="0"/>
                <a:cs typeface="Arial" pitchFamily="34" charset="0"/>
              </a:rPr>
              <a:t> </a:t>
            </a:r>
            <a:r>
              <a:rPr kumimoji="0" lang="ar-AE" sz="1100" b="1" i="0" u="none" strike="noStrike" cap="none" normalizeH="0" baseline="0" dirty="0">
                <a:ln>
                  <a:noFill/>
                </a:ln>
                <a:solidFill>
                  <a:schemeClr val="tx1"/>
                </a:solidFill>
                <a:effectLst/>
                <a:latin typeface="Calibri" pitchFamily="34" charset="0"/>
                <a:ea typeface="Calibri" pitchFamily="34" charset="0"/>
                <a:cs typeface="Arial" pitchFamily="34" charset="0"/>
              </a:rPr>
              <a:t>م</a:t>
            </a:r>
            <a:endParaRPr kumimoji="0" lang="en-US" sz="600" b="0" i="0" u="none" strike="noStrike" cap="none" normalizeH="0" baseline="0" dirty="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AE" sz="1100" b="1" i="0" u="none" strike="noStrike" cap="none" normalizeH="0" baseline="0" dirty="0">
                <a:ln>
                  <a:noFill/>
                </a:ln>
                <a:solidFill>
                  <a:schemeClr val="tx1"/>
                </a:solidFill>
                <a:effectLst/>
                <a:latin typeface="Calibri" pitchFamily="34" charset="0"/>
                <a:ea typeface="Calibri" pitchFamily="34" charset="0"/>
                <a:cs typeface="Arial" pitchFamily="34" charset="0"/>
              </a:rPr>
              <a:t>مدرسة مريشيد للعليم الأساسي ح1                                                                                     عدد</a:t>
            </a:r>
            <a:r>
              <a:rPr kumimoji="0" lang="ar-AE" sz="1100" b="1" i="0" u="none" strike="noStrike" cap="none" normalizeH="0" dirty="0">
                <a:ln>
                  <a:noFill/>
                </a:ln>
                <a:solidFill>
                  <a:schemeClr val="tx1"/>
                </a:solidFill>
                <a:effectLst/>
                <a:latin typeface="Calibri" pitchFamily="34" charset="0"/>
                <a:ea typeface="Calibri" pitchFamily="34" charset="0"/>
                <a:cs typeface="Arial" pitchFamily="34" charset="0"/>
              </a:rPr>
              <a:t> الأوراق :  2</a:t>
            </a:r>
            <a:endParaRPr kumimoji="0" lang="en-US" sz="600" b="0" i="0" u="none" strike="noStrike" cap="none" normalizeH="0" baseline="0" dirty="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AE" sz="1100" b="1" i="0" u="none" strike="noStrike" cap="none" normalizeH="0" baseline="0" dirty="0">
                <a:ln>
                  <a:noFill/>
                </a:ln>
                <a:solidFill>
                  <a:schemeClr val="tx1"/>
                </a:solidFill>
                <a:effectLst/>
                <a:latin typeface="Calibri" pitchFamily="34" charset="0"/>
                <a:ea typeface="Calibri" pitchFamily="34" charset="0"/>
                <a:cs typeface="Arial" pitchFamily="34" charset="0"/>
              </a:rPr>
              <a:t>                                                           </a:t>
            </a:r>
          </a:p>
          <a:p>
            <a:pPr marL="0" marR="0" lvl="0" indent="0" algn="r" defTabSz="914400" rtl="1" eaLnBrk="0" fontAlgn="base" latinLnBrk="0" hangingPunct="0">
              <a:lnSpc>
                <a:spcPct val="100000"/>
              </a:lnSpc>
              <a:spcBef>
                <a:spcPct val="0"/>
              </a:spcBef>
              <a:spcAft>
                <a:spcPct val="0"/>
              </a:spcAft>
              <a:buClrTx/>
              <a:buSzTx/>
              <a:buFontTx/>
              <a:buNone/>
              <a:tabLst/>
            </a:pPr>
            <a:r>
              <a:rPr lang="ar-AE" sz="1100" b="1" dirty="0">
                <a:latin typeface="Calibri" pitchFamily="34" charset="0"/>
                <a:ea typeface="Calibri" pitchFamily="34" charset="0"/>
                <a:cs typeface="Arial" pitchFamily="34" charset="0"/>
              </a:rPr>
              <a:t>                                       </a:t>
            </a:r>
            <a:r>
              <a:rPr kumimoji="0" lang="ar-AE" sz="1100" b="1" i="0" u="none" strike="noStrike" cap="none" normalizeH="0" baseline="0" dirty="0">
                <a:ln>
                  <a:noFill/>
                </a:ln>
                <a:solidFill>
                  <a:schemeClr val="tx1"/>
                </a:solidFill>
                <a:effectLst/>
                <a:latin typeface="Calibri" pitchFamily="34" charset="0"/>
                <a:ea typeface="Calibri" pitchFamily="34" charset="0"/>
                <a:cs typeface="Arial" pitchFamily="34" charset="0"/>
              </a:rPr>
              <a:t>الإختبار التكويني الأول لمادة التربيه الإسلاميه الصف الثالث</a:t>
            </a:r>
          </a:p>
          <a:p>
            <a:pPr marL="0" marR="0" lvl="0" indent="0" algn="r" defTabSz="914400" rtl="1" eaLnBrk="0" fontAlgn="base" latinLnBrk="0" hangingPunct="0">
              <a:lnSpc>
                <a:spcPct val="100000"/>
              </a:lnSpc>
              <a:spcBef>
                <a:spcPct val="0"/>
              </a:spcBef>
              <a:spcAft>
                <a:spcPct val="0"/>
              </a:spcAft>
              <a:buClrTx/>
              <a:buSzTx/>
              <a:buFontTx/>
              <a:buNone/>
              <a:tabLst/>
            </a:pPr>
            <a:r>
              <a:rPr lang="ar-AE" sz="1100" b="1" dirty="0">
                <a:latin typeface="Calibri" pitchFamily="34" charset="0"/>
                <a:cs typeface="Arial" pitchFamily="34" charset="0"/>
              </a:rPr>
              <a:t>                                                                 الفصل الدراسي الأول</a:t>
            </a:r>
            <a:endParaRPr kumimoji="0" lang="en-US" sz="6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1"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pic>
        <p:nvPicPr>
          <p:cNvPr id="12293" name="Picture 5" descr="https://encrypted-tbn1.gstatic.com/images?q=tbn:ANd9GcR1J3F_gUvNiDeOSAlNc9zh-_VuJPAwmiUjSrkfFrd8fOS7Jd65snnoQyE">
            <a:hlinkClick r:id="rId3"/>
          </p:cNvPr>
          <p:cNvPicPr>
            <a:picLocks noChangeAspect="1" noChangeArrowheads="1"/>
          </p:cNvPicPr>
          <p:nvPr/>
        </p:nvPicPr>
        <p:blipFill>
          <a:blip r:embed="rId4"/>
          <a:srcRect/>
          <a:stretch>
            <a:fillRect/>
          </a:stretch>
        </p:blipFill>
        <p:spPr bwMode="auto">
          <a:xfrm>
            <a:off x="3124200" y="152400"/>
            <a:ext cx="636588" cy="721996"/>
          </a:xfrm>
          <a:prstGeom prst="rect">
            <a:avLst/>
          </a:prstGeom>
          <a:noFill/>
        </p:spPr>
      </p:pic>
      <p:sp>
        <p:nvSpPr>
          <p:cNvPr id="8" name="مربع نص 7"/>
          <p:cNvSpPr txBox="1"/>
          <p:nvPr/>
        </p:nvSpPr>
        <p:spPr>
          <a:xfrm>
            <a:off x="1371600" y="1295400"/>
            <a:ext cx="5029200" cy="276999"/>
          </a:xfrm>
          <a:prstGeom prst="rect">
            <a:avLst/>
          </a:prstGeom>
          <a:noFill/>
          <a:ln cmpd="thickThin">
            <a:solidFill>
              <a:schemeClr val="tx1"/>
            </a:solidFill>
          </a:ln>
        </p:spPr>
        <p:txBody>
          <a:bodyPr wrap="square" rtlCol="0">
            <a:spAutoFit/>
          </a:bodyPr>
          <a:lstStyle/>
          <a:p>
            <a:pPr algn="r"/>
            <a:r>
              <a:rPr lang="ar-AE" sz="1200" b="1" dirty="0"/>
              <a:t>اسم البطل / البطله : ...................................... .        الصف  الجميل : .....................</a:t>
            </a:r>
            <a:endParaRPr lang="en-US" sz="1200" b="1" dirty="0"/>
          </a:p>
        </p:txBody>
      </p:sp>
      <p:sp>
        <p:nvSpPr>
          <p:cNvPr id="9" name="مربع نص 8"/>
          <p:cNvSpPr txBox="1"/>
          <p:nvPr/>
        </p:nvSpPr>
        <p:spPr>
          <a:xfrm>
            <a:off x="68117" y="1918395"/>
            <a:ext cx="6400800" cy="7386638"/>
          </a:xfrm>
          <a:prstGeom prst="rect">
            <a:avLst/>
          </a:prstGeom>
          <a:noFill/>
          <a:ln w="19050">
            <a:solidFill>
              <a:schemeClr val="tx1"/>
            </a:solidFill>
            <a:prstDash val="dashDot"/>
          </a:ln>
        </p:spPr>
        <p:txBody>
          <a:bodyPr wrap="square" rtlCol="0">
            <a:spAutoFit/>
          </a:bodyPr>
          <a:lstStyle/>
          <a:p>
            <a:pPr algn="r" rtl="1">
              <a:lnSpc>
                <a:spcPct val="150000"/>
              </a:lnSpc>
            </a:pPr>
            <a:r>
              <a:rPr lang="ar-AE" sz="1200" b="1" u="sng" dirty="0"/>
              <a:t>السؤال الأول :</a:t>
            </a:r>
            <a:endParaRPr lang="ar-AE" sz="1200" b="1" dirty="0"/>
          </a:p>
          <a:p>
            <a:pPr algn="r" rtl="1"/>
            <a:r>
              <a:rPr lang="ar-AE" sz="1200" b="1" dirty="0"/>
              <a:t>1-  اقرأ  الآيات </a:t>
            </a:r>
            <a:r>
              <a:rPr lang="ar-AE" sz="1200" b="1" dirty="0" err="1"/>
              <a:t>التاليه</a:t>
            </a:r>
            <a:r>
              <a:rPr lang="ar-AE" sz="1200" b="1" dirty="0"/>
              <a:t> ثم أجيب عن </a:t>
            </a:r>
            <a:r>
              <a:rPr lang="ar-AE" sz="1200" b="1" dirty="0" err="1"/>
              <a:t>الأسئله</a:t>
            </a:r>
            <a:r>
              <a:rPr lang="ar-AE" sz="1200" b="1" dirty="0"/>
              <a:t> : </a:t>
            </a:r>
          </a:p>
          <a:p>
            <a:pPr algn="r" rtl="1"/>
            <a:endParaRPr lang="ar-AE" sz="1200" b="1" dirty="0"/>
          </a:p>
          <a:p>
            <a:pPr algn="r" rtl="1"/>
            <a:r>
              <a:rPr lang="ar-AE" sz="1200" b="1" dirty="0"/>
              <a:t>   </a:t>
            </a:r>
          </a:p>
          <a:p>
            <a:pPr algn="r" rtl="1"/>
            <a:endParaRPr lang="ar-AE" sz="1200" b="1" dirty="0"/>
          </a:p>
          <a:p>
            <a:pPr algn="r" rtl="1"/>
            <a:endParaRPr lang="ar-AE" sz="1200" b="1" dirty="0"/>
          </a:p>
          <a:p>
            <a:pPr algn="r" rtl="1"/>
            <a:r>
              <a:rPr lang="ar-AE" sz="1200" b="1" dirty="0"/>
              <a:t>   </a:t>
            </a:r>
          </a:p>
          <a:p>
            <a:pPr algn="r" rtl="1"/>
            <a:endParaRPr lang="ar-AE" sz="1200" b="1" dirty="0"/>
          </a:p>
          <a:p>
            <a:pPr algn="r" rtl="1"/>
            <a:r>
              <a:rPr lang="en-US" sz="1200" b="1" dirty="0"/>
              <a:t>1</a:t>
            </a:r>
            <a:r>
              <a:rPr lang="ar-AE" sz="1200" b="1" dirty="0"/>
              <a:t>-  كيف يمكن للإنسان أن  يزكي نفسه  ؟      </a:t>
            </a:r>
            <a:r>
              <a:rPr lang="en-US" sz="1200" b="1" dirty="0"/>
              <a:t>2</a:t>
            </a:r>
            <a:r>
              <a:rPr lang="ar-AE" sz="1200" b="1" dirty="0"/>
              <a:t>د</a:t>
            </a:r>
          </a:p>
          <a:p>
            <a:pPr algn="r" rtl="1"/>
            <a:r>
              <a:rPr lang="ar-AE" sz="1200" b="1" dirty="0"/>
              <a:t>           </a:t>
            </a:r>
          </a:p>
          <a:p>
            <a:pPr marL="228600" indent="-228600" algn="r" rtl="1">
              <a:buFont typeface="+mj-cs"/>
              <a:buAutoNum type="arabic2Minus"/>
            </a:pPr>
            <a:r>
              <a:rPr lang="ar-AE" sz="1200" b="1" dirty="0"/>
              <a:t>بالحرص على المال والنجاح وعزة النفس </a:t>
            </a:r>
          </a:p>
          <a:p>
            <a:pPr marL="228600" indent="-228600" algn="r" rtl="1">
              <a:buFont typeface="+mj-cs"/>
              <a:buAutoNum type="arabic2Minus"/>
            </a:pPr>
            <a:r>
              <a:rPr lang="ar-AE" sz="1200" b="1" dirty="0"/>
              <a:t>بتوحيد الله سبحانه والايمان برسله </a:t>
            </a:r>
          </a:p>
          <a:p>
            <a:pPr marL="228600" indent="-228600" algn="r" rtl="1">
              <a:buFont typeface="+mj-cs"/>
              <a:buAutoNum type="arabic2Minus"/>
            </a:pPr>
            <a:r>
              <a:rPr lang="ar-AE" sz="1200" b="1" dirty="0"/>
              <a:t>بمساعدة الفقراء والحصول على شكرهم </a:t>
            </a:r>
          </a:p>
          <a:p>
            <a:pPr algn="r" rtl="1"/>
            <a:endParaRPr lang="ar-AE" sz="1200" b="1" dirty="0"/>
          </a:p>
          <a:p>
            <a:pPr algn="r" rtl="1"/>
            <a:endParaRPr lang="ar-AE" sz="1200" b="1" dirty="0"/>
          </a:p>
          <a:p>
            <a:pPr algn="r" rtl="1"/>
            <a:r>
              <a:rPr lang="en-US" sz="1200" b="1" dirty="0"/>
              <a:t>2</a:t>
            </a:r>
            <a:r>
              <a:rPr lang="ar-AE" sz="1200" b="1" dirty="0"/>
              <a:t>-  من هو الأتقى  وفق سورة الليل ؟            </a:t>
            </a:r>
            <a:r>
              <a:rPr lang="en-US" sz="1200" b="1" dirty="0"/>
              <a:t> 2 </a:t>
            </a:r>
            <a:r>
              <a:rPr lang="ar-AE" sz="1200" b="1" dirty="0"/>
              <a:t>د</a:t>
            </a:r>
          </a:p>
          <a:p>
            <a:pPr algn="r" rtl="1"/>
            <a:endParaRPr lang="ar-AE" sz="1200" b="1" dirty="0"/>
          </a:p>
          <a:p>
            <a:pPr marL="228600" indent="-228600" algn="r" rtl="1">
              <a:buFont typeface="+mj-cs"/>
              <a:buAutoNum type="arabic2Minus"/>
            </a:pPr>
            <a:r>
              <a:rPr lang="ar-AE" sz="1200" b="1" dirty="0"/>
              <a:t>الذي أحسن تلاوة القرآن  وحفظ الآيات </a:t>
            </a:r>
          </a:p>
          <a:p>
            <a:pPr marL="228600" indent="-228600" algn="r" rtl="1">
              <a:buFont typeface="+mj-cs"/>
              <a:buAutoNum type="arabic2Minus"/>
            </a:pPr>
            <a:r>
              <a:rPr lang="ar-AE" sz="1200" b="1" dirty="0"/>
              <a:t> الذي صدق بيوم الحساب  وأنفق ابتغاء مرضاة الله تعالى </a:t>
            </a:r>
          </a:p>
          <a:p>
            <a:pPr marL="228600" indent="-228600" algn="r" rtl="1">
              <a:buFont typeface="+mj-cs"/>
              <a:buAutoNum type="arabic2Minus"/>
            </a:pPr>
            <a:r>
              <a:rPr lang="ar-AE" sz="1200" b="1" dirty="0"/>
              <a:t> الذي دخل دين الإسلام  وحمى نفسه من كيد الكفار </a:t>
            </a:r>
          </a:p>
          <a:p>
            <a:pPr marL="171450" indent="-171450" algn="r" rtl="1">
              <a:buFontTx/>
              <a:buChar char="-"/>
            </a:pPr>
            <a:endParaRPr lang="ar-AE" sz="1200" b="1" dirty="0"/>
          </a:p>
          <a:p>
            <a:pPr algn="r" rtl="1"/>
            <a:endParaRPr lang="ar-AE" sz="1200" b="1" dirty="0"/>
          </a:p>
          <a:p>
            <a:pPr algn="r" rtl="1"/>
            <a:r>
              <a:rPr lang="en-US" sz="1200" b="1" dirty="0"/>
              <a:t>3</a:t>
            </a:r>
            <a:r>
              <a:rPr lang="ar-AE" sz="1200" b="1" dirty="0"/>
              <a:t>- ما المقصود </a:t>
            </a:r>
            <a:r>
              <a:rPr lang="ar-AE" sz="1200" b="1" dirty="0" err="1"/>
              <a:t>بالآيه</a:t>
            </a:r>
            <a:r>
              <a:rPr lang="ar-AE" sz="1200" b="1" dirty="0"/>
              <a:t> </a:t>
            </a:r>
            <a:r>
              <a:rPr lang="ar-AE" sz="1200" b="1" dirty="0" err="1"/>
              <a:t>الكريمه</a:t>
            </a:r>
            <a:r>
              <a:rPr lang="ar-AE" sz="1200" b="1" dirty="0"/>
              <a:t>    </a:t>
            </a:r>
            <a:r>
              <a:rPr lang="ar-AE" sz="1200" b="1" u="sng" dirty="0"/>
              <a:t>" إن سعيكم لشتى </a:t>
            </a:r>
            <a:r>
              <a:rPr lang="ar-AE" sz="1200" b="1" dirty="0"/>
              <a:t>"           </a:t>
            </a:r>
            <a:r>
              <a:rPr lang="en-US" sz="1200" b="1" dirty="0"/>
              <a:t>2</a:t>
            </a:r>
            <a:r>
              <a:rPr lang="ar-AE" sz="1200" b="1" dirty="0"/>
              <a:t> د</a:t>
            </a:r>
          </a:p>
          <a:p>
            <a:pPr algn="r" rtl="1"/>
            <a:endParaRPr lang="ar-AE" sz="1200" b="1" dirty="0"/>
          </a:p>
          <a:p>
            <a:pPr marL="228600" indent="-228600" algn="r" rtl="1">
              <a:buFont typeface="+mj-cs"/>
              <a:buAutoNum type="arabic2Minus"/>
            </a:pPr>
            <a:r>
              <a:rPr lang="ar-AE" sz="1200" b="1" dirty="0"/>
              <a:t>أعمال الناس مختلفة </a:t>
            </a:r>
          </a:p>
          <a:p>
            <a:pPr marL="228600" indent="-228600" algn="r" rtl="1">
              <a:buFont typeface="+mj-cs"/>
              <a:buAutoNum type="arabic2Minus"/>
            </a:pPr>
            <a:r>
              <a:rPr lang="ar-AE" sz="1200" b="1" dirty="0"/>
              <a:t>الأتقى يحبه الله ورسوله </a:t>
            </a:r>
          </a:p>
          <a:p>
            <a:pPr marL="228600" indent="-228600" algn="r" rtl="1">
              <a:buFont typeface="+mj-cs"/>
              <a:buAutoNum type="arabic2Minus"/>
            </a:pPr>
            <a:r>
              <a:rPr lang="ar-AE" sz="1200" b="1" dirty="0"/>
              <a:t>آيات الله في الكون متعددة </a:t>
            </a:r>
          </a:p>
          <a:p>
            <a:pPr marL="228600" indent="-228600" algn="r" rtl="1">
              <a:buFont typeface="+mj-cs"/>
              <a:buAutoNum type="arabic2Minus"/>
            </a:pPr>
            <a:endParaRPr lang="ar-AE" sz="1200" b="1" dirty="0"/>
          </a:p>
          <a:p>
            <a:pPr algn="r" rtl="1"/>
            <a:endParaRPr lang="ar-AE" sz="1200" b="1" dirty="0"/>
          </a:p>
          <a:p>
            <a:pPr marL="228600" indent="-228600" algn="r" rtl="1">
              <a:buFont typeface="+mj-cs"/>
              <a:buAutoNum type="arabic2Minus"/>
            </a:pPr>
            <a:endParaRPr lang="en-US" sz="1200" b="1" dirty="0"/>
          </a:p>
          <a:p>
            <a:pPr algn="r" rtl="1"/>
            <a:r>
              <a:rPr lang="en-US" sz="1200" b="1" dirty="0"/>
              <a:t>4</a:t>
            </a:r>
            <a:r>
              <a:rPr lang="ar-AE" sz="1200" b="1" dirty="0"/>
              <a:t>- ما الذي تدل عليه </a:t>
            </a:r>
            <a:r>
              <a:rPr lang="ar-AE" sz="1200" b="1" dirty="0" err="1"/>
              <a:t>الآيه</a:t>
            </a:r>
            <a:r>
              <a:rPr lang="ar-AE" sz="1200" b="1" dirty="0"/>
              <a:t> " ولسوف يرضى "           </a:t>
            </a:r>
            <a:r>
              <a:rPr lang="en-US" sz="1200" b="1" dirty="0"/>
              <a:t>2</a:t>
            </a:r>
            <a:r>
              <a:rPr lang="ar-AE" sz="1200" b="1" dirty="0"/>
              <a:t> د</a:t>
            </a:r>
          </a:p>
          <a:p>
            <a:pPr algn="r" rtl="1"/>
            <a:endParaRPr lang="ar-AE" sz="1200" b="1" dirty="0"/>
          </a:p>
          <a:p>
            <a:pPr marL="228600" indent="-228600" algn="r" rtl="1">
              <a:buFont typeface="+mj-cs"/>
              <a:buAutoNum type="arabic2Minus"/>
            </a:pPr>
            <a:r>
              <a:rPr lang="ar-AE" sz="1200" b="1" dirty="0"/>
              <a:t>لا يحاسبه الله تعالى على أعماله </a:t>
            </a:r>
          </a:p>
          <a:p>
            <a:pPr marL="228600" indent="-228600" algn="r" rtl="1">
              <a:buFont typeface="+mj-cs"/>
              <a:buAutoNum type="arabic2Minus"/>
            </a:pPr>
            <a:r>
              <a:rPr lang="ar-AE" sz="1200" b="1" dirty="0"/>
              <a:t>يعطيه الله تعالى ما يرضيه في </a:t>
            </a:r>
            <a:r>
              <a:rPr lang="ar-AE" sz="1200" b="1" dirty="0" err="1"/>
              <a:t>الجنه</a:t>
            </a:r>
            <a:r>
              <a:rPr lang="ar-AE" sz="1200" b="1" dirty="0"/>
              <a:t> </a:t>
            </a:r>
          </a:p>
          <a:p>
            <a:pPr marL="228600" indent="-228600" algn="r" rtl="1">
              <a:buFont typeface="+mj-cs"/>
              <a:buAutoNum type="arabic2Minus"/>
            </a:pPr>
            <a:r>
              <a:rPr lang="ar-AE" sz="1200" b="1" dirty="0"/>
              <a:t>يعاقبه الله على أفعاله بالنار </a:t>
            </a:r>
          </a:p>
          <a:p>
            <a:pPr algn="r" rtl="1"/>
            <a:endParaRPr lang="ar-AE" sz="1200" b="1" dirty="0"/>
          </a:p>
          <a:p>
            <a:pPr algn="r" rtl="1"/>
            <a:endParaRPr lang="ar-AE" sz="1200" b="1" dirty="0"/>
          </a:p>
          <a:p>
            <a:pPr algn="r" rtl="1"/>
            <a:endParaRPr lang="ar-AE" sz="1200" b="1" dirty="0"/>
          </a:p>
          <a:p>
            <a:pPr algn="r" rtl="1"/>
            <a:endParaRPr lang="ar-AE" sz="1200" b="1" dirty="0"/>
          </a:p>
        </p:txBody>
      </p:sp>
      <p:sp>
        <p:nvSpPr>
          <p:cNvPr id="11" name="عنصر نائب للتذييل 10"/>
          <p:cNvSpPr>
            <a:spLocks noGrp="1"/>
          </p:cNvSpPr>
          <p:nvPr>
            <p:ph type="ftr" sz="quarter" idx="11"/>
          </p:nvPr>
        </p:nvSpPr>
        <p:spPr/>
        <p:txBody>
          <a:bodyPr/>
          <a:lstStyle/>
          <a:p>
            <a:r>
              <a:rPr lang="en-US"/>
              <a:t>(1)</a:t>
            </a:r>
          </a:p>
        </p:txBody>
      </p:sp>
      <p:sp>
        <p:nvSpPr>
          <p:cNvPr id="25" name="شكل بيضاوي 24"/>
          <p:cNvSpPr/>
          <p:nvPr/>
        </p:nvSpPr>
        <p:spPr>
          <a:xfrm>
            <a:off x="293914" y="810399"/>
            <a:ext cx="838200" cy="7620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7" name="رابط مستقيم 26"/>
          <p:cNvCxnSpPr>
            <a:stCxn id="25" idx="6"/>
            <a:endCxn id="25" idx="2"/>
          </p:cNvCxnSpPr>
          <p:nvPr/>
        </p:nvCxnSpPr>
        <p:spPr>
          <a:xfrm flipH="1">
            <a:off x="293914" y="1191399"/>
            <a:ext cx="838200" cy="0"/>
          </a:xfrm>
          <a:prstGeom prst="line">
            <a:avLst/>
          </a:prstGeom>
        </p:spPr>
        <p:style>
          <a:lnRef idx="1">
            <a:schemeClr val="dk1"/>
          </a:lnRef>
          <a:fillRef idx="0">
            <a:schemeClr val="dk1"/>
          </a:fillRef>
          <a:effectRef idx="0">
            <a:schemeClr val="dk1"/>
          </a:effectRef>
          <a:fontRef idx="minor">
            <a:schemeClr val="tx1"/>
          </a:fontRef>
        </p:style>
      </p:cxnSp>
      <p:sp>
        <p:nvSpPr>
          <p:cNvPr id="28" name="مربع نص 27"/>
          <p:cNvSpPr txBox="1"/>
          <p:nvPr/>
        </p:nvSpPr>
        <p:spPr>
          <a:xfrm>
            <a:off x="381000" y="1219200"/>
            <a:ext cx="685800" cy="307777"/>
          </a:xfrm>
          <a:prstGeom prst="rect">
            <a:avLst/>
          </a:prstGeom>
          <a:noFill/>
        </p:spPr>
        <p:txBody>
          <a:bodyPr wrap="square" rtlCol="0">
            <a:spAutoFit/>
          </a:bodyPr>
          <a:lstStyle/>
          <a:p>
            <a:pPr algn="ctr"/>
            <a:r>
              <a:rPr lang="en-US" sz="1400" b="1" dirty="0"/>
              <a:t>15</a:t>
            </a:r>
          </a:p>
        </p:txBody>
      </p:sp>
      <p:sp>
        <p:nvSpPr>
          <p:cNvPr id="12" name="TextBox 11">
            <a:extLst>
              <a:ext uri="{FF2B5EF4-FFF2-40B4-BE49-F238E27FC236}">
                <a16:creationId xmlns:a16="http://schemas.microsoft.com/office/drawing/2014/main" id="{DDA12697-90ED-46BC-80FD-F668AE72C1B3}"/>
              </a:ext>
            </a:extLst>
          </p:cNvPr>
          <p:cNvSpPr txBox="1"/>
          <p:nvPr/>
        </p:nvSpPr>
        <p:spPr>
          <a:xfrm>
            <a:off x="293914" y="2540183"/>
            <a:ext cx="6008914" cy="923330"/>
          </a:xfrm>
          <a:prstGeom prst="rect">
            <a:avLst/>
          </a:prstGeom>
          <a:noFill/>
        </p:spPr>
        <p:txBody>
          <a:bodyPr wrap="square">
            <a:spAutoFit/>
          </a:bodyPr>
          <a:lstStyle/>
          <a:p>
            <a:pPr algn="r" rtl="1"/>
            <a:r>
              <a:rPr lang="ar-AE" b="1" i="0" dirty="0">
                <a:solidFill>
                  <a:srgbClr val="000000"/>
                </a:solidFill>
                <a:effectLst/>
                <a:latin typeface="Traditional Arabic" panose="02020603050405020304" pitchFamily="18" charset="-78"/>
                <a:cs typeface="Traditional Arabic" panose="02020603050405020304" pitchFamily="18" charset="-78"/>
              </a:rPr>
              <a:t>وَاللَّيْلِ إِذَا يَغْشَى ، وَالنَّهَارِ إِذَا تَجَلَّى وَمَا خَلَقَ الذَّكَرَ وَالأُنثَى ، إِنَّ سَعْيَكُمْ لَشَتَّى ، فَأَمَّا مَن أَعْطَى وَاتَّقَى ، َصَدَّقَ بِالْحُسْنَى ، فَسَنُيَسِّرُهُ لِلْيُسْرَى ، وَأَمَّا مَن بَخِلَ وَاسْتَغْنَى، و َكَذَّبَ بِالْحُسْنَى  ،فَسَنُيَسِّرُهُ لِلْعُسْرَى ، وَمَا يُغْنِي عَنْهُ مَالُهُ إِذَا تَرَدَّى"</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638AD6D-0E06-4A64-9309-8A87371C237C}"/>
              </a:ext>
            </a:extLst>
          </p:cNvPr>
          <p:cNvSpPr/>
          <p:nvPr/>
        </p:nvSpPr>
        <p:spPr>
          <a:xfrm>
            <a:off x="76200" y="152400"/>
            <a:ext cx="6684818" cy="8686800"/>
          </a:xfrm>
          <a:prstGeom prst="rect">
            <a:avLst/>
          </a:prstGeom>
          <a:noFill/>
          <a:ln>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0E9C59D6-162F-423C-AF83-9F6E66BEC9BA}"/>
              </a:ext>
            </a:extLst>
          </p:cNvPr>
          <p:cNvSpPr txBox="1"/>
          <p:nvPr/>
        </p:nvSpPr>
        <p:spPr>
          <a:xfrm>
            <a:off x="223985" y="725031"/>
            <a:ext cx="6405416" cy="2246769"/>
          </a:xfrm>
          <a:prstGeom prst="rect">
            <a:avLst/>
          </a:prstGeom>
          <a:noFill/>
          <a:ln w="9525">
            <a:solidFill>
              <a:schemeClr val="tx1"/>
            </a:solidFill>
            <a:prstDash val="lgDashDotDot"/>
          </a:ln>
        </p:spPr>
        <p:txBody>
          <a:bodyPr wrap="square">
            <a:spAutoFit/>
          </a:bodyPr>
          <a:lstStyle/>
          <a:p>
            <a:pPr algn="r"/>
            <a:r>
              <a:rPr lang="ar-AE" sz="1400" b="1" i="0" dirty="0">
                <a:solidFill>
                  <a:schemeClr val="tx1">
                    <a:lumMod val="85000"/>
                    <a:lumOff val="15000"/>
                  </a:schemeClr>
                </a:solidFill>
                <a:effectLst/>
                <a:latin typeface="Arial" panose="020B0604020202020204" pitchFamily="34" charset="0"/>
              </a:rPr>
              <a:t>لقد برزت صفة الرحمة في شخصية النبي في مواقف كثيرة وأزمنة متعددة وأحوال متفاوتة حتى وصفه تعالى بالرحمة فقال:</a:t>
            </a:r>
            <a:r>
              <a:rPr lang="ar-AE" sz="1400" b="1" i="0" dirty="0">
                <a:solidFill>
                  <a:schemeClr val="tx1">
                    <a:lumMod val="85000"/>
                    <a:lumOff val="15000"/>
                  </a:schemeClr>
                </a:solidFill>
                <a:effectLst/>
                <a:latin typeface="Amiri"/>
              </a:rPr>
              <a:t>﴿لَقَدْ جَاءَكُمْ رَسُولٌ مِنْ أَنْفُسِكُمْ عَزِيزٌ عَلَيْهِ مَا عَنِتُّمْ حَرِيصٌ عَلَيْكُمْ بِالْمُؤْمِنِينَ رَءُوفٌ رَحِيمٌ﴾</a:t>
            </a:r>
            <a:r>
              <a:rPr lang="ar-AE" sz="1400" b="1" i="0" dirty="0">
                <a:solidFill>
                  <a:schemeClr val="tx1">
                    <a:lumMod val="85000"/>
                    <a:lumOff val="15000"/>
                  </a:schemeClr>
                </a:solidFill>
                <a:effectLst/>
                <a:latin typeface="Arial" panose="020B0604020202020204" pitchFamily="34" charset="0"/>
              </a:rPr>
              <a:t> .</a:t>
            </a:r>
          </a:p>
          <a:p>
            <a:pPr algn="r"/>
            <a:r>
              <a:rPr lang="ar-AE" sz="1400" b="1" i="0" dirty="0">
                <a:solidFill>
                  <a:schemeClr val="tx1">
                    <a:lumMod val="85000"/>
                    <a:lumOff val="15000"/>
                  </a:schemeClr>
                </a:solidFill>
                <a:effectLst/>
                <a:latin typeface="Arial" panose="020B0604020202020204" pitchFamily="34" charset="0"/>
              </a:rPr>
              <a:t>رحمته بالأطفال: فقد كان يمازحهم ويلاطفهم ويحسن إليهم، دخل </a:t>
            </a:r>
            <a:r>
              <a:rPr lang="ar-AE" sz="1400" b="1" i="0" u="none" strike="noStrike" dirty="0">
                <a:solidFill>
                  <a:schemeClr val="tx1">
                    <a:lumMod val="85000"/>
                    <a:lumOff val="15000"/>
                  </a:schemeClr>
                </a:solidFill>
                <a:effectLst/>
                <a:latin typeface="Arial" panose="020B0604020202020204" pitchFamily="34" charset="0"/>
                <a:hlinkClick r:id="rId2" tooltip="الأقرع بن حابس">
                  <a:extLst>
                    <a:ext uri="{A12FA001-AC4F-418D-AE19-62706E023703}">
                      <ahyp:hlinkClr xmlns:ahyp="http://schemas.microsoft.com/office/drawing/2018/hyperlinkcolor" val="tx"/>
                    </a:ext>
                  </a:extLst>
                </a:hlinkClick>
              </a:rPr>
              <a:t>الأقرع بن حابس التميمي</a:t>
            </a:r>
            <a:r>
              <a:rPr lang="ar-AE" sz="1400" b="1" i="0" dirty="0">
                <a:solidFill>
                  <a:schemeClr val="tx1">
                    <a:lumMod val="85000"/>
                    <a:lumOff val="15000"/>
                  </a:schemeClr>
                </a:solidFill>
                <a:effectLst/>
                <a:latin typeface="Arial" panose="020B0604020202020204" pitchFamily="34" charset="0"/>
              </a:rPr>
              <a:t> ، فرأى النبي يقبل </a:t>
            </a:r>
            <a:r>
              <a:rPr lang="ar-AE" sz="1400" b="1" i="0" u="none" strike="noStrike" dirty="0">
                <a:solidFill>
                  <a:schemeClr val="tx1">
                    <a:lumMod val="85000"/>
                    <a:lumOff val="15000"/>
                  </a:schemeClr>
                </a:solidFill>
                <a:effectLst/>
                <a:latin typeface="Arial" panose="020B0604020202020204" pitchFamily="34" charset="0"/>
                <a:hlinkClick r:id="rId3" tooltip="الحسن بن علي">
                  <a:extLst>
                    <a:ext uri="{A12FA001-AC4F-418D-AE19-62706E023703}">
                      <ahyp:hlinkClr xmlns:ahyp="http://schemas.microsoft.com/office/drawing/2018/hyperlinkcolor" val="tx"/>
                    </a:ext>
                  </a:extLst>
                </a:hlinkClick>
              </a:rPr>
              <a:t>الحسن</a:t>
            </a:r>
            <a:r>
              <a:rPr lang="ar-AE" sz="1400" b="1" i="0" dirty="0">
                <a:solidFill>
                  <a:schemeClr val="tx1">
                    <a:lumMod val="85000"/>
                    <a:lumOff val="15000"/>
                  </a:schemeClr>
                </a:solidFill>
                <a:effectLst/>
                <a:latin typeface="Arial" panose="020B0604020202020204" pitchFamily="34" charset="0"/>
              </a:rPr>
              <a:t> </a:t>
            </a:r>
            <a:r>
              <a:rPr lang="ar-AE" sz="1400" b="1" dirty="0">
                <a:solidFill>
                  <a:schemeClr val="tx1">
                    <a:lumMod val="85000"/>
                    <a:lumOff val="15000"/>
                  </a:schemeClr>
                </a:solidFill>
                <a:latin typeface="Arial" panose="020B0604020202020204" pitchFamily="34" charset="0"/>
              </a:rPr>
              <a:t>و</a:t>
            </a:r>
            <a:r>
              <a:rPr lang="ar-AE" sz="1400" b="1" i="0" dirty="0">
                <a:solidFill>
                  <a:schemeClr val="tx1">
                    <a:lumMod val="85000"/>
                    <a:lumOff val="15000"/>
                  </a:schemeClr>
                </a:solidFill>
                <a:effectLst/>
                <a:latin typeface="Arial" panose="020B0604020202020204" pitchFamily="34" charset="0"/>
              </a:rPr>
              <a:t> </a:t>
            </a:r>
            <a:r>
              <a:rPr lang="ar-AE" sz="1400" b="1" i="0" u="none" strike="noStrike" dirty="0">
                <a:solidFill>
                  <a:schemeClr val="tx1">
                    <a:lumMod val="85000"/>
                    <a:lumOff val="15000"/>
                  </a:schemeClr>
                </a:solidFill>
                <a:effectLst/>
                <a:latin typeface="Arial" panose="020B0604020202020204" pitchFamily="34" charset="0"/>
                <a:hlinkClick r:id="rId4" tooltip="الحسين بن علي">
                  <a:extLst>
                    <a:ext uri="{A12FA001-AC4F-418D-AE19-62706E023703}">
                      <ahyp:hlinkClr xmlns:ahyp="http://schemas.microsoft.com/office/drawing/2018/hyperlinkcolor" val="tx"/>
                    </a:ext>
                  </a:extLst>
                </a:hlinkClick>
              </a:rPr>
              <a:t>الحسين</a:t>
            </a:r>
            <a:r>
              <a:rPr lang="ar-AE" sz="1400" b="1" i="0" dirty="0">
                <a:solidFill>
                  <a:schemeClr val="tx1">
                    <a:lumMod val="85000"/>
                    <a:lumOff val="15000"/>
                  </a:schemeClr>
                </a:solidFill>
                <a:effectLst/>
                <a:latin typeface="Arial" panose="020B0604020202020204" pitchFamily="34" charset="0"/>
              </a:rPr>
              <a:t>، فقال له: أو تقبلون أولادكم، إن لي عشرة من الولد، ما قبلت أحداً منهم قط، فقال النبي( أو أملك أن نزع الله الرحمة من قلبك)،و كان النبي يُقعد أسامة بن زيد على فخذه ويقعد الحسن بن علي على فخذه الأخرى ثم يضمهما ويقول: ( اللهم ارحمهما فإني ارحمهما ) </a:t>
            </a:r>
          </a:p>
          <a:p>
            <a:pPr algn="r"/>
            <a:r>
              <a:rPr lang="ar-AE" sz="1400" b="1" i="0" dirty="0">
                <a:solidFill>
                  <a:schemeClr val="tx1">
                    <a:lumMod val="85000"/>
                    <a:lumOff val="15000"/>
                  </a:schemeClr>
                </a:solidFill>
                <a:effectLst/>
                <a:latin typeface="Arial" panose="020B0604020202020204" pitchFamily="34" charset="0"/>
              </a:rPr>
              <a:t> رحمته بالمؤمنين: من خلال سيرته كان رحيماً بأمته يرشد ضالهم ويعين ضعيفهم ويعلم جاهلهم ويعفو عن مسيئهم ويراعي حالهم حتى قال:(إني لأقوم في الصلاة وأريد أن أطول فيها، فأسمع بكاء الصبي، فأتجوز (أي فأخفف ) في صلاتي كراهية أن أشق على أمه) وكان يشيع الرحمة في الناس ويدعو للتخلق بها والتعامل مع الناس بها فيقول: ( من لا يرحم الناس لا يرحمه الله )</a:t>
            </a:r>
          </a:p>
        </p:txBody>
      </p:sp>
      <p:sp>
        <p:nvSpPr>
          <p:cNvPr id="6" name="TextBox 5">
            <a:extLst>
              <a:ext uri="{FF2B5EF4-FFF2-40B4-BE49-F238E27FC236}">
                <a16:creationId xmlns:a16="http://schemas.microsoft.com/office/drawing/2014/main" id="{4ED919D5-4993-4B19-B630-5BBAC73DD6AA}"/>
              </a:ext>
            </a:extLst>
          </p:cNvPr>
          <p:cNvSpPr txBox="1"/>
          <p:nvPr/>
        </p:nvSpPr>
        <p:spPr>
          <a:xfrm>
            <a:off x="152400" y="3124200"/>
            <a:ext cx="6405417" cy="7470524"/>
          </a:xfrm>
          <a:prstGeom prst="rect">
            <a:avLst/>
          </a:prstGeom>
          <a:noFill/>
        </p:spPr>
        <p:txBody>
          <a:bodyPr wrap="square" rtlCol="0">
            <a:spAutoFit/>
          </a:bodyPr>
          <a:lstStyle/>
          <a:p>
            <a:pPr algn="r" rtl="1"/>
            <a:r>
              <a:rPr lang="en-US" sz="1400" b="1" dirty="0"/>
              <a:t>5 </a:t>
            </a:r>
            <a:r>
              <a:rPr lang="ar-AE" sz="1400" b="1" dirty="0"/>
              <a:t>- من صفات الرسول عليه السلام كما ورد في النص   :    </a:t>
            </a:r>
            <a:r>
              <a:rPr lang="en-US" sz="1400" b="1" dirty="0"/>
              <a:t> 1  </a:t>
            </a:r>
            <a:r>
              <a:rPr lang="ar-AE" sz="1400" b="1" dirty="0"/>
              <a:t>د</a:t>
            </a:r>
          </a:p>
          <a:p>
            <a:pPr algn="r" rtl="1"/>
            <a:endParaRPr lang="ar-AE" sz="1400" b="1" dirty="0"/>
          </a:p>
          <a:p>
            <a:pPr marL="342900" indent="-342900" algn="r" rtl="1">
              <a:buFont typeface="+mj-cs"/>
              <a:buAutoNum type="arabic2Minus"/>
            </a:pPr>
            <a:r>
              <a:rPr lang="ar-AE" sz="1400" b="1" dirty="0"/>
              <a:t>  القســـــوة </a:t>
            </a:r>
          </a:p>
          <a:p>
            <a:pPr marL="342900" indent="-342900" algn="r" rtl="1">
              <a:buFont typeface="+mj-cs"/>
              <a:buAutoNum type="arabic2Minus"/>
            </a:pPr>
            <a:r>
              <a:rPr lang="ar-AE" sz="1400" b="1" dirty="0" err="1"/>
              <a:t>الرحمــــه</a:t>
            </a:r>
            <a:r>
              <a:rPr lang="ar-AE" sz="1400" b="1" dirty="0"/>
              <a:t>                        </a:t>
            </a:r>
          </a:p>
          <a:p>
            <a:pPr marL="342900" indent="-342900" algn="r" rtl="1">
              <a:buFont typeface="+mj-cs"/>
              <a:buAutoNum type="arabic2Minus"/>
            </a:pPr>
            <a:r>
              <a:rPr lang="ar-AE" sz="1400" b="1" dirty="0"/>
              <a:t> العنــــف</a:t>
            </a:r>
          </a:p>
          <a:p>
            <a:pPr algn="r" rtl="1"/>
            <a:endParaRPr lang="ar-AE" sz="1400" b="1" dirty="0"/>
          </a:p>
          <a:p>
            <a:pPr algn="r" rtl="1"/>
            <a:r>
              <a:rPr lang="en-US" sz="1400" b="1" dirty="0"/>
              <a:t>6 </a:t>
            </a:r>
            <a:r>
              <a:rPr lang="ar-AE" sz="1400" b="1" dirty="0"/>
              <a:t>- تعجب الرسول من الأقرع بن حابس لأنه:                 </a:t>
            </a:r>
            <a:r>
              <a:rPr lang="en-US" sz="1400" b="1" dirty="0"/>
              <a:t> 2  </a:t>
            </a:r>
            <a:r>
              <a:rPr lang="ar-AE" sz="1400" b="1" dirty="0"/>
              <a:t>د</a:t>
            </a:r>
          </a:p>
          <a:p>
            <a:pPr algn="r" rtl="1"/>
            <a:endParaRPr lang="ar-AE" sz="1400" b="1" dirty="0"/>
          </a:p>
          <a:p>
            <a:pPr marL="342900" indent="-342900" algn="r" rtl="1">
              <a:buFont typeface="+mj-cs"/>
              <a:buAutoNum type="arabic2Minus"/>
            </a:pPr>
            <a:r>
              <a:rPr lang="ar-AE" sz="1400" b="1" dirty="0"/>
              <a:t>  لا يقبل أولاده      </a:t>
            </a:r>
          </a:p>
          <a:p>
            <a:pPr marL="342900" indent="-342900" algn="r" rtl="1">
              <a:buFont typeface="+mj-cs"/>
              <a:buAutoNum type="arabic2Minus"/>
            </a:pPr>
            <a:r>
              <a:rPr lang="ar-AE" sz="1400" b="1" dirty="0"/>
              <a:t>  لا يهتم بهم                      </a:t>
            </a:r>
          </a:p>
          <a:p>
            <a:pPr marL="342900" indent="-342900" algn="r" rtl="1">
              <a:buFont typeface="+mj-cs"/>
              <a:buAutoNum type="arabic2Minus"/>
            </a:pPr>
            <a:r>
              <a:rPr lang="ar-AE" sz="1400" b="1" dirty="0"/>
              <a:t>  لا يعلمهم</a:t>
            </a:r>
          </a:p>
          <a:p>
            <a:pPr algn="r" rtl="1"/>
            <a:endParaRPr lang="ar-AE" sz="1400" b="1" dirty="0"/>
          </a:p>
          <a:p>
            <a:pPr algn="r" rtl="1"/>
            <a:endParaRPr lang="ar-AE" sz="1400" b="1" dirty="0"/>
          </a:p>
          <a:p>
            <a:pPr algn="r" rtl="1"/>
            <a:r>
              <a:rPr lang="en-US" sz="1400" b="1" dirty="0"/>
              <a:t>7</a:t>
            </a:r>
            <a:r>
              <a:rPr lang="ar-AE" sz="1400" b="1" dirty="0"/>
              <a:t>-  من صور رحمة الرسول بالمؤمنين في الصلاة :                 </a:t>
            </a:r>
            <a:r>
              <a:rPr lang="en-US" sz="1400" b="1" dirty="0"/>
              <a:t> 2  </a:t>
            </a:r>
            <a:r>
              <a:rPr lang="ar-AE" sz="1400" b="1" dirty="0"/>
              <a:t>د</a:t>
            </a:r>
          </a:p>
          <a:p>
            <a:pPr algn="r" rtl="1"/>
            <a:endParaRPr lang="ar-AE" sz="1400" b="1" dirty="0"/>
          </a:p>
          <a:p>
            <a:pPr marL="342900" indent="-342900" algn="r" rtl="1">
              <a:buFont typeface="+mj-cs"/>
              <a:buAutoNum type="arabic2Minus"/>
            </a:pPr>
            <a:r>
              <a:rPr lang="ar-AE" sz="1400" b="1" dirty="0"/>
              <a:t>   يطيل بالمسلمين في الصلاة      </a:t>
            </a:r>
          </a:p>
          <a:p>
            <a:pPr marL="342900" indent="-342900" algn="r" rtl="1">
              <a:buFont typeface="+mj-cs"/>
              <a:buAutoNum type="arabic2Minus"/>
            </a:pPr>
            <a:r>
              <a:rPr lang="ar-AE" sz="1400" b="1" dirty="0"/>
              <a:t>    لا يصلي بهم          </a:t>
            </a:r>
          </a:p>
          <a:p>
            <a:pPr marL="342900" indent="-342900" algn="r" rtl="1">
              <a:buFont typeface="+mj-cs"/>
              <a:buAutoNum type="arabic2Minus"/>
            </a:pPr>
            <a:r>
              <a:rPr lang="ar-AE" sz="1400" b="1" dirty="0"/>
              <a:t>    يخفف عنهم في الصلاة</a:t>
            </a:r>
          </a:p>
          <a:p>
            <a:pPr marL="342900" indent="-342900" algn="r" rtl="1">
              <a:buFont typeface="+mj-cs"/>
              <a:buAutoNum type="arabic2Minus"/>
            </a:pPr>
            <a:endParaRPr lang="ar-AE" sz="1400" b="1" dirty="0"/>
          </a:p>
          <a:p>
            <a:pPr algn="r" rtl="1"/>
            <a:r>
              <a:rPr lang="en-US" sz="1400" b="1" dirty="0"/>
              <a:t>8</a:t>
            </a:r>
            <a:r>
              <a:rPr lang="ar-AE" sz="1400" b="1" dirty="0"/>
              <a:t>-  من صور رحمة الرسول بالمؤمنين :                               </a:t>
            </a:r>
            <a:r>
              <a:rPr lang="en-US" sz="1400" b="1" dirty="0"/>
              <a:t>2  </a:t>
            </a:r>
            <a:r>
              <a:rPr lang="ar-AE" sz="1400" b="1" dirty="0"/>
              <a:t>د</a:t>
            </a:r>
          </a:p>
          <a:p>
            <a:pPr algn="r" rtl="1"/>
            <a:endParaRPr lang="ar-AE" sz="1400" b="1" dirty="0"/>
          </a:p>
          <a:p>
            <a:pPr marL="342900" indent="-342900" algn="r" rtl="1">
              <a:buFont typeface="+mj-cs"/>
              <a:buAutoNum type="arabic2Minus"/>
            </a:pPr>
            <a:r>
              <a:rPr lang="ar-AE" sz="1400" b="1" dirty="0"/>
              <a:t>    يرشد ضالهم             </a:t>
            </a:r>
          </a:p>
          <a:p>
            <a:pPr marL="342900" indent="-342900" algn="r" rtl="1">
              <a:buFont typeface="+mj-cs"/>
              <a:buAutoNum type="arabic2Minus"/>
            </a:pPr>
            <a:r>
              <a:rPr lang="ar-AE" sz="1400" b="1" dirty="0"/>
              <a:t>   يظلم </a:t>
            </a:r>
            <a:r>
              <a:rPr lang="ar-AE" sz="1400" b="1" dirty="0" err="1"/>
              <a:t>ضعيفهم</a:t>
            </a:r>
            <a:r>
              <a:rPr lang="ar-AE" sz="1400" b="1" dirty="0"/>
              <a:t>             </a:t>
            </a:r>
          </a:p>
          <a:p>
            <a:pPr marL="342900" indent="-342900" algn="r" rtl="1">
              <a:buFont typeface="+mj-cs"/>
              <a:buAutoNum type="arabic2Minus"/>
            </a:pPr>
            <a:r>
              <a:rPr lang="ar-AE" sz="1400" b="1" dirty="0"/>
              <a:t>    يعاقب </a:t>
            </a:r>
            <a:r>
              <a:rPr lang="ar-AE" sz="1400" b="1" dirty="0" err="1"/>
              <a:t>مسيئهم</a:t>
            </a:r>
            <a:r>
              <a:rPr lang="ar-AE" sz="1400" b="1" dirty="0"/>
              <a:t> </a:t>
            </a:r>
          </a:p>
          <a:p>
            <a:pPr algn="r" rtl="1"/>
            <a:endParaRPr lang="ar-AE" sz="1400" b="1" dirty="0"/>
          </a:p>
          <a:p>
            <a:pPr algn="r" rtl="1"/>
            <a:endParaRPr lang="ar-AE" sz="1400" b="1" dirty="0"/>
          </a:p>
          <a:p>
            <a:pPr algn="r" rtl="1"/>
            <a:endParaRPr lang="ar-AE" sz="1400" b="1" dirty="0"/>
          </a:p>
          <a:p>
            <a:pPr algn="r" rtl="1"/>
            <a:endParaRPr lang="ar-AE" sz="1400" b="1" dirty="0"/>
          </a:p>
          <a:p>
            <a:pPr algn="r" rtl="1"/>
            <a:endParaRPr lang="ar-AE" sz="1400" b="1" dirty="0"/>
          </a:p>
          <a:p>
            <a:pPr algn="r" rtl="1"/>
            <a:endParaRPr lang="ar-AE" sz="1400" b="1" dirty="0"/>
          </a:p>
          <a:p>
            <a:pPr algn="r" rtl="1"/>
            <a:endParaRPr lang="ar-AE" sz="1400" b="1" dirty="0"/>
          </a:p>
          <a:p>
            <a:pPr algn="r" rtl="1"/>
            <a:r>
              <a:rPr lang="ar-AE" sz="1400" b="1" dirty="0"/>
              <a:t>      </a:t>
            </a:r>
          </a:p>
          <a:p>
            <a:pPr algn="r" rtl="1"/>
            <a:endParaRPr lang="en-GB" sz="1400" b="1" dirty="0"/>
          </a:p>
        </p:txBody>
      </p:sp>
      <p:sp>
        <p:nvSpPr>
          <p:cNvPr id="3" name="Rectangle 2">
            <a:extLst>
              <a:ext uri="{FF2B5EF4-FFF2-40B4-BE49-F238E27FC236}">
                <a16:creationId xmlns:a16="http://schemas.microsoft.com/office/drawing/2014/main" id="{1115CD95-4525-462D-B7F8-7C8E3FFA9F12}"/>
              </a:ext>
            </a:extLst>
          </p:cNvPr>
          <p:cNvSpPr/>
          <p:nvPr/>
        </p:nvSpPr>
        <p:spPr>
          <a:xfrm>
            <a:off x="76200" y="8382000"/>
            <a:ext cx="1752601" cy="369332"/>
          </a:xfrm>
          <a:prstGeom prst="rect">
            <a:avLst/>
          </a:prstGeom>
          <a:noFill/>
        </p:spPr>
        <p:txBody>
          <a:bodyPr wrap="square" lIns="91440" tIns="45720" rIns="91440" bIns="45720">
            <a:spAutoFit/>
          </a:bodyPr>
          <a:lstStyle/>
          <a:p>
            <a:pPr algn="ctr"/>
            <a:r>
              <a:rPr lang="ar-AE" dirty="0">
                <a:latin typeface="Arabic Typesetting" panose="03020402040406030203" pitchFamily="66" charset="-78"/>
                <a:cs typeface="Arabic Typesetting" panose="03020402040406030203" pitchFamily="66" charset="-78"/>
              </a:rPr>
              <a:t>تمنياتي لكم بالتوفيق </a:t>
            </a:r>
            <a:r>
              <a:rPr lang="ar-AE">
                <a:latin typeface="Arabic Typesetting" panose="03020402040406030203" pitchFamily="66" charset="-78"/>
                <a:cs typeface="Arabic Typesetting" panose="03020402040406030203" pitchFamily="66" charset="-78"/>
              </a:rPr>
              <a:t>و النجاح</a:t>
            </a:r>
            <a:endParaRPr lang="en-US" dirty="0">
              <a:latin typeface="Arabic Typesetting" panose="03020402040406030203" pitchFamily="66" charset="-78"/>
              <a:cs typeface="Arabic Typesetting" panose="03020402040406030203" pitchFamily="66" charset="-78"/>
            </a:endParaRPr>
          </a:p>
        </p:txBody>
      </p:sp>
      <p:sp>
        <p:nvSpPr>
          <p:cNvPr id="7" name="مربع نص 6">
            <a:extLst>
              <a:ext uri="{FF2B5EF4-FFF2-40B4-BE49-F238E27FC236}">
                <a16:creationId xmlns:a16="http://schemas.microsoft.com/office/drawing/2014/main" id="{A1948BBB-4DC3-4DE0-BB15-3436EFE5A7DA}"/>
              </a:ext>
            </a:extLst>
          </p:cNvPr>
          <p:cNvSpPr txBox="1"/>
          <p:nvPr/>
        </p:nvSpPr>
        <p:spPr>
          <a:xfrm>
            <a:off x="1905000" y="153065"/>
            <a:ext cx="4759036" cy="456535"/>
          </a:xfrm>
          <a:prstGeom prst="rect">
            <a:avLst/>
          </a:prstGeom>
          <a:noFill/>
        </p:spPr>
        <p:txBody>
          <a:bodyPr wrap="square">
            <a:spAutoFit/>
          </a:bodyPr>
          <a:lstStyle/>
          <a:p>
            <a:pPr algn="r">
              <a:lnSpc>
                <a:spcPct val="150000"/>
              </a:lnSpc>
            </a:pPr>
            <a:r>
              <a:rPr lang="ar-AE" sz="1400" b="1" u="sng" dirty="0">
                <a:solidFill>
                  <a:schemeClr val="tx1">
                    <a:lumMod val="85000"/>
                    <a:lumOff val="15000"/>
                  </a:schemeClr>
                </a:solidFill>
                <a:latin typeface="Arial" panose="020B0604020202020204" pitchFamily="34" charset="0"/>
              </a:rPr>
              <a:t>السؤال الثاني  :اقرأ  النص  التالي ثم أجيب عن </a:t>
            </a:r>
            <a:r>
              <a:rPr lang="ar-AE" sz="1400" b="1" u="sng" dirty="0" err="1">
                <a:solidFill>
                  <a:schemeClr val="tx1">
                    <a:lumMod val="85000"/>
                    <a:lumOff val="15000"/>
                  </a:schemeClr>
                </a:solidFill>
                <a:latin typeface="Arial" panose="020B0604020202020204" pitchFamily="34" charset="0"/>
              </a:rPr>
              <a:t>الأسئله</a:t>
            </a:r>
            <a:r>
              <a:rPr lang="ar-AE" sz="1400" b="1" u="sng" dirty="0">
                <a:solidFill>
                  <a:schemeClr val="tx1">
                    <a:lumMod val="85000"/>
                    <a:lumOff val="15000"/>
                  </a:schemeClr>
                </a:solidFill>
                <a:latin typeface="Arial" panose="020B0604020202020204" pitchFamily="34" charset="0"/>
              </a:rPr>
              <a:t> </a:t>
            </a:r>
            <a:r>
              <a:rPr lang="ar-AE" sz="1800" b="1" u="sng" dirty="0"/>
              <a:t>: </a:t>
            </a:r>
          </a:p>
        </p:txBody>
      </p:sp>
    </p:spTree>
    <p:extLst>
      <p:ext uri="{BB962C8B-B14F-4D97-AF65-F5344CB8AC3E}">
        <p14:creationId xmlns:p14="http://schemas.microsoft.com/office/powerpoint/2010/main" val="2055020295"/>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3336</TotalTime>
  <Words>525</Words>
  <Application>Microsoft Office PowerPoint</Application>
  <PresentationFormat>Affichage à l'écran (4:3)</PresentationFormat>
  <Paragraphs>85</Paragraphs>
  <Slides>2</Slides>
  <Notes>1</Notes>
  <HiddenSlides>0</HiddenSlides>
  <MMClips>0</MMClips>
  <ScaleCrop>false</ScaleCrop>
  <HeadingPairs>
    <vt:vector size="4" baseType="variant">
      <vt:variant>
        <vt:lpstr>Thème</vt:lpstr>
      </vt:variant>
      <vt:variant>
        <vt:i4>1</vt:i4>
      </vt:variant>
      <vt:variant>
        <vt:lpstr>Titres des diapositives</vt:lpstr>
      </vt:variant>
      <vt:variant>
        <vt:i4>2</vt:i4>
      </vt:variant>
    </vt:vector>
  </HeadingPairs>
  <TitlesOfParts>
    <vt:vector size="3" baseType="lpstr">
      <vt:lpstr>سمة Office</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TOSHIBA</dc:creator>
  <cp:lastModifiedBy>asifhammoud1978@gmail.com</cp:lastModifiedBy>
  <cp:revision>90</cp:revision>
  <cp:lastPrinted>2018-05-13T20:38:50Z</cp:lastPrinted>
  <dcterms:created xsi:type="dcterms:W3CDTF">2015-02-15T16:01:46Z</dcterms:created>
  <dcterms:modified xsi:type="dcterms:W3CDTF">2022-10-05T18:14:22Z</dcterms:modified>
</cp:coreProperties>
</file>