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unknow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2FEA1D-8A4A-4B11-85D6-9AB898D61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0AE9614-20E3-4325-8090-ED39DBBAB3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EA3FFCF-5D43-4DE6-8845-77EA49E09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141A0ED-603B-4D9F-B8A9-78008FCA1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88D3E8-A649-4973-B706-0081FC906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5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9BB74B-FAB9-4204-A0E3-A687CF7D5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A1A71E-C2B9-4158-9FA9-249405C1D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160E50-046D-4E47-A175-8ADEB5D5C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F36306-DC9A-4499-9384-24606B2D3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917F67-07E4-46F2-AEEC-DFAAD6C93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62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8B4F79-E77B-4BA6-8520-7AF358891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620617F-7752-4E74-A906-FD4FA11B5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C3F7014-1ABA-4FD7-8820-4C2B2B7A4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9EB2B59-E9C7-44E3-BCC3-B7888F73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0BDC7E4-F8C9-4E1E-B424-0C31E8DA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74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0B398D-AD42-41CF-85D0-1A0354C8D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589B6D-5A97-47C4-AF09-E16B1836E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4EAE133-3221-4E43-B1E2-9BA04E9EB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5C23574-F933-44BF-9055-BC845A23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AFD8716-6E6E-45A3-91AB-630A03CC1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6172F2B-190B-48CA-A5AC-C12CEEA01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10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2E9B38-2A72-49AC-92B8-72052E125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EDB7F48-CBE4-4FEA-8E3C-2255242AF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8450F7F-4208-4EE1-B1D3-0D744278D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23D1EE0-148E-4901-BF55-F01CB06EE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762DE4E-6618-4090-B914-CB6AE9CF69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07EDF25-A1EB-456B-9B03-B156F3A46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2AC687A-B417-420C-9FC5-CE6BD0F29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029C73A-97E3-4DB3-BDAB-400128AC7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19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C8EC72-953E-47AA-BFB4-858C62DAC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FFF98F4-2475-4297-92B1-D0F42E175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C9BD94F-549A-45BE-BAFA-775210AAF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83F1041-F63D-4CD4-9059-EB8E1BD8F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72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D8536C6-778F-432E-8339-B139FE8B1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11EB29B-1BAD-4D4B-B29D-31031D433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58D1B72-F3D8-4E61-A750-8585F050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03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578737-4C18-4C53-9EB9-24A22F7BF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85BEE0-966C-4DAF-B545-A2EF6ACAC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575F14C-DFF8-439B-8017-EBEA6AB48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EB6804A-C789-4465-9629-A6F4B7BC5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B6F84A7-E091-4389-8C0D-E777B14BD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029E47E-8A35-4F38-A374-B773B8BF7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81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5D5336-5851-48D3-8ADA-318C1DB07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07B4655-58E7-43B7-8C93-0BC68DB8D6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9A005EB-9316-435B-8AD7-3D455CDDF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A5ACD7-C68D-447A-BAC1-7CB665605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12B3F3-5677-4BA7-BFDE-785E2A5E7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795F9F3-5ABC-404E-AA79-B87333475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65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976844-A575-4E19-8FC4-792CFDB9B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574C430-FF6C-40E7-BFC2-04D1986F5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EF9EF8-6781-4810-9F4D-E52AF6312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49C8D7-6C74-40C0-800C-FA5AB821E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8C6991-CB1F-4A14-B7C1-BE8B90F0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09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AFD9B99-B90F-42E1-9207-D5BF755787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C895771-85EA-4098-958D-40A34F865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EAEA89-E562-4EEE-BCDB-9ACFC7E5B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8F97C4F-1DA8-4498-8CBB-90A2E7662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D9C512-5E4A-4733-A794-90DBCC24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8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81A749D-9E8D-4CE5-B07E-F71EE12D9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D9023D4-12B5-433E-9E15-2375DCCEE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B3496-4453-4E83-BE77-166A349E8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C0058-8074-485B-B2F5-FDC0DDA1439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0FBBB5F-68C2-4877-A0ED-F3F305F7C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B84468F-509D-47A0-959C-5ECBE129E8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F1A29-696F-4F65-BEAE-EF91B2F85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4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HdviZkM7S4?feature=oembed" TargetMode="Externa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HdviZkM7S4?feature=oembed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HdviZkM7S4?feature=oembed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W0bSen8Qjg?feature=oembed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B4575A0-1D83-5E4C-98C8-12E00F57BD1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37181" y="1967165"/>
            <a:ext cx="4205288" cy="632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15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500" dirty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endParaRPr lang="en-US" sz="1500" dirty="0">
              <a:solidFill>
                <a:schemeClr val="bg1">
                  <a:lumMod val="50000"/>
                </a:schemeClr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>
              <a:buNone/>
            </a:pPr>
            <a:endParaRPr lang="en-US" sz="15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 descr="نتيجة بحث الصور عن ‪AUHV ,HVM HGJVFDM ,HGJUGDL‬‏">
            <a:extLst>
              <a:ext uri="{FF2B5EF4-FFF2-40B4-BE49-F238E27FC236}">
                <a16:creationId xmlns:a16="http://schemas.microsoft.com/office/drawing/2014/main" xmlns="" id="{1E4A236A-CFD2-49DD-9A25-7682357E830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2" t="11708" r="25000" b="13030"/>
          <a:stretch/>
        </p:blipFill>
        <p:spPr bwMode="auto">
          <a:xfrm>
            <a:off x="5442043" y="219211"/>
            <a:ext cx="1052104" cy="947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5ACE8235-3EC5-4FFD-892A-EED171390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9436" y="1425983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685800" rtl="1"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4E88446-E0CD-4D60-A094-F88D3371993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47"/>
          <a:stretch/>
        </p:blipFill>
        <p:spPr>
          <a:xfrm>
            <a:off x="1524000" y="366572"/>
            <a:ext cx="1169772" cy="111869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C1B04DE-80DC-46AB-AD70-48247EB050D7}"/>
              </a:ext>
            </a:extLst>
          </p:cNvPr>
          <p:cNvSpPr/>
          <p:nvPr/>
        </p:nvSpPr>
        <p:spPr>
          <a:xfrm>
            <a:off x="4516375" y="1245653"/>
            <a:ext cx="2822714" cy="80791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ar-AE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aramond" panose="02020404030301010803"/>
                <a:cs typeface="(AH) Manal Black" pitchFamily="2" charset="-78"/>
              </a:rPr>
              <a:t>تحضير التعلم عن بعد</a:t>
            </a:r>
          </a:p>
          <a:p>
            <a:pPr algn="ctr"/>
            <a:r>
              <a:rPr lang="ar-AE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aramond" panose="02020404030301010803"/>
                <a:cs typeface="(AH) Manal Black" pitchFamily="2" charset="-78"/>
              </a:rPr>
              <a:t>لمادة الرياضيات-الصف الثالث</a:t>
            </a:r>
            <a:endParaRPr lang="en-US" sz="2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Garamond" panose="02020404030301010803"/>
              <a:cs typeface="(AH) Manal Black" pitchFamily="2" charset="-7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F7679B90-2FA3-4E01-A9F8-BC07A1DDA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024832"/>
              </p:ext>
            </p:extLst>
          </p:nvPr>
        </p:nvGraphicFramePr>
        <p:xfrm>
          <a:off x="1548734" y="2599387"/>
          <a:ext cx="9094530" cy="409683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503921">
                  <a:extLst>
                    <a:ext uri="{9D8B030D-6E8A-4147-A177-3AD203B41FA5}">
                      <a16:colId xmlns:a16="http://schemas.microsoft.com/office/drawing/2014/main" xmlns="" val="4188048264"/>
                    </a:ext>
                  </a:extLst>
                </a:gridCol>
                <a:gridCol w="5590609">
                  <a:extLst>
                    <a:ext uri="{9D8B030D-6E8A-4147-A177-3AD203B41FA5}">
                      <a16:colId xmlns:a16="http://schemas.microsoft.com/office/drawing/2014/main" xmlns="" val="3024861116"/>
                    </a:ext>
                  </a:extLst>
                </a:gridCol>
              </a:tblGrid>
              <a:tr h="39067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موضوع الدرس</a:t>
                      </a:r>
                      <a:endParaRPr lang="en-US" sz="18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جمع الأعداد </a:t>
                      </a:r>
                      <a:r>
                        <a:rPr lang="ar-AE" sz="1600" b="0" dirty="0" err="1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المكونه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 من ثلاثة أرقام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2919496090"/>
                  </a:ext>
                </a:extLst>
              </a:tr>
              <a:tr h="76420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نواتج التعلم</a:t>
                      </a:r>
                      <a:endParaRPr lang="en-US" sz="18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1600" b="0" dirty="0">
                          <a:latin typeface="(AH) Manal Black" pitchFamily="2" charset="-78"/>
                          <a:cs typeface="(AH) Manal Black" pitchFamily="2" charset="-78"/>
                        </a:rPr>
                        <a:t>أن يتمكن الطالب من جمع الأعداد المكونة من ثلاثة ارقام حتى منزلة المئات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780327212"/>
                  </a:ext>
                </a:extLst>
              </a:tr>
              <a:tr h="75315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الوسائط المستخدمة لعرض الدرس</a:t>
                      </a:r>
                      <a:endParaRPr lang="en-US" sz="18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DZ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موقع التعلم الذكي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LMS 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- </a:t>
                      </a:r>
                      <a:r>
                        <a:rPr lang="ar-DZ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الكتاب المدرسي – مواقع التعليم الإلكتروني – جهاز الحاسوب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- العاب الكترونية</a:t>
                      </a:r>
                      <a:r>
                        <a:rPr lang="ar-DZ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.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870657107"/>
                  </a:ext>
                </a:extLst>
              </a:tr>
              <a:tr h="59880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استراتيجيات التعلم المحفزة للتعلم</a:t>
                      </a:r>
                      <a:endParaRPr lang="en-US" sz="18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استراتيجية طرح الأسئلة – 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الربط بالخبرات السابقة -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التعلم 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بواسطة 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لألعاب 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–المعلم الصغير- ال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عصف الذهني- التعلم 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الالكتروني 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النشط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- العمل الجماعي 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.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39810461"/>
                  </a:ext>
                </a:extLst>
              </a:tr>
              <a:tr h="75315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أساليب لتقييم تعلم الطلبة</a:t>
                      </a:r>
                      <a:endParaRPr lang="en-US" sz="18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 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 التقييم التكويني المباشر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 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من خلال طرح الأسئلة، 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تقييم الكتروني مباشر من خلال الحل الالكتروني - برنامج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Quizizz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.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272738915"/>
                  </a:ext>
                </a:extLst>
              </a:tr>
              <a:tr h="83683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أسلوب تقديم التغذية الراجعة ودعم الطلبة</a:t>
                      </a:r>
                      <a:endParaRPr lang="en-US" sz="18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600" b="0" dirty="0"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من خلال تقديم التغذية الراجعة المباشرة لقراءات وأجوبة الطلبة، تقديم التغذية الراجعة من خلال الكتابة والتعليق على كتابات الطلبة في موقع </a:t>
                      </a:r>
                      <a:r>
                        <a:rPr lang="ar-BH" sz="1600" b="0" dirty="0" err="1"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التيمز</a:t>
                      </a:r>
                      <a:r>
                        <a:rPr lang="ar-BH" sz="1600" b="0" dirty="0"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 وموقع التعلم الذكي</a:t>
                      </a:r>
                      <a:r>
                        <a:rPr lang="ar-AE" sz="1600" b="0" dirty="0"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 و موقع كلاسك</a:t>
                      </a:r>
                      <a:r>
                        <a:rPr lang="ar-BH" sz="1600" b="0" dirty="0"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.</a:t>
                      </a:r>
                      <a:endParaRPr lang="en-US" sz="16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73689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004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1E5B325-AF62-4B67-8A96-086075F03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466" y="145774"/>
            <a:ext cx="9157256" cy="6566451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xmlns="" id="{3AD91940-2CEE-4C3F-AB1F-A815241E9892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xmlns="" id="{CC12C5F5-C7D2-4697-93F1-79A8AEF02064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xmlns="" id="{376B0F74-1F6B-47AE-A819-BE5E50CACB20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FF0000"/>
                </a:solidFill>
              </a:rPr>
              <a:t>تهيئة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C008A67-45C1-45BC-8C87-1594739DBF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063" y="1232038"/>
            <a:ext cx="5588276" cy="27899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468B8CC-5967-4FCA-87FD-0400E281DB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3873" y="3990675"/>
            <a:ext cx="1835841" cy="22245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5383CB0-179F-4210-BC51-6C310BEBB9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5756" y="4006355"/>
            <a:ext cx="1755498" cy="22089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6999CA5-B322-4DAF-A447-766248DC52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5629" y="4036084"/>
            <a:ext cx="1663561" cy="220891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15673EC-07AE-41B3-AA92-5E40AA704736}"/>
              </a:ext>
            </a:extLst>
          </p:cNvPr>
          <p:cNvSpPr/>
          <p:nvPr/>
        </p:nvSpPr>
        <p:spPr>
          <a:xfrm>
            <a:off x="4518991" y="251791"/>
            <a:ext cx="6467061" cy="8216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شاركوني الإجابة في الدردشة يا صغاري</a:t>
            </a:r>
            <a:endParaRPr lang="en-US" sz="3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C973341-311C-4474-8042-7B2DD4E3562E}"/>
              </a:ext>
            </a:extLst>
          </p:cNvPr>
          <p:cNvSpPr/>
          <p:nvPr/>
        </p:nvSpPr>
        <p:spPr>
          <a:xfrm>
            <a:off x="7986790" y="5406536"/>
            <a:ext cx="18790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 درهم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B5BA647-4709-477F-B470-9E96CC77232A}"/>
              </a:ext>
            </a:extLst>
          </p:cNvPr>
          <p:cNvSpPr/>
          <p:nvPr/>
        </p:nvSpPr>
        <p:spPr>
          <a:xfrm>
            <a:off x="6031809" y="5406536"/>
            <a:ext cx="18790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 درهم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77F159C-EE1E-435C-A6E4-09775A438453}"/>
              </a:ext>
            </a:extLst>
          </p:cNvPr>
          <p:cNvSpPr/>
          <p:nvPr/>
        </p:nvSpPr>
        <p:spPr>
          <a:xfrm>
            <a:off x="4121256" y="5505927"/>
            <a:ext cx="18790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 درهم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9D14D29A-C237-4A69-863C-12221D2F56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86678" y="52586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5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8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9389D3E0-BA02-41D3-B2AC-8FD6AA8939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A000FEBF-F0D0-4B91-9910-5C03D7195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9688383-FC0C-4182-857D-86B3806EF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752788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A51E0B0-7826-4E6B-ADDF-A5159C9A694A}"/>
              </a:ext>
            </a:extLst>
          </p:cNvPr>
          <p:cNvSpPr/>
          <p:nvPr/>
        </p:nvSpPr>
        <p:spPr>
          <a:xfrm>
            <a:off x="1758462" y="146506"/>
            <a:ext cx="9409898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عنوان الدرس:</a:t>
            </a:r>
          </a:p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جمع الأعداد المكونة من ثلاثة ارقام</a:t>
            </a:r>
          </a:p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ناتج التعلم:</a:t>
            </a:r>
          </a:p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 يتمكن الطالب من جمع الأعداد </a:t>
            </a:r>
          </a:p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حتى منزلة المئات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620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59B3B43-1D65-455B-A7DA-EE3D3246B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" y="53008"/>
            <a:ext cx="12152243" cy="67161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54A7C7D-1F01-45CA-8048-D35C13FD3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695" y="2949029"/>
            <a:ext cx="3684033" cy="22193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5BF0E0C-5B64-435D-9348-1F2688983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957" y="2949029"/>
            <a:ext cx="4664768" cy="22193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3C8A770-1578-4BB2-8118-A38128BD6C44}"/>
              </a:ext>
            </a:extLst>
          </p:cNvPr>
          <p:cNvSpPr/>
          <p:nvPr/>
        </p:nvSpPr>
        <p:spPr>
          <a:xfrm>
            <a:off x="3087757" y="503583"/>
            <a:ext cx="8627165" cy="17095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خلال رحلة نهاية الأسبوع في البراري. رأى فريق الحياة البرية 127 طير كناري و 58 نسرا.</a:t>
            </a:r>
          </a:p>
          <a:p>
            <a:pPr algn="ctr"/>
            <a:r>
              <a:rPr lang="ar-AE" sz="3200" b="1" dirty="0"/>
              <a:t>فكم عدد طيور الكناري و النسور التي رآها الفريق؟</a:t>
            </a:r>
            <a:endParaRPr lang="en-US" sz="3200" b="1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B7A4C1A9-11B3-40CA-8034-2FAB4CE702CE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3D486E85-B228-4B50-B149-8F1EC49B70E1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E459ABDA-4293-4FDA-A0B3-4C7F8EA29FF7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الرياضيات في حياتي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22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59B3B43-1D65-455B-A7DA-EE3D3246B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" y="53008"/>
            <a:ext cx="12152243" cy="67161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3C8A770-1578-4BB2-8118-A38128BD6C44}"/>
              </a:ext>
            </a:extLst>
          </p:cNvPr>
          <p:cNvSpPr/>
          <p:nvPr/>
        </p:nvSpPr>
        <p:spPr>
          <a:xfrm>
            <a:off x="3087757" y="503583"/>
            <a:ext cx="8627165" cy="17095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خلال رحلة نهاية الأسبوع في البراري. رأى فريق الحياة البرية 127 طير كناري و 58 نسرا.</a:t>
            </a:r>
          </a:p>
          <a:p>
            <a:pPr algn="ctr"/>
            <a:r>
              <a:rPr lang="ar-AE" sz="3200" b="1" dirty="0"/>
              <a:t>فكم عدد طيور الكناري و النسور التي رآها الفريق؟</a:t>
            </a:r>
            <a:endParaRPr lang="en-US" sz="3200" b="1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B7A4C1A9-11B3-40CA-8034-2FAB4CE702CE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3D486E85-B228-4B50-B149-8F1EC49B70E1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E459ABDA-4293-4FDA-A0B3-4C7F8EA29FF7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الرياضيات في حياتي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5226356-AF22-4AF3-A929-6268BF716862}"/>
              </a:ext>
            </a:extLst>
          </p:cNvPr>
          <p:cNvSpPr/>
          <p:nvPr/>
        </p:nvSpPr>
        <p:spPr>
          <a:xfrm>
            <a:off x="5234226" y="2967335"/>
            <a:ext cx="172354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7 2 </a:t>
            </a:r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  <a:p>
            <a:pPr algn="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5 8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8B3ADA22-3B9C-4943-9415-DE95FFA6DA7D}"/>
              </a:ext>
            </a:extLst>
          </p:cNvPr>
          <p:cNvCxnSpPr/>
          <p:nvPr/>
        </p:nvCxnSpPr>
        <p:spPr>
          <a:xfrm flipH="1">
            <a:off x="4903304" y="4644888"/>
            <a:ext cx="2199861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Plus Sign 5">
            <a:extLst>
              <a:ext uri="{FF2B5EF4-FFF2-40B4-BE49-F238E27FC236}">
                <a16:creationId xmlns:a16="http://schemas.microsoft.com/office/drawing/2014/main" xmlns="" id="{71D5E028-A769-45B6-A770-8427F241BAB6}"/>
              </a:ext>
            </a:extLst>
          </p:cNvPr>
          <p:cNvSpPr/>
          <p:nvPr/>
        </p:nvSpPr>
        <p:spPr>
          <a:xfrm>
            <a:off x="4691653" y="3702839"/>
            <a:ext cx="662609" cy="596348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4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59B3B43-1D65-455B-A7DA-EE3D3246B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" y="53008"/>
            <a:ext cx="12152243" cy="67161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3C8A770-1578-4BB2-8118-A38128BD6C44}"/>
              </a:ext>
            </a:extLst>
          </p:cNvPr>
          <p:cNvSpPr/>
          <p:nvPr/>
        </p:nvSpPr>
        <p:spPr>
          <a:xfrm>
            <a:off x="3087757" y="503583"/>
            <a:ext cx="8627165" cy="17095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خلال رحلة نهاية الأسبوع في البراري. رأى فريق الحياة البرية 127 طير كناري و 58 نسرا.</a:t>
            </a:r>
          </a:p>
          <a:p>
            <a:pPr algn="ctr"/>
            <a:r>
              <a:rPr lang="ar-AE" sz="3200" b="1" dirty="0"/>
              <a:t>فكم عدد طيور الكناري و النسور التي رآها الفريق؟</a:t>
            </a:r>
            <a:endParaRPr lang="en-US" sz="3200" b="1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B7A4C1A9-11B3-40CA-8034-2FAB4CE702CE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3D486E85-B228-4B50-B149-8F1EC49B70E1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E459ABDA-4293-4FDA-A0B3-4C7F8EA29FF7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الرياضيات في حياتي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5226356-AF22-4AF3-A929-6268BF716862}"/>
              </a:ext>
            </a:extLst>
          </p:cNvPr>
          <p:cNvSpPr/>
          <p:nvPr/>
        </p:nvSpPr>
        <p:spPr>
          <a:xfrm>
            <a:off x="5234226" y="2967335"/>
            <a:ext cx="172354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7 2 </a:t>
            </a:r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  <a:p>
            <a:pPr algn="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8 5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8B3ADA22-3B9C-4943-9415-DE95FFA6DA7D}"/>
              </a:ext>
            </a:extLst>
          </p:cNvPr>
          <p:cNvCxnSpPr/>
          <p:nvPr/>
        </p:nvCxnSpPr>
        <p:spPr>
          <a:xfrm flipH="1">
            <a:off x="4903304" y="4644888"/>
            <a:ext cx="2199861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Plus Sign 5">
            <a:extLst>
              <a:ext uri="{FF2B5EF4-FFF2-40B4-BE49-F238E27FC236}">
                <a16:creationId xmlns:a16="http://schemas.microsoft.com/office/drawing/2014/main" xmlns="" id="{71D5E028-A769-45B6-A770-8427F241BAB6}"/>
              </a:ext>
            </a:extLst>
          </p:cNvPr>
          <p:cNvSpPr/>
          <p:nvPr/>
        </p:nvSpPr>
        <p:spPr>
          <a:xfrm>
            <a:off x="4691653" y="3702839"/>
            <a:ext cx="662609" cy="596348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381BA75-7517-4E50-8AE5-C44C1C21E5FF}"/>
              </a:ext>
            </a:extLst>
          </p:cNvPr>
          <p:cNvSpPr/>
          <p:nvPr/>
        </p:nvSpPr>
        <p:spPr>
          <a:xfrm>
            <a:off x="5618947" y="4644888"/>
            <a:ext cx="1338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185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2F1DED3-E5F2-4F8B-A0B1-6CBC1790E5D3}"/>
              </a:ext>
            </a:extLst>
          </p:cNvPr>
          <p:cNvSpPr/>
          <p:nvPr/>
        </p:nvSpPr>
        <p:spPr>
          <a:xfrm>
            <a:off x="5811306" y="236403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879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D8BA2B8-28CB-45CF-8493-D2A524D07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994471" y="-2366034"/>
            <a:ext cx="6203057" cy="12192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3C8A770-1578-4BB2-8118-A38128BD6C44}"/>
              </a:ext>
            </a:extLst>
          </p:cNvPr>
          <p:cNvSpPr/>
          <p:nvPr/>
        </p:nvSpPr>
        <p:spPr>
          <a:xfrm>
            <a:off x="3087757" y="503583"/>
            <a:ext cx="8627165" cy="17095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يساوي سعر صندوق واحد من شبكات صيد الفراشات 175 درهم و يساوي سعر صندوق اخر 225 درهم. فكم سعر صندوقي الشبكات اجمالا؟</a:t>
            </a:r>
            <a:endParaRPr lang="en-US" sz="3200" b="1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B7A4C1A9-11B3-40CA-8034-2FAB4CE702CE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3D486E85-B228-4B50-B149-8F1EC49B70E1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E459ABDA-4293-4FDA-A0B3-4C7F8EA29FF7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المعلم الصغير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75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EF75DF3-E890-4B5C-A061-3C9D96413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994471" y="-2366034"/>
            <a:ext cx="6203057" cy="12192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3C8A770-1578-4BB2-8118-A38128BD6C44}"/>
              </a:ext>
            </a:extLst>
          </p:cNvPr>
          <p:cNvSpPr/>
          <p:nvPr/>
        </p:nvSpPr>
        <p:spPr>
          <a:xfrm>
            <a:off x="3087757" y="503583"/>
            <a:ext cx="8627165" cy="17095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يساوي سعر صندوق واحد من شبكات صيد الفراشات 175 درهم و يساوي سعر صندوق اخر 225 درهم. فكم سعر صندوقي الشبكات اجمالا؟</a:t>
            </a:r>
            <a:endParaRPr lang="en-US" sz="3200" b="1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B7A4C1A9-11B3-40CA-8034-2FAB4CE702CE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3D486E85-B228-4B50-B149-8F1EC49B70E1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E459ABDA-4293-4FDA-A0B3-4C7F8EA29FF7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المعلم الصغير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CEC6CF4-3A7B-45F3-BA9E-C2FC97ECEF71}"/>
              </a:ext>
            </a:extLst>
          </p:cNvPr>
          <p:cNvSpPr/>
          <p:nvPr/>
        </p:nvSpPr>
        <p:spPr>
          <a:xfrm>
            <a:off x="6910246" y="2755302"/>
            <a:ext cx="155202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1 7 5</a:t>
            </a:r>
            <a:endParaRPr lang="ar-AE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2 2 5</a:t>
            </a:r>
            <a:endParaRPr lang="ar-AE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8AB79348-57A3-4899-882A-577AA1A96D80}"/>
              </a:ext>
            </a:extLst>
          </p:cNvPr>
          <p:cNvCxnSpPr/>
          <p:nvPr/>
        </p:nvCxnSpPr>
        <p:spPr>
          <a:xfrm flipH="1">
            <a:off x="6493564" y="4432855"/>
            <a:ext cx="2199861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Plus Sign 11">
            <a:extLst>
              <a:ext uri="{FF2B5EF4-FFF2-40B4-BE49-F238E27FC236}">
                <a16:creationId xmlns:a16="http://schemas.microsoft.com/office/drawing/2014/main" xmlns="" id="{961538B1-F558-4ACE-8134-DE342A8D158F}"/>
              </a:ext>
            </a:extLst>
          </p:cNvPr>
          <p:cNvSpPr/>
          <p:nvPr/>
        </p:nvSpPr>
        <p:spPr>
          <a:xfrm>
            <a:off x="6281913" y="3490806"/>
            <a:ext cx="662609" cy="596348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F902BE6-2D64-425F-A13E-8AFE50943800}"/>
              </a:ext>
            </a:extLst>
          </p:cNvPr>
          <p:cNvSpPr/>
          <p:nvPr/>
        </p:nvSpPr>
        <p:spPr>
          <a:xfrm>
            <a:off x="6944522" y="4398831"/>
            <a:ext cx="15520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4 0 0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E75F473-57F2-4385-9062-B475339A6202}"/>
              </a:ext>
            </a:extLst>
          </p:cNvPr>
          <p:cNvSpPr/>
          <p:nvPr/>
        </p:nvSpPr>
        <p:spPr>
          <a:xfrm>
            <a:off x="7418398" y="2139906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4DF2D79-652A-4557-B7FF-3300D2EB2DDF}"/>
              </a:ext>
            </a:extLst>
          </p:cNvPr>
          <p:cNvSpPr/>
          <p:nvPr/>
        </p:nvSpPr>
        <p:spPr>
          <a:xfrm>
            <a:off x="6896461" y="2122894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4247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B7A4C1A9-11B3-40CA-8034-2FAB4CE702CE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3D486E85-B228-4B50-B149-8F1EC49B70E1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E459ABDA-4293-4FDA-A0B3-4C7F8EA29FF7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العمل الجماعي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99EFF85-23E3-49E4-856B-6F1F254A0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466" y="278297"/>
            <a:ext cx="8574160" cy="632128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4F744743-4707-441D-AB86-CBAC5030A0CA}"/>
              </a:ext>
            </a:extLst>
          </p:cNvPr>
          <p:cNvSpPr/>
          <p:nvPr/>
        </p:nvSpPr>
        <p:spPr>
          <a:xfrm>
            <a:off x="4267199" y="834888"/>
            <a:ext cx="4041914" cy="11794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bg1"/>
                </a:solidFill>
              </a:rPr>
              <a:t>استراتيجية التعلم الجماعي 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15" name="Online Media 14" title="3 Minute Timer">
            <a:hlinkClick r:id="" action="ppaction://media"/>
            <a:extLst>
              <a:ext uri="{FF2B5EF4-FFF2-40B4-BE49-F238E27FC236}">
                <a16:creationId xmlns:a16="http://schemas.microsoft.com/office/drawing/2014/main" xmlns="" id="{2F1A7250-143F-48D2-820A-54B4AB243B6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2275" y="4825218"/>
            <a:ext cx="2096788" cy="173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1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3F1D70-99F7-432B-9EC5-CACD945C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أوجد ناتج الجمع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311CF29-3ADA-40D7-947E-7712796BC7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11"/>
          <a:stretch/>
        </p:blipFill>
        <p:spPr>
          <a:xfrm>
            <a:off x="675249" y="4614203"/>
            <a:ext cx="10761377" cy="19853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2A04B37-4D2F-4DE7-BD06-3FC9FCF49CEA}"/>
              </a:ext>
            </a:extLst>
          </p:cNvPr>
          <p:cNvSpPr/>
          <p:nvPr/>
        </p:nvSpPr>
        <p:spPr>
          <a:xfrm>
            <a:off x="426253" y="1690688"/>
            <a:ext cx="38122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 + 5 = ……….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5B3C535-A85B-4A24-AD43-DF238D446417}"/>
              </a:ext>
            </a:extLst>
          </p:cNvPr>
          <p:cNvSpPr/>
          <p:nvPr/>
        </p:nvSpPr>
        <p:spPr>
          <a:xfrm>
            <a:off x="6422862" y="1782132"/>
            <a:ext cx="38122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+ 7 = ……….</a:t>
            </a:r>
          </a:p>
        </p:txBody>
      </p:sp>
    </p:spTree>
    <p:extLst>
      <p:ext uri="{BB962C8B-B14F-4D97-AF65-F5344CB8AC3E}">
        <p14:creationId xmlns:p14="http://schemas.microsoft.com/office/powerpoint/2010/main" val="173346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3F1D70-99F7-432B-9EC5-CACD945C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/>
              <a:t>أوجد ناتج الجمع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311CF29-3ADA-40D7-947E-7712796BC7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11"/>
          <a:stretch/>
        </p:blipFill>
        <p:spPr>
          <a:xfrm>
            <a:off x="675249" y="4614203"/>
            <a:ext cx="10761377" cy="1985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A5A7400-F211-4CCD-BA89-142228E1A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61" y="1345131"/>
            <a:ext cx="11221278" cy="279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0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3F1D70-99F7-432B-9EC5-CACD945C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/>
              <a:t>أوجد ناتج الجمع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311CF29-3ADA-40D7-947E-7712796BC7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11"/>
          <a:stretch/>
        </p:blipFill>
        <p:spPr>
          <a:xfrm>
            <a:off x="675249" y="4614203"/>
            <a:ext cx="10761377" cy="1985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A5A7400-F211-4CCD-BA89-142228E1A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61" y="1345131"/>
            <a:ext cx="11221278" cy="279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311CF29-3ADA-40D7-947E-7712796BC7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11"/>
          <a:stretch/>
        </p:blipFill>
        <p:spPr>
          <a:xfrm>
            <a:off x="675249" y="4614203"/>
            <a:ext cx="10761377" cy="19853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E2DCAFC-B366-4E4A-82E0-B19C37401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906" y="258417"/>
            <a:ext cx="10381957" cy="250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7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311CF29-3ADA-40D7-947E-7712796BC7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11"/>
          <a:stretch/>
        </p:blipFill>
        <p:spPr>
          <a:xfrm>
            <a:off x="675249" y="4614203"/>
            <a:ext cx="10761377" cy="19853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E2DCAFC-B366-4E4A-82E0-B19C37401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906" y="258417"/>
            <a:ext cx="10381957" cy="250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3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B7A4C1A9-11B3-40CA-8034-2FAB4CE702CE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3D486E85-B228-4B50-B149-8F1EC49B70E1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E459ABDA-4293-4FDA-A0B3-4C7F8EA29FF7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العمل الفردي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99EFF85-23E3-49E4-856B-6F1F254A0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466" y="278297"/>
            <a:ext cx="8574160" cy="632128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4F744743-4707-441D-AB86-CBAC5030A0CA}"/>
              </a:ext>
            </a:extLst>
          </p:cNvPr>
          <p:cNvSpPr/>
          <p:nvPr/>
        </p:nvSpPr>
        <p:spPr>
          <a:xfrm>
            <a:off x="4295334" y="694211"/>
            <a:ext cx="4041914" cy="24569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bg1"/>
                </a:solidFill>
              </a:rPr>
              <a:t>انا متميز و سأقوم بالحل بمفردي</a:t>
            </a:r>
          </a:p>
          <a:p>
            <a:pPr algn="ctr"/>
            <a:r>
              <a:rPr lang="ar-AE" sz="3600" b="1" dirty="0">
                <a:solidFill>
                  <a:schemeClr val="bg1"/>
                </a:solidFill>
              </a:rPr>
              <a:t>في كتابي صفحة 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95</a:t>
            </a:r>
            <a:endParaRPr lang="ar-AE" sz="3600" b="1" dirty="0">
              <a:solidFill>
                <a:schemeClr val="bg1"/>
              </a:solidFill>
            </a:endParaRPr>
          </a:p>
          <a:p>
            <a:pPr algn="ctr"/>
            <a:r>
              <a:rPr lang="ar-AE" sz="3600" b="1" dirty="0">
                <a:solidFill>
                  <a:schemeClr val="bg1"/>
                </a:solidFill>
              </a:rPr>
              <a:t> 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B7A4C1A9-11B3-40CA-8034-2FAB4CE702CE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3D486E85-B228-4B50-B149-8F1EC49B70E1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E459ABDA-4293-4FDA-A0B3-4C7F8EA29FF7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العمل الفردي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F0526F0-85BD-40BD-BD28-F93029267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851" y="631341"/>
            <a:ext cx="8846872" cy="30262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7F77B34-3F90-4D0E-8B39-1AAD8986D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3700" y="3846047"/>
            <a:ext cx="9258300" cy="3026259"/>
          </a:xfrm>
          <a:prstGeom prst="rect">
            <a:avLst/>
          </a:prstGeom>
        </p:spPr>
      </p:pic>
      <p:pic>
        <p:nvPicPr>
          <p:cNvPr id="10" name="Online Media 9" title="3 Minute Timer">
            <a:hlinkClick r:id="" action="ppaction://media"/>
            <a:extLst>
              <a:ext uri="{FF2B5EF4-FFF2-40B4-BE49-F238E27FC236}">
                <a16:creationId xmlns:a16="http://schemas.microsoft.com/office/drawing/2014/main" xmlns="" id="{6108FB4A-ED67-4F8F-8520-024740D5272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2275" y="4712677"/>
            <a:ext cx="1867540" cy="178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4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B7A4C1A9-11B3-40CA-8034-2FAB4CE702CE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3D486E85-B228-4B50-B149-8F1EC49B70E1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E459ABDA-4293-4FDA-A0B3-4C7F8EA29FF7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العمل الفردي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F0526F0-85BD-40BD-BD28-F93029267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851" y="631341"/>
            <a:ext cx="8846872" cy="30262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7F77B34-3F90-4D0E-8B39-1AAD8986D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3700" y="3846047"/>
            <a:ext cx="9258300" cy="3026259"/>
          </a:xfrm>
          <a:prstGeom prst="rect">
            <a:avLst/>
          </a:prstGeom>
        </p:spPr>
      </p:pic>
      <p:pic>
        <p:nvPicPr>
          <p:cNvPr id="10" name="Online Media 9" title="3 Minute Timer">
            <a:hlinkClick r:id="" action="ppaction://media"/>
            <a:extLst>
              <a:ext uri="{FF2B5EF4-FFF2-40B4-BE49-F238E27FC236}">
                <a16:creationId xmlns:a16="http://schemas.microsoft.com/office/drawing/2014/main" xmlns="" id="{6108FB4A-ED67-4F8F-8520-024740D5272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2275" y="4712677"/>
            <a:ext cx="1867540" cy="178335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6126314-6209-412A-96D7-DE89AA2817C9}"/>
              </a:ext>
            </a:extLst>
          </p:cNvPr>
          <p:cNvSpPr/>
          <p:nvPr/>
        </p:nvSpPr>
        <p:spPr>
          <a:xfrm>
            <a:off x="3451430" y="2420682"/>
            <a:ext cx="15520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7 7 8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73EBE6C-7F3B-44A3-A532-71F4BB9356ED}"/>
              </a:ext>
            </a:extLst>
          </p:cNvPr>
          <p:cNvSpPr/>
          <p:nvPr/>
        </p:nvSpPr>
        <p:spPr>
          <a:xfrm>
            <a:off x="6625326" y="2422845"/>
            <a:ext cx="15520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4 7 1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02FA0D0-4A0D-40E6-967E-330D1E2ED511}"/>
              </a:ext>
            </a:extLst>
          </p:cNvPr>
          <p:cNvSpPr/>
          <p:nvPr/>
        </p:nvSpPr>
        <p:spPr>
          <a:xfrm>
            <a:off x="10302804" y="2366829"/>
            <a:ext cx="15520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4 3 8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8E1BFF7-7025-4247-AA85-C4B93FCD0BE8}"/>
              </a:ext>
            </a:extLst>
          </p:cNvPr>
          <p:cNvSpPr/>
          <p:nvPr/>
        </p:nvSpPr>
        <p:spPr>
          <a:xfrm>
            <a:off x="10624789" y="5764994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298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FEFB4A4-A73D-4246-B4B0-9C28227C85BB}"/>
              </a:ext>
            </a:extLst>
          </p:cNvPr>
          <p:cNvSpPr/>
          <p:nvPr/>
        </p:nvSpPr>
        <p:spPr>
          <a:xfrm>
            <a:off x="6977367" y="5764994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648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0FD8493-FE3E-44A4-ADA7-F64366751225}"/>
              </a:ext>
            </a:extLst>
          </p:cNvPr>
          <p:cNvSpPr/>
          <p:nvPr/>
        </p:nvSpPr>
        <p:spPr>
          <a:xfrm>
            <a:off x="3608524" y="5771620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644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71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B7A4C1A9-11B3-40CA-8034-2FAB4CE702CE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3D486E85-B228-4B50-B149-8F1EC49B70E1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E459ABDA-4293-4FDA-A0B3-4C7F8EA29FF7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</a:rPr>
              <a:t>classkick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1" name="Online Media 10" title="5 Minute Timer">
            <a:hlinkClick r:id="" action="ppaction://media"/>
            <a:extLst>
              <a:ext uri="{FF2B5EF4-FFF2-40B4-BE49-F238E27FC236}">
                <a16:creationId xmlns:a16="http://schemas.microsoft.com/office/drawing/2014/main" xmlns="" id="{2FD0D955-74CB-46E7-A401-22703629DD6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46783" y="465482"/>
            <a:ext cx="8216347" cy="3429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DD46002-8AB0-4C38-872C-B3F904A7ED58}"/>
              </a:ext>
            </a:extLst>
          </p:cNvPr>
          <p:cNvSpPr/>
          <p:nvPr/>
        </p:nvSpPr>
        <p:spPr>
          <a:xfrm>
            <a:off x="3140765" y="4247321"/>
            <a:ext cx="8600661" cy="7089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1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B7A4C1A9-11B3-40CA-8034-2FAB4CE702CE}"/>
              </a:ext>
            </a:extLst>
          </p:cNvPr>
          <p:cNvSpPr/>
          <p:nvPr/>
        </p:nvSpPr>
        <p:spPr>
          <a:xfrm>
            <a:off x="172277" y="145774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عنوان الدرس: جمع الأعداد المكونة من ثلاثة ارقام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3D486E85-B228-4B50-B149-8F1EC49B70E1}"/>
              </a:ext>
            </a:extLst>
          </p:cNvPr>
          <p:cNvSpPr/>
          <p:nvPr/>
        </p:nvSpPr>
        <p:spPr>
          <a:xfrm>
            <a:off x="172276" y="1477617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ناتج التعلم: يتمكن الطالب من جمع اعداد في منزلة المئات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E459ABDA-4293-4FDA-A0B3-4C7F8EA29FF7}"/>
              </a:ext>
            </a:extLst>
          </p:cNvPr>
          <p:cNvSpPr/>
          <p:nvPr/>
        </p:nvSpPr>
        <p:spPr>
          <a:xfrm>
            <a:off x="172275" y="2842591"/>
            <a:ext cx="2690191" cy="140473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ماذا تعلمت اليوم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9AF193A-7F3B-4EAC-9B14-79916E622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296" y="107466"/>
            <a:ext cx="2690191" cy="67505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AEEB474-BF70-4050-A88D-C10D558B8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542" y="343521"/>
            <a:ext cx="5650188" cy="2837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754CB19-2B8C-48E1-A7D9-A1E753275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162" y="4034252"/>
            <a:ext cx="1847850" cy="2466975"/>
          </a:xfrm>
          <a:prstGeom prst="rect">
            <a:avLst/>
          </a:prstGeom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xmlns="" id="{0DAB8DDE-1B2C-4A2F-8D90-B6DE63BC68CC}"/>
              </a:ext>
            </a:extLst>
          </p:cNvPr>
          <p:cNvSpPr/>
          <p:nvPr/>
        </p:nvSpPr>
        <p:spPr>
          <a:xfrm>
            <a:off x="4333461" y="3677478"/>
            <a:ext cx="4452731" cy="2110408"/>
          </a:xfrm>
          <a:prstGeom prst="cloudCallout">
            <a:avLst>
              <a:gd name="adj1" fmla="val -54272"/>
              <a:gd name="adj2" fmla="val 518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شاركوني في الدردشة يا صغاري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175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645</Words>
  <Application>Microsoft Office PowerPoint</Application>
  <PresentationFormat>Custom</PresentationFormat>
  <Paragraphs>96</Paragraphs>
  <Slides>19</Slides>
  <Notes>0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أوجد ناتج الجمع</vt:lpstr>
      <vt:lpstr>أوجد ناتج الجمع</vt:lpstr>
      <vt:lpstr>أوجد ناتج الجمع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خديه جمعه المزروعي</dc:creator>
  <cp:lastModifiedBy>TOSHIBA</cp:lastModifiedBy>
  <cp:revision>9</cp:revision>
  <dcterms:created xsi:type="dcterms:W3CDTF">2020-08-29T08:18:12Z</dcterms:created>
  <dcterms:modified xsi:type="dcterms:W3CDTF">2023-09-20T03:11:39Z</dcterms:modified>
</cp:coreProperties>
</file>