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52" r:id="rId2"/>
    <p:sldId id="1027" r:id="rId3"/>
    <p:sldId id="1029" r:id="rId4"/>
    <p:sldId id="3769" r:id="rId5"/>
    <p:sldId id="3773" r:id="rId6"/>
    <p:sldId id="1048" r:id="rId7"/>
    <p:sldId id="3786" r:id="rId8"/>
    <p:sldId id="37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E6FBAF-DF96-44CE-AAED-E217DFD3807F}" v="72" dt="2024-10-14T11:02:33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NA ABDALLA ALI    AL-NAQBI" userId="d77aac08-5083-420a-ab63-b51d2929b84a" providerId="ADAL" clId="{81E6FBAF-DF96-44CE-AAED-E217DFD3807F}"/>
    <pc:docChg chg="modSld">
      <pc:chgData name="AMNA ABDALLA ALI    AL-NAQBI" userId="d77aac08-5083-420a-ab63-b51d2929b84a" providerId="ADAL" clId="{81E6FBAF-DF96-44CE-AAED-E217DFD3807F}" dt="2024-10-14T11:02:39.037" v="124" actId="1038"/>
      <pc:docMkLst>
        <pc:docMk/>
      </pc:docMkLst>
      <pc:sldChg chg="modSp mod">
        <pc:chgData name="AMNA ABDALLA ALI    AL-NAQBI" userId="d77aac08-5083-420a-ab63-b51d2929b84a" providerId="ADAL" clId="{81E6FBAF-DF96-44CE-AAED-E217DFD3807F}" dt="2024-10-14T11:01:16.202" v="49" actId="20577"/>
        <pc:sldMkLst>
          <pc:docMk/>
          <pc:sldMk cId="1840475217" sldId="1048"/>
        </pc:sldMkLst>
        <pc:spChg chg="mod">
          <ac:chgData name="AMNA ABDALLA ALI    AL-NAQBI" userId="d77aac08-5083-420a-ab63-b51d2929b84a" providerId="ADAL" clId="{81E6FBAF-DF96-44CE-AAED-E217DFD3807F}" dt="2024-10-14T11:01:16.202" v="49" actId="20577"/>
          <ac:spMkLst>
            <pc:docMk/>
            <pc:sldMk cId="1840475217" sldId="1048"/>
            <ac:spMk id="3" creationId="{00000000-0000-0000-0000-000000000000}"/>
          </ac:spMkLst>
        </pc:spChg>
      </pc:sldChg>
      <pc:sldChg chg="modSp mod">
        <pc:chgData name="AMNA ABDALLA ALI    AL-NAQBI" userId="d77aac08-5083-420a-ab63-b51d2929b84a" providerId="ADAL" clId="{81E6FBAF-DF96-44CE-AAED-E217DFD3807F}" dt="2024-10-14T11:00:51.711" v="46" actId="1036"/>
        <pc:sldMkLst>
          <pc:docMk/>
          <pc:sldMk cId="213492404" sldId="3773"/>
        </pc:sldMkLst>
        <pc:spChg chg="mod">
          <ac:chgData name="AMNA ABDALLA ALI    AL-NAQBI" userId="d77aac08-5083-420a-ab63-b51d2929b84a" providerId="ADAL" clId="{81E6FBAF-DF96-44CE-AAED-E217DFD3807F}" dt="2024-10-14T11:00:51.711" v="46" actId="1036"/>
          <ac:spMkLst>
            <pc:docMk/>
            <pc:sldMk cId="213492404" sldId="3773"/>
            <ac:spMk id="4" creationId="{64CD044F-C76E-4CBA-8E34-7D9306105E31}"/>
          </ac:spMkLst>
        </pc:spChg>
      </pc:sldChg>
      <pc:sldChg chg="modSp mod modAnim">
        <pc:chgData name="AMNA ABDALLA ALI    AL-NAQBI" userId="d77aac08-5083-420a-ab63-b51d2929b84a" providerId="ADAL" clId="{81E6FBAF-DF96-44CE-AAED-E217DFD3807F}" dt="2024-10-14T11:02:39.037" v="124" actId="1038"/>
        <pc:sldMkLst>
          <pc:docMk/>
          <pc:sldMk cId="3621911326" sldId="3786"/>
        </pc:sldMkLst>
        <pc:spChg chg="mod">
          <ac:chgData name="AMNA ABDALLA ALI    AL-NAQBI" userId="d77aac08-5083-420a-ab63-b51d2929b84a" providerId="ADAL" clId="{81E6FBAF-DF96-44CE-AAED-E217DFD3807F}" dt="2024-10-14T11:02:39.037" v="124" actId="1038"/>
          <ac:spMkLst>
            <pc:docMk/>
            <pc:sldMk cId="3621911326" sldId="3786"/>
            <ac:spMk id="4" creationId="{E15EC4A7-63FF-47B7-BA13-602E771F9AE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D4FB-FCD2-2642-E7D1-16E4A3F2E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52CBA-2F4C-DF26-ECCD-8A923BFA8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4D12-A28C-874F-6DE2-C41CA1424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88382-88B2-44DF-6BEE-FCE152EB9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78F47-50E4-C14A-C77D-9DC6DD7C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1CAC3-0EB1-27C8-8AB6-8E979058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59C0A-0236-35FE-EC03-9426FD20C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E4371-4E95-C82E-801C-B350527C5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0BB1A-964D-287E-E288-52641CA82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27C88-2028-4BCC-2556-10B838BFF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6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07CD-6342-AFC4-E5EB-4ADFEAAD3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EDFBF-493F-BD30-D2E4-95C254FF2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D80E-FC02-7DC6-EC61-9B9F05007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C3EA9-FC82-0D33-0116-D641C43E6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942DA-C176-5BA5-66FC-5C928A321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4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CD3AE-A23F-671E-73CE-7DE4CADD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E0960-ADF1-3FC9-DFB1-9E985DF06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3DE75B-BB82-6228-E078-3E3DA5ECD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8CC09-F2C7-A821-9571-1E1C95F83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91EADE-E6AD-4256-8ECC-24A12D77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46DA6-52CD-83F8-F693-440137BA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1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FD62F-A3FB-DFC9-B1D0-2C331524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EFB39-6FE9-B4D8-EEFB-E04090A17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9D3C31-6117-0DD7-E169-E4660F765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93AC0-0CD9-8509-6449-AA972109F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77135B-6414-5B01-FA53-7EC67FA0D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09F59C-A87D-2704-E80E-72F178C48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12DAA-3D74-6A96-E376-88276521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D50C5C-E847-C815-AABE-605322E8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64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210C7-B9C5-45B9-A7D1-772D38229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FE1C59-9D05-5570-1FF6-33F29BD8A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30A70-1171-72D2-C4ED-21718464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C4F65-F47F-ED72-FD75-4BCDF9A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7B5B40-D3A5-9E3C-8CCE-3F0412F31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E4AFD9-7C39-95A5-EE2D-A2D27B4E7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F643E-776B-8255-8AB8-1BE5B3A2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7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66456-CEE8-97D9-2DC9-43787A863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BC9C8-7EA9-7DF4-F27E-9CCCA11C0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CB8FE-23A0-D0A1-AEEB-161FB6CB8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64495-7F14-189F-4C91-5FD5AD08F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1639E-EF68-D976-1677-D76D707B7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0FE3B-917C-CC42-F5A1-891CA097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8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FAC89-49A2-4EF5-169B-59841E8D2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BBE45F-A96A-9912-3B05-15718DDE9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0207B-A55B-9348-3AD7-F34868DC2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EAA00-ADE2-BFD1-23EC-C899E84F7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3292E-6B80-4D8A-52D0-1ECD2ABA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24281-229C-DBAA-0470-CB72A986C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5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2C6AB-FD74-1DFE-9CE5-6B6567795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1DF48-2F31-EAB6-A989-2583411AA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8CCE4-EFC3-5F7C-E2A6-9E875A0E0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9BC90-F2E5-4A8F-C777-208D3038B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0064F-5733-1AE5-49BF-BCCFCBC2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9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27ED99-9537-79FB-5292-D9F7A882E2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2D3454-442D-ABE7-2D59-B11BF3DC0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45894-7DAE-E31B-3639-478C79B06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B4AE3-0C84-A3EA-4674-FFEC5FCF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EE3BA-A5D2-4691-7FF3-D5E759B97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4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0E58B8-0013-6A67-8CE1-7C5A47B70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A9509-0036-30D0-6C8D-FE97E6F1B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842A3-61B3-E023-4E09-00EC7FC0B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1FA6-8166-4CE5-B5DA-7B49A656DF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3C05F-A599-4459-06D4-7622EC304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F6C48-215A-8182-FF48-91F6399F0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B050B-1C4B-4899-AD74-E32B7152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7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CEE03F5-2682-47AD-8CB9-D3CB2435A142}"/>
              </a:ext>
            </a:extLst>
          </p:cNvPr>
          <p:cNvGrpSpPr/>
          <p:nvPr/>
        </p:nvGrpSpPr>
        <p:grpSpPr>
          <a:xfrm>
            <a:off x="-149678" y="0"/>
            <a:ext cx="10994486" cy="6771562"/>
            <a:chOff x="-22369" y="0"/>
            <a:chExt cx="10994486" cy="677156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1A2493B-645B-4DAF-82D1-291C1F106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740" b="5705"/>
            <a:stretch/>
          </p:blipFill>
          <p:spPr>
            <a:xfrm>
              <a:off x="5709102" y="0"/>
              <a:ext cx="5263015" cy="671463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CF8DE8-E19E-4A63-94E5-0A40BDAE17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991" b="3703"/>
            <a:stretch/>
          </p:blipFill>
          <p:spPr>
            <a:xfrm>
              <a:off x="105474" y="0"/>
              <a:ext cx="5603628" cy="6771562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C36DFB9-3D77-4D66-8BEA-EED6918275B5}"/>
                </a:ext>
              </a:extLst>
            </p:cNvPr>
            <p:cNvSpPr/>
            <p:nvPr/>
          </p:nvSpPr>
          <p:spPr>
            <a:xfrm>
              <a:off x="7779026" y="702367"/>
              <a:ext cx="3065782" cy="1802822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EB72446-A667-4A49-8178-8768BC0C0B4D}"/>
                </a:ext>
              </a:extLst>
            </p:cNvPr>
            <p:cNvSpPr/>
            <p:nvPr/>
          </p:nvSpPr>
          <p:spPr>
            <a:xfrm>
              <a:off x="-22369" y="477781"/>
              <a:ext cx="5967382" cy="3000093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9301A9D-1A5B-4E4F-B566-E92CFA0A4265}"/>
              </a:ext>
            </a:extLst>
          </p:cNvPr>
          <p:cNvSpPr txBox="1"/>
          <p:nvPr/>
        </p:nvSpPr>
        <p:spPr>
          <a:xfrm>
            <a:off x="0" y="996410"/>
            <a:ext cx="56036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800" dirty="0">
                <a:solidFill>
                  <a:srgbClr val="FF0000"/>
                </a:solidFill>
                <a:cs typeface="(AH) Manal Black" pitchFamily="2" charset="-78"/>
              </a:rPr>
              <a:t>تغيرت البذور التى في المنديل الرطب</a:t>
            </a:r>
            <a:r>
              <a:rPr lang="ar-AE" sz="2800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r>
              <a:rPr lang="ar-SA" sz="2400" dirty="0">
                <a:solidFill>
                  <a:srgbClr val="FF0000"/>
                </a:solidFill>
                <a:cs typeface="(AH) Manal Black" pitchFamily="2" charset="-78"/>
              </a:rPr>
              <a:t>تبرعمت البذور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1C6BCE-639D-4DB8-8298-5E36DB4F0067}"/>
              </a:ext>
            </a:extLst>
          </p:cNvPr>
          <p:cNvSpPr txBox="1"/>
          <p:nvPr/>
        </p:nvSpPr>
        <p:spPr>
          <a:xfrm>
            <a:off x="490291" y="1747861"/>
            <a:ext cx="5113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>
                <a:solidFill>
                  <a:srgbClr val="FF0000"/>
                </a:solidFill>
                <a:cs typeface="(AH) Manal Black" pitchFamily="2" charset="-78"/>
              </a:rPr>
              <a:t>تغيرت البذور لوجود الماء</a:t>
            </a:r>
            <a:r>
              <a:rPr lang="ar-AE" sz="3200" dirty="0">
                <a:solidFill>
                  <a:srgbClr val="FF0000"/>
                </a:solidFill>
                <a:cs typeface="(AH) Manal Black" pitchFamily="2" charset="-78"/>
              </a:rPr>
              <a:t>، وهي تنمو.</a:t>
            </a:r>
            <a:endParaRPr lang="en-US" sz="32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8644D-70B2-4841-AFB6-751FC4259928}"/>
              </a:ext>
            </a:extLst>
          </p:cNvPr>
          <p:cNvSpPr txBox="1"/>
          <p:nvPr/>
        </p:nvSpPr>
        <p:spPr>
          <a:xfrm>
            <a:off x="0" y="2655313"/>
            <a:ext cx="5113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>
                <a:solidFill>
                  <a:srgbClr val="FF0000"/>
                </a:solidFill>
                <a:cs typeface="(AH) Manal Black" pitchFamily="2" charset="-78"/>
              </a:rPr>
              <a:t>نعم – تحتاج البذور للماء  لتنمو</a:t>
            </a:r>
            <a:endParaRPr lang="en-US" sz="32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1F671A-ACBD-4E68-887D-E9E94AEAB84E}"/>
              </a:ext>
            </a:extLst>
          </p:cNvPr>
          <p:cNvSpPr txBox="1"/>
          <p:nvPr/>
        </p:nvSpPr>
        <p:spPr>
          <a:xfrm>
            <a:off x="7686262" y="1454475"/>
            <a:ext cx="293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solidFill>
                  <a:srgbClr val="FF0000"/>
                </a:solidFill>
                <a:cs typeface="(AH) Manal Black" pitchFamily="2" charset="-78"/>
              </a:rPr>
              <a:t>إذا لم يتوفر الماء للبذور فإنها لن تنمو</a:t>
            </a:r>
            <a:endParaRPr lang="en-US" sz="32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33BFC8-D23F-480D-9C43-EA6FF688D254}"/>
              </a:ext>
            </a:extLst>
          </p:cNvPr>
          <p:cNvSpPr txBox="1"/>
          <p:nvPr/>
        </p:nvSpPr>
        <p:spPr>
          <a:xfrm>
            <a:off x="10780295" y="0"/>
            <a:ext cx="1411705" cy="3477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cs typeface="(AH) Manal Black" pitchFamily="2" charset="-78"/>
              </a:rPr>
              <a:t>حوار و نقاش</a:t>
            </a:r>
          </a:p>
          <a:p>
            <a:pPr algn="ctr"/>
            <a:endParaRPr lang="ar-AE" sz="4400" dirty="0">
              <a:cs typeface="(AH) Manal Black" pitchFamily="2" charset="-78"/>
            </a:endParaRPr>
          </a:p>
          <a:p>
            <a:pPr algn="ctr"/>
            <a:endParaRPr lang="ar-AE" sz="4400" dirty="0"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16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0FC703-6758-4269-81CD-B88AA6CA1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2306" t="13525" r="18073" b="5811"/>
          <a:stretch/>
        </p:blipFill>
        <p:spPr>
          <a:xfrm>
            <a:off x="3829878" y="0"/>
            <a:ext cx="8362122" cy="67436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34C2B6-851A-4EBA-8F85-4BD73CFA07B3}"/>
              </a:ext>
            </a:extLst>
          </p:cNvPr>
          <p:cNvSpPr/>
          <p:nvPr/>
        </p:nvSpPr>
        <p:spPr bwMode="auto">
          <a:xfrm>
            <a:off x="534953" y="4766024"/>
            <a:ext cx="6181725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457200" rtl="0">
              <a:defRPr/>
            </a:pPr>
            <a:r>
              <a:rPr lang="ar-AE" sz="3200" spc="50" dirty="0">
                <a:ln w="11430"/>
                <a:solidFill>
                  <a:schemeClr val="bg1"/>
                </a:solidFill>
                <a:cs typeface="(AH) Manal Black" pitchFamily="2" charset="-78"/>
              </a:rPr>
              <a:t>نفتح الكتاب صفحة (</a:t>
            </a:r>
            <a:r>
              <a:rPr lang="ar-SA" sz="3200" spc="50" dirty="0">
                <a:ln w="11430"/>
                <a:solidFill>
                  <a:schemeClr val="bg1"/>
                </a:solidFill>
                <a:cs typeface="(AH) Manal Black" pitchFamily="2" charset="-78"/>
              </a:rPr>
              <a:t>92</a:t>
            </a:r>
            <a:r>
              <a:rPr lang="ar-AE" sz="3200" spc="50" dirty="0">
                <a:ln w="11430"/>
                <a:solidFill>
                  <a:schemeClr val="bg1"/>
                </a:solidFill>
                <a:cs typeface="(AH) Manal Black" pitchFamily="2" charset="-78"/>
              </a:rPr>
              <a:t>) ونقوم بحل السؤال</a:t>
            </a:r>
            <a:endParaRPr lang="en-US" sz="3200" spc="50" dirty="0">
              <a:ln w="11430"/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10FB2-4D2B-4004-B66A-91926B45679F}"/>
              </a:ext>
            </a:extLst>
          </p:cNvPr>
          <p:cNvSpPr txBox="1"/>
          <p:nvPr/>
        </p:nvSpPr>
        <p:spPr>
          <a:xfrm>
            <a:off x="4030662" y="1507201"/>
            <a:ext cx="4130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>
                <a:solidFill>
                  <a:srgbClr val="FF0000"/>
                </a:solidFill>
                <a:cs typeface="(AH) Manal Black" pitchFamily="2" charset="-78"/>
              </a:rPr>
              <a:t>تنمو إلى نبته ثم إلى نبات كبير</a:t>
            </a:r>
            <a:endParaRPr lang="en-US" sz="3200" dirty="0">
              <a:solidFill>
                <a:srgbClr val="FF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329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F70CDC-2169-4F36-B471-0DE07FA39D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705" t="16596" r="10123" b="6208"/>
          <a:stretch/>
        </p:blipFill>
        <p:spPr>
          <a:xfrm>
            <a:off x="329784" y="657225"/>
            <a:ext cx="10628026" cy="58864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FB4E2F-0641-4A20-AC9A-E20DC0AA9381}"/>
              </a:ext>
            </a:extLst>
          </p:cNvPr>
          <p:cNvSpPr/>
          <p:nvPr/>
        </p:nvSpPr>
        <p:spPr bwMode="auto">
          <a:xfrm>
            <a:off x="3478213" y="272504"/>
            <a:ext cx="871378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457200" rtl="0">
              <a:defRPr/>
            </a:pPr>
            <a:r>
              <a:rPr lang="ar-AE" sz="4400" b="1" spc="50" dirty="0">
                <a:ln w="11430"/>
                <a:gradFill>
                  <a:gsLst>
                    <a:gs pos="25000">
                      <a:srgbClr val="DB8631">
                        <a:satMod val="155000"/>
                      </a:srgbClr>
                    </a:gs>
                    <a:gs pos="100000">
                      <a:srgbClr val="DB8631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(AH) Manal Black" pitchFamily="2" charset="-78"/>
              </a:rPr>
              <a:t>نفتح الكتاب صفحة (</a:t>
            </a:r>
            <a:r>
              <a:rPr lang="ar-SA" sz="4400" b="1" spc="50" dirty="0">
                <a:ln w="11430"/>
                <a:gradFill>
                  <a:gsLst>
                    <a:gs pos="25000">
                      <a:srgbClr val="DB8631">
                        <a:satMod val="155000"/>
                      </a:srgbClr>
                    </a:gs>
                    <a:gs pos="100000">
                      <a:srgbClr val="DB8631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(AH) Manal Black" pitchFamily="2" charset="-78"/>
              </a:rPr>
              <a:t>93</a:t>
            </a:r>
            <a:r>
              <a:rPr lang="ar-AE" sz="4400" b="1" spc="50" dirty="0">
                <a:ln w="11430"/>
                <a:gradFill>
                  <a:gsLst>
                    <a:gs pos="25000">
                      <a:srgbClr val="DB8631">
                        <a:satMod val="155000"/>
                      </a:srgbClr>
                    </a:gs>
                    <a:gs pos="100000">
                      <a:srgbClr val="DB8631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(AH) Manal Black" pitchFamily="2" charset="-78"/>
              </a:rPr>
              <a:t>) ونقوم بحل السؤال</a:t>
            </a:r>
            <a:endParaRPr lang="en-US" sz="4400" b="1" spc="50" dirty="0">
              <a:ln w="11430"/>
              <a:gradFill>
                <a:gsLst>
                  <a:gs pos="25000">
                    <a:srgbClr val="DB8631">
                      <a:satMod val="155000"/>
                    </a:srgbClr>
                  </a:gs>
                  <a:gs pos="100000">
                    <a:srgbClr val="DB8631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(AH) Manal Black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2BF6CD-9455-4CF3-B741-6433EB0BB139}"/>
              </a:ext>
            </a:extLst>
          </p:cNvPr>
          <p:cNvSpPr txBox="1"/>
          <p:nvPr/>
        </p:nvSpPr>
        <p:spPr>
          <a:xfrm>
            <a:off x="4709787" y="4591645"/>
            <a:ext cx="56915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600" dirty="0">
                <a:solidFill>
                  <a:srgbClr val="FF0000"/>
                </a:solidFill>
                <a:cs typeface="(AH) Manal Black" pitchFamily="2" charset="-78"/>
              </a:rPr>
              <a:t>قد لا</a:t>
            </a:r>
            <a:r>
              <a:rPr lang="ar-AE" sz="6600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r>
              <a:rPr lang="ar-SA" sz="6600" dirty="0">
                <a:solidFill>
                  <a:srgbClr val="FF0000"/>
                </a:solidFill>
                <a:cs typeface="(AH) Manal Black" pitchFamily="2" charset="-78"/>
              </a:rPr>
              <a:t>تنبت النبت</a:t>
            </a:r>
            <a:r>
              <a:rPr lang="ar-AE" sz="6600" dirty="0">
                <a:solidFill>
                  <a:srgbClr val="FF0000"/>
                </a:solidFill>
                <a:cs typeface="(AH) Manal Black" pitchFamily="2" charset="-78"/>
              </a:rPr>
              <a:t>ة</a:t>
            </a:r>
            <a:r>
              <a:rPr lang="ar-SA" sz="6600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6600" dirty="0">
              <a:solidFill>
                <a:srgbClr val="FF0000"/>
              </a:solidFill>
              <a:cs typeface="(AH) Manal Black" pitchFamily="2" charset="-78"/>
            </a:endParaRPr>
          </a:p>
          <a:p>
            <a:pPr algn="ctr"/>
            <a:r>
              <a:rPr lang="ar-SA" sz="6600" dirty="0">
                <a:solidFill>
                  <a:srgbClr val="FF0000"/>
                </a:solidFill>
                <a:cs typeface="(AH) Manal Black" pitchFamily="2" charset="-78"/>
              </a:rPr>
              <a:t>او قد تنبت ثم تذبل</a:t>
            </a:r>
            <a:endParaRPr lang="en-US" sz="6600" dirty="0">
              <a:solidFill>
                <a:srgbClr val="FF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308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B5F0F8C-7598-4F32-9647-498055184AF2}"/>
              </a:ext>
            </a:extLst>
          </p:cNvPr>
          <p:cNvGrpSpPr/>
          <p:nvPr/>
        </p:nvGrpSpPr>
        <p:grpSpPr>
          <a:xfrm>
            <a:off x="7071360" y="1126431"/>
            <a:ext cx="5120640" cy="5731569"/>
            <a:chOff x="7071360" y="1126431"/>
            <a:chExt cx="5120640" cy="573156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28B0C23-1F0F-4403-9739-A6333F2A76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618"/>
            <a:stretch/>
          </p:blipFill>
          <p:spPr>
            <a:xfrm>
              <a:off x="7071360" y="1139687"/>
              <a:ext cx="5120640" cy="571831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DB71EF-1EC2-4415-A35F-00AF1D414ECF}"/>
                </a:ext>
              </a:extLst>
            </p:cNvPr>
            <p:cNvSpPr txBox="1"/>
            <p:nvPr/>
          </p:nvSpPr>
          <p:spPr>
            <a:xfrm>
              <a:off x="7434471" y="1126431"/>
              <a:ext cx="1828798" cy="17227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4E591F7F-D56E-4FE5-A181-361D78565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9" t="23300" r="62916" b="59689"/>
          <a:stretch/>
        </p:blipFill>
        <p:spPr>
          <a:xfrm>
            <a:off x="2116833" y="483700"/>
            <a:ext cx="6016488" cy="300824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682F73F-0832-4C67-AFFB-04502324709F}"/>
              </a:ext>
            </a:extLst>
          </p:cNvPr>
          <p:cNvSpPr txBox="1"/>
          <p:nvPr/>
        </p:nvSpPr>
        <p:spPr>
          <a:xfrm>
            <a:off x="2885459" y="2158421"/>
            <a:ext cx="4130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>
                <a:solidFill>
                  <a:srgbClr val="FF0000"/>
                </a:solidFill>
                <a:cs typeface="(AH) Manal Black" pitchFamily="2" charset="-78"/>
              </a:rPr>
              <a:t>تجذب الحيوانات التي تساعد في عملية التلقيح</a:t>
            </a:r>
            <a:endParaRPr lang="en-US" sz="40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741375-966F-4640-9C0E-F1AABC8476BE}"/>
              </a:ext>
            </a:extLst>
          </p:cNvPr>
          <p:cNvGrpSpPr/>
          <p:nvPr/>
        </p:nvGrpSpPr>
        <p:grpSpPr>
          <a:xfrm>
            <a:off x="145776" y="0"/>
            <a:ext cx="1828798" cy="1380945"/>
            <a:chOff x="341006" y="-45192"/>
            <a:chExt cx="2320741" cy="16089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9EE9DF7-90DD-43B1-9197-E069DBC19075}"/>
                </a:ext>
              </a:extLst>
            </p:cNvPr>
            <p:cNvGrpSpPr/>
            <p:nvPr/>
          </p:nvGrpSpPr>
          <p:grpSpPr>
            <a:xfrm>
              <a:off x="341006" y="-45192"/>
              <a:ext cx="2320741" cy="1608950"/>
              <a:chOff x="1666977" y="251605"/>
              <a:chExt cx="2560466" cy="2010179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49655E4-3A30-4191-8621-DFFEF4A490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3073" b="51823" l="20132" r="63104">
                            <a14:foregroundMark x1="21303" y1="47526" x2="23646" y2="47526"/>
                            <a14:foregroundMark x1="24085" y1="45573" x2="29429" y2="45182"/>
                            <a14:foregroundMark x1="29429" y1="45182" x2="30454" y2="45182"/>
                            <a14:foregroundMark x1="20132" y1="44401" x2="21376" y2="44661"/>
                            <a14:foregroundMark x1="21596" y1="38932" x2="21596" y2="38932"/>
                            <a14:foregroundMark x1="24671" y1="38281" x2="24671" y2="38281"/>
                            <a14:foregroundMark x1="27745" y1="38151" x2="27745" y2="38151"/>
                            <a14:foregroundMark x1="30600" y1="38151" x2="30600" y2="38151"/>
                            <a14:foregroundMark x1="52635" y1="38542" x2="52635" y2="38542"/>
                            <a14:foregroundMark x1="55710" y1="38151" x2="55710" y2="38151"/>
                            <a14:foregroundMark x1="58931" y1="39063" x2="58931" y2="39063"/>
                            <a14:foregroundMark x1="62006" y1="38542" x2="62006" y2="38542"/>
                            <a14:foregroundMark x1="51830" y1="46094" x2="62225" y2="46354"/>
                            <a14:foregroundMark x1="63104" y1="47917" x2="59590" y2="49740"/>
                            <a14:foregroundMark x1="59590" y1="49740" x2="52416" y2="48698"/>
                            <a14:foregroundMark x1="46413" y1="47917" x2="37555" y2="47656"/>
                          </a14:backgroundRemoval>
                        </a14:imgEffect>
                      </a14:imgLayer>
                    </a14:imgProps>
                  </a:ext>
                </a:extLst>
              </a:blip>
              <a:srcRect l="33847" t="34195" r="50461" b="45572"/>
              <a:stretch/>
            </p:blipFill>
            <p:spPr>
              <a:xfrm>
                <a:off x="1666977" y="251605"/>
                <a:ext cx="2560466" cy="2010179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083410-FC63-4FB0-A5E8-E23E44C62E43}"/>
                  </a:ext>
                </a:extLst>
              </p:cNvPr>
              <p:cNvSpPr txBox="1"/>
              <p:nvPr/>
            </p:nvSpPr>
            <p:spPr>
              <a:xfrm>
                <a:off x="1866153" y="1350715"/>
                <a:ext cx="2213113" cy="3808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11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285E55-771F-4396-83CC-28879D7ECC8B}"/>
                </a:ext>
              </a:extLst>
            </p:cNvPr>
            <p:cNvSpPr txBox="1"/>
            <p:nvPr/>
          </p:nvSpPr>
          <p:spPr>
            <a:xfrm>
              <a:off x="521533" y="813764"/>
              <a:ext cx="2005909" cy="5379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ar-AE" sz="2400" b="1" dirty="0">
                  <a:solidFill>
                    <a:prstClr val="black"/>
                  </a:solidFill>
                </a:rPr>
                <a:t>تقييم مرحلي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130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DD2D8B-BF29-4D53-A48D-3B2A05D7F7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" t="5116" r="49435" b="57615"/>
          <a:stretch/>
        </p:blipFill>
        <p:spPr>
          <a:xfrm>
            <a:off x="6003235" y="357808"/>
            <a:ext cx="6042991" cy="63875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CD044F-C76E-4CBA-8E34-7D9306105E31}"/>
              </a:ext>
            </a:extLst>
          </p:cNvPr>
          <p:cNvSpPr txBox="1"/>
          <p:nvPr/>
        </p:nvSpPr>
        <p:spPr>
          <a:xfrm>
            <a:off x="0" y="1888778"/>
            <a:ext cx="11339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8000" dirty="0">
                <a:solidFill>
                  <a:srgbClr val="FF0000"/>
                </a:solidFill>
                <a:cs typeface="(AH) Manal Black" pitchFamily="2" charset="-78"/>
              </a:rPr>
              <a:t>داخل المخاريط</a:t>
            </a:r>
            <a:endParaRPr lang="en-US" sz="80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7ADE74-0F1E-48F8-B41B-C01F93191E55}"/>
              </a:ext>
            </a:extLst>
          </p:cNvPr>
          <p:cNvSpPr txBox="1"/>
          <p:nvPr/>
        </p:nvSpPr>
        <p:spPr>
          <a:xfrm>
            <a:off x="2226366" y="4806365"/>
            <a:ext cx="95395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>
                <a:solidFill>
                  <a:srgbClr val="00B050"/>
                </a:solidFill>
                <a:cs typeface="(AH) Manal Black" pitchFamily="2" charset="-78"/>
              </a:rPr>
              <a:t>الأزهار و المخاريط أجزاء تنتج البذور ليتكاثر النبات.</a:t>
            </a:r>
          </a:p>
          <a:p>
            <a:pPr algn="r"/>
            <a:r>
              <a:rPr lang="ar-AE" sz="4000" dirty="0">
                <a:solidFill>
                  <a:srgbClr val="00B050"/>
                </a:solidFill>
                <a:cs typeface="(AH) Manal Black" pitchFamily="2" charset="-78"/>
              </a:rPr>
              <a:t>الأزهارات تنتج البذور في داخلها، أما الصنوبريات تنتج البذور داخل المخروط الأنثوي فقط.</a:t>
            </a:r>
            <a:endParaRPr lang="en-US" sz="4000" dirty="0">
              <a:solidFill>
                <a:srgbClr val="00B050"/>
              </a:solidFill>
              <a:cs typeface="(AH) Manal Black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E9C31B-51E3-438D-82E1-F54F1FDE2366}"/>
              </a:ext>
            </a:extLst>
          </p:cNvPr>
          <p:cNvGrpSpPr/>
          <p:nvPr/>
        </p:nvGrpSpPr>
        <p:grpSpPr>
          <a:xfrm>
            <a:off x="145776" y="0"/>
            <a:ext cx="1828798" cy="1380945"/>
            <a:chOff x="341006" y="-45192"/>
            <a:chExt cx="2320741" cy="16089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A52EDF8-1F25-4294-A18F-4A81ED910126}"/>
                </a:ext>
              </a:extLst>
            </p:cNvPr>
            <p:cNvGrpSpPr/>
            <p:nvPr/>
          </p:nvGrpSpPr>
          <p:grpSpPr>
            <a:xfrm>
              <a:off x="341006" y="-45192"/>
              <a:ext cx="2320741" cy="1608950"/>
              <a:chOff x="1666977" y="251605"/>
              <a:chExt cx="2560466" cy="2010179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22A93BC-34A7-4E92-BA65-0F2577287C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3073" b="51823" l="20132" r="63104">
                            <a14:foregroundMark x1="21303" y1="47526" x2="23646" y2="47526"/>
                            <a14:foregroundMark x1="24085" y1="45573" x2="29429" y2="45182"/>
                            <a14:foregroundMark x1="29429" y1="45182" x2="30454" y2="45182"/>
                            <a14:foregroundMark x1="20132" y1="44401" x2="21376" y2="44661"/>
                            <a14:foregroundMark x1="21596" y1="38932" x2="21596" y2="38932"/>
                            <a14:foregroundMark x1="24671" y1="38281" x2="24671" y2="38281"/>
                            <a14:foregroundMark x1="27745" y1="38151" x2="27745" y2="38151"/>
                            <a14:foregroundMark x1="30600" y1="38151" x2="30600" y2="38151"/>
                            <a14:foregroundMark x1="52635" y1="38542" x2="52635" y2="38542"/>
                            <a14:foregroundMark x1="55710" y1="38151" x2="55710" y2="38151"/>
                            <a14:foregroundMark x1="58931" y1="39063" x2="58931" y2="39063"/>
                            <a14:foregroundMark x1="62006" y1="38542" x2="62006" y2="38542"/>
                            <a14:foregroundMark x1="51830" y1="46094" x2="62225" y2="46354"/>
                            <a14:foregroundMark x1="63104" y1="47917" x2="59590" y2="49740"/>
                            <a14:foregroundMark x1="59590" y1="49740" x2="52416" y2="48698"/>
                            <a14:foregroundMark x1="46413" y1="47917" x2="37555" y2="47656"/>
                          </a14:backgroundRemoval>
                        </a14:imgEffect>
                      </a14:imgLayer>
                    </a14:imgProps>
                  </a:ext>
                </a:extLst>
              </a:blip>
              <a:srcRect l="33847" t="34195" r="50461" b="45572"/>
              <a:stretch/>
            </p:blipFill>
            <p:spPr>
              <a:xfrm>
                <a:off x="1666977" y="251605"/>
                <a:ext cx="2560466" cy="2010179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B84DCB-9381-4597-9F68-CACC275AFC23}"/>
                  </a:ext>
                </a:extLst>
              </p:cNvPr>
              <p:cNvSpPr txBox="1"/>
              <p:nvPr/>
            </p:nvSpPr>
            <p:spPr>
              <a:xfrm>
                <a:off x="1866153" y="1350715"/>
                <a:ext cx="2213113" cy="3808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11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6D60B8-8ED0-49D3-A7AA-F1B3EDF2CE1B}"/>
                </a:ext>
              </a:extLst>
            </p:cNvPr>
            <p:cNvSpPr txBox="1"/>
            <p:nvPr/>
          </p:nvSpPr>
          <p:spPr>
            <a:xfrm>
              <a:off x="521533" y="813764"/>
              <a:ext cx="2005909" cy="5379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ar-AE" sz="2400" b="1" dirty="0">
                  <a:solidFill>
                    <a:prstClr val="black"/>
                  </a:solidFill>
                </a:rPr>
                <a:t>تقييم مرحلي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9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266574" y="2356027"/>
            <a:ext cx="7883265" cy="1347293"/>
          </a:xfrm>
          <a:prstGeom prst="rect">
            <a:avLst/>
          </a:prstGeom>
          <a:solidFill>
            <a:srgbClr val="FFFF00"/>
          </a:solidFill>
        </p:spPr>
        <p:txBody>
          <a:bodyPr lIns="91440" tIns="45720" rIns="91440" bIns="45720" anchor="t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ar-AE" sz="2400" b="1" dirty="0">
              <a:cs typeface="+mj-cs"/>
            </a:endParaRPr>
          </a:p>
          <a:p>
            <a:pPr marL="0" indent="0">
              <a:buNone/>
            </a:pPr>
            <a:r>
              <a:rPr lang="ar-AE" sz="2400" b="1" dirty="0">
                <a:cs typeface="Times New Roman"/>
              </a:rPr>
              <a:t> ص 98 </a:t>
            </a:r>
          </a:p>
          <a:p>
            <a:pPr marL="0" indent="0">
              <a:buNone/>
            </a:pPr>
            <a:r>
              <a:rPr lang="ar-AE" sz="2400" b="1" dirty="0">
                <a:cs typeface="Times New Roman"/>
              </a:rPr>
              <a:t>6. هل سينمو نبات السرخس اذا كانت التربة تحتوي على مواد غذائية قليلة ؟</a:t>
            </a:r>
            <a:endParaRPr lang="ar-AE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66798" y="4131733"/>
            <a:ext cx="6959601" cy="1695752"/>
          </a:xfrm>
          <a:prstGeom prst="rect">
            <a:avLst/>
          </a:prstGeom>
          <a:solidFill>
            <a:srgbClr val="92D050"/>
          </a:solidFill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r" defTabSz="914400" rtl="1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r" defTabSz="914400" rtl="1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ar-AE" sz="3600" b="1" dirty="0">
                <a:solidFill>
                  <a:srgbClr val="C00000"/>
                </a:solidFill>
              </a:rPr>
              <a:t> لا </a:t>
            </a:r>
          </a:p>
          <a:p>
            <a:pPr marL="0" indent="0" algn="ctr">
              <a:buFont typeface="Calibri" panose="020F0502020204030204" pitchFamily="34" charset="0"/>
              <a:buNone/>
            </a:pPr>
            <a:r>
              <a:rPr lang="ar-AE" sz="3600" b="1" dirty="0">
                <a:solidFill>
                  <a:srgbClr val="C00000"/>
                </a:solidFill>
              </a:rPr>
              <a:t>لأنها تحتاج ما يكفي من الماء والغذاء ودرجات الحرارة المناسبة للنمو </a:t>
            </a:r>
          </a:p>
        </p:txBody>
      </p:sp>
      <p:sp>
        <p:nvSpPr>
          <p:cNvPr id="5" name="Cloud 4"/>
          <p:cNvSpPr/>
          <p:nvPr/>
        </p:nvSpPr>
        <p:spPr>
          <a:xfrm>
            <a:off x="9471153" y="333623"/>
            <a:ext cx="2193922" cy="133740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TextBox 5"/>
          <p:cNvSpPr txBox="1"/>
          <p:nvPr/>
        </p:nvSpPr>
        <p:spPr>
          <a:xfrm>
            <a:off x="9128369" y="668421"/>
            <a:ext cx="20114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b="1">
                <a:solidFill>
                  <a:srgbClr val="C00000"/>
                </a:solidFill>
              </a:rPr>
              <a:t>فكر معي </a:t>
            </a:r>
          </a:p>
        </p:txBody>
      </p:sp>
      <p:pic>
        <p:nvPicPr>
          <p:cNvPr id="7" name="صورة 23">
            <a:extLst>
              <a:ext uri="{FF2B5EF4-FFF2-40B4-BE49-F238E27FC236}">
                <a16:creationId xmlns:a16="http://schemas.microsoft.com/office/drawing/2014/main" id="{2690792A-A4BF-44DE-844D-3674D9299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282" y="609787"/>
            <a:ext cx="1204027" cy="1358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34BA1E5-C5A9-409B-BA19-D049A0B14DD7}"/>
              </a:ext>
            </a:extLst>
          </p:cNvPr>
          <p:cNvSpPr txBox="1"/>
          <p:nvPr/>
        </p:nvSpPr>
        <p:spPr>
          <a:xfrm>
            <a:off x="0" y="813809"/>
            <a:ext cx="2664129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AE" sz="1200" b="1">
                <a:solidFill>
                  <a:srgbClr val="FF0000"/>
                </a:solidFill>
              </a:rPr>
              <a:t>الهدف </a:t>
            </a:r>
            <a:r>
              <a:rPr lang="ar-AE" sz="1200" b="1">
                <a:effectLst/>
              </a:rPr>
              <a:t>: أن يتعرف على دورة حياة النبات </a:t>
            </a:r>
          </a:p>
        </p:txBody>
      </p:sp>
      <p:sp>
        <p:nvSpPr>
          <p:cNvPr id="9" name="مربع نص 7">
            <a:extLst>
              <a:ext uri="{FF2B5EF4-FFF2-40B4-BE49-F238E27FC236}">
                <a16:creationId xmlns:a16="http://schemas.microsoft.com/office/drawing/2014/main" id="{034BA1E5-C5A9-409B-BA19-D049A0B14DD7}"/>
              </a:ext>
            </a:extLst>
          </p:cNvPr>
          <p:cNvSpPr txBox="1"/>
          <p:nvPr/>
        </p:nvSpPr>
        <p:spPr>
          <a:xfrm>
            <a:off x="1474" y="1174976"/>
            <a:ext cx="2169325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AE" sz="1600" b="1">
                <a:solidFill>
                  <a:srgbClr val="FF0000"/>
                </a:solidFill>
              </a:rPr>
              <a:t>الاستراتيجيات</a:t>
            </a:r>
            <a:r>
              <a:rPr lang="ar-AE" sz="1600" b="1"/>
              <a:t> .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AE" sz="1600" b="1">
                <a:effectLst/>
              </a:rPr>
              <a:t>التعلم بالصور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AE" sz="1600" b="1"/>
              <a:t>شاهد ودون .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AE" sz="1600" b="1"/>
              <a:t>الاستكشاف والاستنتاج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AE" sz="1600" b="1"/>
              <a:t>المعلم الصغير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AE" sz="1600" b="1"/>
              <a:t>خريطة المفاهيم </a:t>
            </a:r>
          </a:p>
        </p:txBody>
      </p:sp>
    </p:spTree>
    <p:extLst>
      <p:ext uri="{BB962C8B-B14F-4D97-AF65-F5344CB8AC3E}">
        <p14:creationId xmlns:p14="http://schemas.microsoft.com/office/powerpoint/2010/main" val="184047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DFF7AA-26D2-4ADC-9AAA-B2CFA02BC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286"/>
          <a:stretch/>
        </p:blipFill>
        <p:spPr>
          <a:xfrm>
            <a:off x="3120211" y="-1"/>
            <a:ext cx="8776909" cy="6609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5EC4A7-63FF-47B7-BA13-602E771F9AE9}"/>
              </a:ext>
            </a:extLst>
          </p:cNvPr>
          <p:cNvSpPr txBox="1"/>
          <p:nvPr/>
        </p:nvSpPr>
        <p:spPr>
          <a:xfrm>
            <a:off x="1671018" y="1487455"/>
            <a:ext cx="10122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dirty="0">
                <a:solidFill>
                  <a:srgbClr val="C00000"/>
                </a:solidFill>
                <a:cs typeface="+mj-cs"/>
              </a:rPr>
              <a:t>جزء يحمل البذور</a:t>
            </a:r>
            <a:endParaRPr lang="en-US" sz="60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98549-5C86-4BE3-9CBD-237274951453}"/>
              </a:ext>
            </a:extLst>
          </p:cNvPr>
          <p:cNvSpPr txBox="1"/>
          <p:nvPr/>
        </p:nvSpPr>
        <p:spPr>
          <a:xfrm>
            <a:off x="4235116" y="2742382"/>
            <a:ext cx="4026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rgbClr val="C00000"/>
                </a:solidFill>
                <a:cs typeface="+mj-cs"/>
              </a:rPr>
              <a:t>1- نضع البذرة في التربة</a:t>
            </a:r>
            <a:endParaRPr lang="en-US" sz="36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D28FBD-20E1-4630-9D28-499334ED53DB}"/>
              </a:ext>
            </a:extLst>
          </p:cNvPr>
          <p:cNvSpPr txBox="1"/>
          <p:nvPr/>
        </p:nvSpPr>
        <p:spPr>
          <a:xfrm>
            <a:off x="1" y="3971528"/>
            <a:ext cx="8261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rgbClr val="C00000"/>
                </a:solidFill>
                <a:cs typeface="+mj-cs"/>
              </a:rPr>
              <a:t>2- نبته كبيرة و لها أزهار تحمل تراكيب ذكرية و أنثوية</a:t>
            </a:r>
            <a:endParaRPr lang="en-US" sz="36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A0CE5A-C995-4248-ADA3-B799A1148057}"/>
              </a:ext>
            </a:extLst>
          </p:cNvPr>
          <p:cNvSpPr txBox="1"/>
          <p:nvPr/>
        </p:nvSpPr>
        <p:spPr>
          <a:xfrm>
            <a:off x="0" y="5321295"/>
            <a:ext cx="8069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dirty="0">
                <a:solidFill>
                  <a:srgbClr val="C00000"/>
                </a:solidFill>
                <a:cs typeface="+mj-cs"/>
              </a:rPr>
              <a:t>3- البويضات مع حبوب اللقاح يحدث بينهما تلقيح يكون البذرة التي تتكون حولها الثمرة.</a:t>
            </a:r>
            <a:endParaRPr lang="en-US" sz="3600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191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DFF7AA-26D2-4ADC-9AAA-B2CFA02BC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947"/>
          <a:stretch/>
        </p:blipFill>
        <p:spPr>
          <a:xfrm>
            <a:off x="0" y="417096"/>
            <a:ext cx="12232817" cy="6440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314F2B-9CD3-49C3-8473-17E227514B1F}"/>
              </a:ext>
            </a:extLst>
          </p:cNvPr>
          <p:cNvSpPr txBox="1"/>
          <p:nvPr/>
        </p:nvSpPr>
        <p:spPr>
          <a:xfrm>
            <a:off x="1058778" y="837872"/>
            <a:ext cx="9176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solidFill>
                  <a:srgbClr val="C00000"/>
                </a:solidFill>
                <a:cs typeface="+mj-cs"/>
              </a:rPr>
              <a:t>الحيوانات تنقل حبوب اللقاح بين الأزهار و تنقل البذور.</a:t>
            </a:r>
            <a:endParaRPr lang="en-US" sz="40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AAE08D9-4278-4C10-A21D-3485BCD9E357}"/>
              </a:ext>
            </a:extLst>
          </p:cNvPr>
          <p:cNvSpPr/>
          <p:nvPr/>
        </p:nvSpPr>
        <p:spPr>
          <a:xfrm>
            <a:off x="4908884" y="1909011"/>
            <a:ext cx="2887579" cy="5133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8F8ACF-2E0E-41CD-8AE2-5EC3B8AFBFE1}"/>
              </a:ext>
            </a:extLst>
          </p:cNvPr>
          <p:cNvSpPr txBox="1"/>
          <p:nvPr/>
        </p:nvSpPr>
        <p:spPr>
          <a:xfrm>
            <a:off x="1058778" y="3653257"/>
            <a:ext cx="95691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C00000"/>
                </a:solidFill>
                <a:cs typeface="+mj-cs"/>
              </a:rPr>
              <a:t>تنمو النباتات و تتكاثر بطرق عديدة:</a:t>
            </a:r>
          </a:p>
          <a:p>
            <a:r>
              <a:rPr lang="ar-AE" sz="4000" dirty="0">
                <a:solidFill>
                  <a:srgbClr val="C00000"/>
                </a:solidFill>
                <a:cs typeface="+mj-cs"/>
              </a:rPr>
              <a:t>1- البذور في النباتات الزهرية مثل المانجو و الليمون .</a:t>
            </a:r>
          </a:p>
          <a:p>
            <a:r>
              <a:rPr lang="ar-AE" sz="4000" dirty="0">
                <a:solidFill>
                  <a:srgbClr val="C00000"/>
                </a:solidFill>
                <a:cs typeface="+mj-cs"/>
              </a:rPr>
              <a:t>2- بالمخاريط في النباتات الصنوبرية مثل أشجار الصنوبر.</a:t>
            </a:r>
          </a:p>
          <a:p>
            <a:r>
              <a:rPr lang="ar-AE" sz="4000" dirty="0">
                <a:solidFill>
                  <a:srgbClr val="C00000"/>
                </a:solidFill>
                <a:cs typeface="+mj-cs"/>
              </a:rPr>
              <a:t>3-بالأبواغ في النباتات اللابذرية مثل السرخس.</a:t>
            </a:r>
            <a:endParaRPr lang="en-US" sz="4000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271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236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(AH) Manal Black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AMNA ABDALLA ALI    AL-NAQBI</dc:creator>
  <cp:lastModifiedBy>AMNA ABDALLA ALI    AL-NAQBI</cp:lastModifiedBy>
  <cp:revision>1</cp:revision>
  <dcterms:created xsi:type="dcterms:W3CDTF">2023-10-09T06:37:18Z</dcterms:created>
  <dcterms:modified xsi:type="dcterms:W3CDTF">2024-10-14T11:02:47Z</dcterms:modified>
</cp:coreProperties>
</file>