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26"/>
  </p:notesMasterIdLst>
  <p:sldIdLst>
    <p:sldId id="256" r:id="rId5"/>
    <p:sldId id="257" r:id="rId6"/>
    <p:sldId id="266" r:id="rId7"/>
    <p:sldId id="267" r:id="rId8"/>
    <p:sldId id="269" r:id="rId9"/>
    <p:sldId id="258" r:id="rId10"/>
    <p:sldId id="259" r:id="rId11"/>
    <p:sldId id="270" r:id="rId12"/>
    <p:sldId id="271" r:id="rId13"/>
    <p:sldId id="272" r:id="rId14"/>
    <p:sldId id="261" r:id="rId15"/>
    <p:sldId id="273" r:id="rId16"/>
    <p:sldId id="274" r:id="rId17"/>
    <p:sldId id="262" r:id="rId18"/>
    <p:sldId id="275" r:id="rId19"/>
    <p:sldId id="276" r:id="rId20"/>
    <p:sldId id="280" r:id="rId21"/>
    <p:sldId id="278" r:id="rId22"/>
    <p:sldId id="279" r:id="rId23"/>
    <p:sldId id="277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3ED"/>
    <a:srgbClr val="FF6699"/>
    <a:srgbClr val="339966"/>
    <a:srgbClr val="21B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43B97-4E3C-4924-B3D8-A183B04CE40E}" v="395" dt="2024-05-19T07:51:45.5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E8544-D689-4549-B2F5-4DAB5A0E839D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68534-19B3-4EE0-B572-0FCC6570D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61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68534-19B3-4EE0-B572-0FCC6570DA8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73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2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9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9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7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1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5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9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0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7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4315164332851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4315164332851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6434962068275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6434962068275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uthor.com/present/5155921017307136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5592101730713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1792844049612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1792844049612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s://www.mauthor.com/present/5227768815681536" TargetMode="Externa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227768815681536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22776881568153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uthor.com/present/6223033534119936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22303353411993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uthor.com/present/4737614564950016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3761456495001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uthor.com/present/47376145649500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CD84B89-83B1-AA44-B9BE-C68A3A346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Vector background of vibrant colors splashing">
            <a:extLst>
              <a:ext uri="{FF2B5EF4-FFF2-40B4-BE49-F238E27FC236}">
                <a16:creationId xmlns:a16="http://schemas.microsoft.com/office/drawing/2014/main" id="{6B4F3F63-BC21-F3F1-CC4A-307E2757E5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79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DF3B9D9F-2555-4B2E-AD17-056B66596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5594" y="812056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59E157-B888-552E-F065-57EE0EE18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69389" y="1765005"/>
            <a:ext cx="3149221" cy="1552354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Abadi" panose="020B0604020104020204" pitchFamily="34" charset="0"/>
              </a:rPr>
              <a:t>BTS3</a:t>
            </a:r>
            <a:br>
              <a:rPr lang="en-GB" b="1" dirty="0">
                <a:latin typeface="Abadi" panose="020B0604020104020204" pitchFamily="34" charset="0"/>
              </a:rPr>
            </a:br>
            <a:r>
              <a:rPr lang="en-GB" b="1" dirty="0">
                <a:latin typeface="Abadi" panose="020B0604020104020204" pitchFamily="34" charset="0"/>
              </a:rPr>
              <a:t>Level 2.1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766404-B2E4-3EA4-2629-4F8041EA9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1109" y="3540642"/>
            <a:ext cx="3788024" cy="2243471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Abadi" panose="020B0604020104020204" pitchFamily="34" charset="0"/>
              </a:rPr>
              <a:t>End of Term Grammar &amp; functional language review</a:t>
            </a:r>
          </a:p>
        </p:txBody>
      </p:sp>
      <p:sp>
        <p:nvSpPr>
          <p:cNvPr id="24" name="Freeform: Shape 10">
            <a:extLst>
              <a:ext uri="{FF2B5EF4-FFF2-40B4-BE49-F238E27FC236}">
                <a16:creationId xmlns:a16="http://schemas.microsoft.com/office/drawing/2014/main" id="{98F816C8-664D-4D46-87AC-DD7054006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828" y="705180"/>
            <a:ext cx="4014345" cy="5316049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alpha val="5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76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Vocabulary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C2AF0-FFF5-BA53-6A31-761F65EA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4155651"/>
              </p:ext>
            </p:extLst>
          </p:nvPr>
        </p:nvGraphicFramePr>
        <p:xfrm>
          <a:off x="753534" y="1053680"/>
          <a:ext cx="11108264" cy="5719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8533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3489670464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1783378098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1312990999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1258878380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1827973771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4193607599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val="682571048"/>
                    </a:ext>
                  </a:extLst>
                </a:gridCol>
              </a:tblGrid>
              <a:tr h="11439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house</a:t>
                      </a: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bed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shopping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11439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bird</a:t>
                      </a: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shower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fruit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780367949"/>
                  </a:ext>
                </a:extLst>
              </a:tr>
              <a:tr h="11439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wall</a:t>
                      </a: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TV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country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4120253665"/>
                  </a:ext>
                </a:extLst>
              </a:tr>
              <a:tr h="11439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door</a:t>
                      </a: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table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city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1977331352"/>
                  </a:ext>
                </a:extLst>
              </a:tr>
              <a:tr h="11439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window</a:t>
                      </a:r>
                    </a:p>
                  </a:txBody>
                  <a:tcPr marL="4233" marR="4233" marT="42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chair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lights</a:t>
                      </a:r>
                    </a:p>
                  </a:txBody>
                  <a:tcPr marL="4233" marR="4233" marT="4233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/>
                </a:tc>
                <a:extLst>
                  <a:ext uri="{0D108BD9-81ED-4DB2-BD59-A6C34878D82A}">
                    <a16:rowId xmlns:a16="http://schemas.microsoft.com/office/drawing/2014/main" val="416316045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EB85A50-CB6D-BA67-AA2C-2D119F2A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429" y="1254193"/>
            <a:ext cx="1390202" cy="793362"/>
          </a:xfrm>
          <a:prstGeom prst="rect">
            <a:avLst/>
          </a:prstGeom>
        </p:spPr>
      </p:pic>
      <p:pic>
        <p:nvPicPr>
          <p:cNvPr id="1026" name="Picture 2" descr="Green Bird Clip Art">
            <a:extLst>
              <a:ext uri="{FF2B5EF4-FFF2-40B4-BE49-F238E27FC236}">
                <a16:creationId xmlns:a16="http://schemas.microsoft.com/office/drawing/2014/main" id="{CF55A152-BAD9-0FE9-B730-E766B566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386" y="2248924"/>
            <a:ext cx="1209076" cy="10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rick wall with a white background&#10;&#10;Description automatically generated">
            <a:extLst>
              <a:ext uri="{FF2B5EF4-FFF2-40B4-BE49-F238E27FC236}">
                <a16:creationId xmlns:a16="http://schemas.microsoft.com/office/drawing/2014/main" id="{6670028D-E1E1-224D-0107-826BA3FFD9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243" b="18336"/>
          <a:stretch/>
        </p:blipFill>
        <p:spPr>
          <a:xfrm>
            <a:off x="2173353" y="3473855"/>
            <a:ext cx="1343142" cy="889902"/>
          </a:xfrm>
          <a:prstGeom prst="rect">
            <a:avLst/>
          </a:prstGeom>
        </p:spPr>
      </p:pic>
      <p:pic>
        <p:nvPicPr>
          <p:cNvPr id="1028" name="Picture 4" descr="Doors Clipart Images | Free Download ...">
            <a:extLst>
              <a:ext uri="{FF2B5EF4-FFF2-40B4-BE49-F238E27FC236}">
                <a16:creationId xmlns:a16="http://schemas.microsoft.com/office/drawing/2014/main" id="{88849343-DEEF-E777-BB14-DAEC8899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919" y="4499587"/>
            <a:ext cx="1064092" cy="106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use Window Flat Clipart Vector ...">
            <a:extLst>
              <a:ext uri="{FF2B5EF4-FFF2-40B4-BE49-F238E27FC236}">
                <a16:creationId xmlns:a16="http://schemas.microsoft.com/office/drawing/2014/main" id="{0A30D854-6934-8640-C70C-717BAFC6C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48" y="5634289"/>
            <a:ext cx="1133082" cy="113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00,000 Clipart bed Vector Images ...">
            <a:extLst>
              <a:ext uri="{FF2B5EF4-FFF2-40B4-BE49-F238E27FC236}">
                <a16:creationId xmlns:a16="http://schemas.microsoft.com/office/drawing/2014/main" id="{824FDAFB-3B4E-84D1-3338-AE408D2DD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4" b="15234"/>
          <a:stretch/>
        </p:blipFill>
        <p:spPr bwMode="auto">
          <a:xfrm>
            <a:off x="6267327" y="1145139"/>
            <a:ext cx="1452286" cy="103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hower Clipart Images - Free Download ...">
            <a:extLst>
              <a:ext uri="{FF2B5EF4-FFF2-40B4-BE49-F238E27FC236}">
                <a16:creationId xmlns:a16="http://schemas.microsoft.com/office/drawing/2014/main" id="{6D1323D3-8BB5-3E19-11F4-D53A5ABE1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674" y="2191816"/>
            <a:ext cx="1156492" cy="115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5,300+ Smart Tv Stock Illustrations ...">
            <a:extLst>
              <a:ext uri="{FF2B5EF4-FFF2-40B4-BE49-F238E27FC236}">
                <a16:creationId xmlns:a16="http://schemas.microsoft.com/office/drawing/2014/main" id="{78F208C0-F1DA-A7A1-CE76-697D48BA3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t="9233" r="9116" b="9233"/>
          <a:stretch/>
        </p:blipFill>
        <p:spPr bwMode="auto">
          <a:xfrm>
            <a:off x="6382615" y="3471335"/>
            <a:ext cx="1203520" cy="85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mpty Dinner Table Stock Illustrations ...">
            <a:extLst>
              <a:ext uri="{FF2B5EF4-FFF2-40B4-BE49-F238E27FC236}">
                <a16:creationId xmlns:a16="http://schemas.microsoft.com/office/drawing/2014/main" id="{725CE839-CE8C-2D04-F58A-8576362EA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4" b="25284"/>
          <a:stretch/>
        </p:blipFill>
        <p:spPr bwMode="auto">
          <a:xfrm>
            <a:off x="6231419" y="4670873"/>
            <a:ext cx="1438979" cy="71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hair Clip Art Free PNG Image｜Illustoon">
            <a:extLst>
              <a:ext uri="{FF2B5EF4-FFF2-40B4-BE49-F238E27FC236}">
                <a16:creationId xmlns:a16="http://schemas.microsoft.com/office/drawing/2014/main" id="{FE4CF082-7316-7CC0-9C22-E4CBF3AAD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6" t="8028" r="21556" b="8028"/>
          <a:stretch/>
        </p:blipFill>
        <p:spPr bwMode="auto">
          <a:xfrm>
            <a:off x="6592724" y="5630243"/>
            <a:ext cx="716367" cy="105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Shopping Clipart Images - Free Download ...">
            <a:extLst>
              <a:ext uri="{FF2B5EF4-FFF2-40B4-BE49-F238E27FC236}">
                <a16:creationId xmlns:a16="http://schemas.microsoft.com/office/drawing/2014/main" id="{877F01F9-1B3E-728B-2CBE-D145ACE82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050" y="1064277"/>
            <a:ext cx="1165550" cy="11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Fresh Fruit Clipart Images - Free ...">
            <a:extLst>
              <a:ext uri="{FF2B5EF4-FFF2-40B4-BE49-F238E27FC236}">
                <a16:creationId xmlns:a16="http://schemas.microsoft.com/office/drawing/2014/main" id="{2C273AC3-B96A-E7BA-450E-4E4064483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681" y="2350615"/>
            <a:ext cx="1395413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ree Vectors |">
            <a:extLst>
              <a:ext uri="{FF2B5EF4-FFF2-40B4-BE49-F238E27FC236}">
                <a16:creationId xmlns:a16="http://schemas.microsoft.com/office/drawing/2014/main" id="{DC5BA678-B85C-0075-82D3-B6605E981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015" y="3437467"/>
            <a:ext cx="1408486" cy="99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ity Clipart Images | Free Download ...">
            <a:extLst>
              <a:ext uri="{FF2B5EF4-FFF2-40B4-BE49-F238E27FC236}">
                <a16:creationId xmlns:a16="http://schemas.microsoft.com/office/drawing/2014/main" id="{89AF8214-864F-4DF5-B2DF-9E8A02E5F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2" b="11642"/>
          <a:stretch/>
        </p:blipFill>
        <p:spPr bwMode="auto">
          <a:xfrm>
            <a:off x="10423015" y="4545799"/>
            <a:ext cx="1350965" cy="103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0" descr="Free: Lighted String Lights, Christmas Lights Yellow Light, 44% OFF">
            <a:extLst>
              <a:ext uri="{FF2B5EF4-FFF2-40B4-BE49-F238E27FC236}">
                <a16:creationId xmlns:a16="http://schemas.microsoft.com/office/drawing/2014/main" id="{0C1B4601-B278-966C-EA4F-D5EDDF95E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015" y="5945754"/>
            <a:ext cx="1411796" cy="60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70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C2AF0-FFF5-BA53-6A31-761F65EA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794121"/>
              </p:ext>
            </p:extLst>
          </p:nvPr>
        </p:nvGraphicFramePr>
        <p:xfrm>
          <a:off x="247773" y="918000"/>
          <a:ext cx="11698421" cy="5857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91524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6106897">
                  <a:extLst>
                    <a:ext uri="{9D8B030D-6E8A-4147-A177-3AD203B41FA5}">
                      <a16:colId xmlns:a16="http://schemas.microsoft.com/office/drawing/2014/main" val="2798345299"/>
                    </a:ext>
                  </a:extLst>
                </a:gridCol>
              </a:tblGrid>
              <a:tr h="540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G.13.1 Present Time (present simple (including verb 'to be’))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 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1674773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Present simple tense indicates a present state, something that happens regularly, and general truths. 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For example: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at school (now).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usually wake up at 6 o’clock.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Water boils at 100 degrees Celsius.</a:t>
                      </a:r>
                      <a:endParaRPr lang="en-GB" sz="32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3642240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Present Simple</a:t>
                      </a:r>
                      <a:endParaRPr lang="en-GB" sz="16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/ you / we / they = verb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He / She /  It = verb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+ s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Verb “to be”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Singular =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is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Plural =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are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B24E618-90DC-4E55-4887-418735335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257078"/>
              </p:ext>
            </p:extLst>
          </p:nvPr>
        </p:nvGraphicFramePr>
        <p:xfrm>
          <a:off x="789764" y="3925841"/>
          <a:ext cx="5038800" cy="2864319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625960">
                  <a:extLst>
                    <a:ext uri="{9D8B030D-6E8A-4147-A177-3AD203B41FA5}">
                      <a16:colId xmlns:a16="http://schemas.microsoft.com/office/drawing/2014/main" val="993288327"/>
                    </a:ext>
                  </a:extLst>
                </a:gridCol>
                <a:gridCol w="1706420">
                  <a:extLst>
                    <a:ext uri="{9D8B030D-6E8A-4147-A177-3AD203B41FA5}">
                      <a16:colId xmlns:a16="http://schemas.microsoft.com/office/drawing/2014/main" val="478767867"/>
                    </a:ext>
                  </a:extLst>
                </a:gridCol>
                <a:gridCol w="1706420">
                  <a:extLst>
                    <a:ext uri="{9D8B030D-6E8A-4147-A177-3AD203B41FA5}">
                      <a16:colId xmlns:a16="http://schemas.microsoft.com/office/drawing/2014/main" val="2808459022"/>
                    </a:ext>
                  </a:extLst>
                </a:gridCol>
              </a:tblGrid>
              <a:tr h="3181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Positive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Question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Negative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6057640"/>
                  </a:ext>
                </a:extLst>
              </a:tr>
              <a:tr h="25462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 I work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work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He work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s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She work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s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It work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s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We work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work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They work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 Do I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 you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he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she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it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 we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 you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 they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 I do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do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He 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She 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It do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es</a:t>
                      </a: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We do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do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They do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025806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A9912B4-14ED-5969-5D07-44EA2EE65A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558231"/>
              </p:ext>
            </p:extLst>
          </p:nvPr>
        </p:nvGraphicFramePr>
        <p:xfrm>
          <a:off x="6101899" y="4041058"/>
          <a:ext cx="5412659" cy="2701907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716900">
                  <a:extLst>
                    <a:ext uri="{9D8B030D-6E8A-4147-A177-3AD203B41FA5}">
                      <a16:colId xmlns:a16="http://schemas.microsoft.com/office/drawing/2014/main" val="4168532724"/>
                    </a:ext>
                  </a:extLst>
                </a:gridCol>
                <a:gridCol w="1801860">
                  <a:extLst>
                    <a:ext uri="{9D8B030D-6E8A-4147-A177-3AD203B41FA5}">
                      <a16:colId xmlns:a16="http://schemas.microsoft.com/office/drawing/2014/main" val="3922283525"/>
                    </a:ext>
                  </a:extLst>
                </a:gridCol>
                <a:gridCol w="1893899">
                  <a:extLst>
                    <a:ext uri="{9D8B030D-6E8A-4147-A177-3AD203B41FA5}">
                      <a16:colId xmlns:a16="http://schemas.microsoft.com/office/drawing/2014/main" val="2300959855"/>
                    </a:ext>
                  </a:extLst>
                </a:gridCol>
              </a:tblGrid>
              <a:tr h="221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badi" panose="020B0604020104020204" pitchFamily="34" charset="0"/>
                        </a:rPr>
                        <a:t>Positive</a:t>
                      </a:r>
                      <a:endParaRPr lang="en-GB" sz="1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badi" panose="020B0604020104020204" pitchFamily="34" charset="0"/>
                        </a:rPr>
                        <a:t>Questions</a:t>
                      </a:r>
                      <a:endParaRPr lang="en-GB" sz="1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badi" panose="020B0604020104020204" pitchFamily="34" charset="0"/>
                        </a:rPr>
                        <a:t>Negative</a:t>
                      </a:r>
                      <a:endParaRPr lang="en-GB" sz="1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72165"/>
                  </a:ext>
                </a:extLst>
              </a:tr>
              <a:tr h="24800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I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am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a student.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a student.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He/she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a student.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It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a book.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We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students.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students.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They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</a:rPr>
                        <a:t> students.</a:t>
                      </a:r>
                      <a:endParaRPr lang="en-GB" sz="1400" b="1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Am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I a student?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you a student?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he/she a student?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it a book?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we students?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you students?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they students?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I </a:t>
                      </a: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am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a student.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a student.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He/she </a:t>
                      </a:r>
                      <a:r>
                        <a:rPr lang="en-GB" sz="135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35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a student.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It </a:t>
                      </a: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is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a book.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We </a:t>
                      </a: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students.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students.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They </a:t>
                      </a: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are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</a:rPr>
                        <a:t> not students.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394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59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C2AF0-FFF5-BA53-6A31-761F65EA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18008"/>
              </p:ext>
            </p:extLst>
          </p:nvPr>
        </p:nvGraphicFramePr>
        <p:xfrm>
          <a:off x="684325" y="918000"/>
          <a:ext cx="11415526" cy="5376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15526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108486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G.13.1 Present Time (present simple (including verb 'to be’))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291747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1. I (am / are / is) a student.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2. Do you (go / goes / going) to school?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3. (Do / Does / Is) he study mathematics?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4. It 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(am / are / is)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fast.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5. What sports do you (play / played / plays)?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6. Where 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(am / are / is)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 from?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61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643" y="-218276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C2AF0-FFF5-BA53-6A31-761F65EA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048217"/>
              </p:ext>
            </p:extLst>
          </p:nvPr>
        </p:nvGraphicFramePr>
        <p:xfrm>
          <a:off x="247773" y="631231"/>
          <a:ext cx="11698422" cy="622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91524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2095335">
                  <a:extLst>
                    <a:ext uri="{9D8B030D-6E8A-4147-A177-3AD203B41FA5}">
                      <a16:colId xmlns:a16="http://schemas.microsoft.com/office/drawing/2014/main" val="2798345299"/>
                    </a:ext>
                  </a:extLst>
                </a:gridCol>
                <a:gridCol w="4011563">
                  <a:extLst>
                    <a:ext uri="{9D8B030D-6E8A-4147-A177-3AD203B41FA5}">
                      <a16:colId xmlns:a16="http://schemas.microsoft.com/office/drawing/2014/main" val="3743478872"/>
                    </a:ext>
                  </a:extLst>
                </a:gridCol>
              </a:tblGrid>
              <a:tr h="51197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G.14.1 Past Time (past simple (including verb 'to be’))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2130937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Past simple is used to describe actions that started and finished in the past. 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For example:</a:t>
                      </a:r>
                    </a:p>
                    <a:p>
                      <a:pPr marL="88900" indent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Notice when we use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i="1" u="sng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did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verb is in the </a:t>
                      </a:r>
                      <a:r>
                        <a:rPr lang="en-GB" sz="1800" u="sng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present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form. </a:t>
                      </a:r>
                    </a:p>
                    <a:p>
                      <a:pPr marL="88900" indent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Did you worked? </a:t>
                      </a:r>
                      <a:r>
                        <a:rPr lang="en-GB" sz="1800" i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Incorrect</a:t>
                      </a:r>
                      <a:endParaRPr lang="en-GB" sz="1800" kern="12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88900" indent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Did you work? </a:t>
                      </a:r>
                      <a:r>
                        <a:rPr lang="en-GB" sz="1800" kern="1200" dirty="0">
                          <a:solidFill>
                            <a:srgbClr val="00B05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Correct</a:t>
                      </a:r>
                    </a:p>
                    <a:p>
                      <a:pPr marL="88900" indent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For negative sentences, we can contract do not/does not.</a:t>
                      </a:r>
                    </a:p>
                    <a:p>
                      <a:pPr marL="88900" indent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1800" b="1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didn’t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work.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There are </a:t>
                      </a:r>
                      <a:r>
                        <a:rPr lang="en-GB" sz="1600" u="sng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rules 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 irregular verbs, they just need to be learned and remembered. For example: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8900" indent="0"/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335947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Past Simple 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Regular = verb + ed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Irregular = change the spelling</a:t>
                      </a: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Verb “to be”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Singular (I, it, she, he) =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was</a:t>
                      </a:r>
                    </a:p>
                    <a:p>
                      <a:pPr marL="88900" indent="0" algn="l" fontAlgn="ctr"/>
                      <a:r>
                        <a:rPr lang="en-GB" sz="14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Plural (we, you, they) = </a:t>
                      </a:r>
                      <a:r>
                        <a:rPr lang="en-GB" sz="14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were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A9912B4-14ED-5969-5D07-44EA2EE65A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27488"/>
              </p:ext>
            </p:extLst>
          </p:nvPr>
        </p:nvGraphicFramePr>
        <p:xfrm>
          <a:off x="5940651" y="4325742"/>
          <a:ext cx="5869857" cy="2502411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861924">
                  <a:extLst>
                    <a:ext uri="{9D8B030D-6E8A-4147-A177-3AD203B41FA5}">
                      <a16:colId xmlns:a16="http://schemas.microsoft.com/office/drawing/2014/main" val="4168532724"/>
                    </a:ext>
                  </a:extLst>
                </a:gridCol>
                <a:gridCol w="1848770">
                  <a:extLst>
                    <a:ext uri="{9D8B030D-6E8A-4147-A177-3AD203B41FA5}">
                      <a16:colId xmlns:a16="http://schemas.microsoft.com/office/drawing/2014/main" val="3922283525"/>
                    </a:ext>
                  </a:extLst>
                </a:gridCol>
                <a:gridCol w="2159163">
                  <a:extLst>
                    <a:ext uri="{9D8B030D-6E8A-4147-A177-3AD203B41FA5}">
                      <a16:colId xmlns:a16="http://schemas.microsoft.com/office/drawing/2014/main" val="2300959855"/>
                    </a:ext>
                  </a:extLst>
                </a:gridCol>
              </a:tblGrid>
              <a:tr h="1967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badi" panose="020B0604020104020204" pitchFamily="34" charset="0"/>
                        </a:rPr>
                        <a:t>Positive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badi" panose="020B0604020104020204" pitchFamily="34" charset="0"/>
                        </a:rPr>
                        <a:t>Questions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badi" panose="020B0604020104020204" pitchFamily="34" charset="0"/>
                        </a:rPr>
                        <a:t>Negative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72165"/>
                  </a:ext>
                </a:extLst>
              </a:tr>
              <a:tr h="2284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a student. 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a student.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He/she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 student.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It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hot yesterday.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We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students. 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students.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They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students.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 asleep?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asleep?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he/she asleep?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it hot yesterday?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we asleep?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asleep?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they asleep?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a student.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not a student.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He/she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 student.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It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was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a book.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We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students. 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You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students.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They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were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 not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badi" panose="020B0604020104020204" pitchFamily="34" charset="0"/>
                        </a:rPr>
                        <a:t>students.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39417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45F36E-9DB2-CA39-BD29-359C1F38D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513065"/>
              </p:ext>
            </p:extLst>
          </p:nvPr>
        </p:nvGraphicFramePr>
        <p:xfrm>
          <a:off x="381492" y="4077878"/>
          <a:ext cx="5277121" cy="274428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702863">
                  <a:extLst>
                    <a:ext uri="{9D8B030D-6E8A-4147-A177-3AD203B41FA5}">
                      <a16:colId xmlns:a16="http://schemas.microsoft.com/office/drawing/2014/main" val="1118071996"/>
                    </a:ext>
                  </a:extLst>
                </a:gridCol>
                <a:gridCol w="1787129">
                  <a:extLst>
                    <a:ext uri="{9D8B030D-6E8A-4147-A177-3AD203B41FA5}">
                      <a16:colId xmlns:a16="http://schemas.microsoft.com/office/drawing/2014/main" val="855216372"/>
                    </a:ext>
                  </a:extLst>
                </a:gridCol>
                <a:gridCol w="1787129">
                  <a:extLst>
                    <a:ext uri="{9D8B030D-6E8A-4147-A177-3AD203B41FA5}">
                      <a16:colId xmlns:a16="http://schemas.microsoft.com/office/drawing/2014/main" val="2603032805"/>
                    </a:ext>
                  </a:extLst>
                </a:gridCol>
              </a:tblGrid>
              <a:tr h="181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Positive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Question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Negative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2652456"/>
                  </a:ext>
                </a:extLst>
              </a:tr>
              <a:tr h="22661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He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She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It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We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They worked.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I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you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he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she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it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we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you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Did they work?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He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She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It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We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You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They did not work.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76887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967AEF-F3C1-2B62-47B3-0099AB395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967293"/>
              </p:ext>
            </p:extLst>
          </p:nvPr>
        </p:nvGraphicFramePr>
        <p:xfrm>
          <a:off x="8164707" y="1858296"/>
          <a:ext cx="3645801" cy="1474841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865596">
                  <a:extLst>
                    <a:ext uri="{9D8B030D-6E8A-4147-A177-3AD203B41FA5}">
                      <a16:colId xmlns:a16="http://schemas.microsoft.com/office/drawing/2014/main" val="1157625026"/>
                    </a:ext>
                  </a:extLst>
                </a:gridCol>
                <a:gridCol w="926735">
                  <a:extLst>
                    <a:ext uri="{9D8B030D-6E8A-4147-A177-3AD203B41FA5}">
                      <a16:colId xmlns:a16="http://schemas.microsoft.com/office/drawing/2014/main" val="3925409996"/>
                    </a:ext>
                  </a:extLst>
                </a:gridCol>
                <a:gridCol w="926735">
                  <a:extLst>
                    <a:ext uri="{9D8B030D-6E8A-4147-A177-3AD203B41FA5}">
                      <a16:colId xmlns:a16="http://schemas.microsoft.com/office/drawing/2014/main" val="577402623"/>
                    </a:ext>
                  </a:extLst>
                </a:gridCol>
                <a:gridCol w="926735">
                  <a:extLst>
                    <a:ext uri="{9D8B030D-6E8A-4147-A177-3AD203B41FA5}">
                      <a16:colId xmlns:a16="http://schemas.microsoft.com/office/drawing/2014/main" val="1657397798"/>
                    </a:ext>
                  </a:extLst>
                </a:gridCol>
              </a:tblGrid>
              <a:tr h="232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Present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Past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Present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Past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8199585"/>
                  </a:ext>
                </a:extLst>
              </a:tr>
              <a:tr h="232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do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badi" panose="020B0604020104020204" pitchFamily="34" charset="0"/>
                        </a:rPr>
                        <a:t>did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badi" panose="020B0604020104020204" pitchFamily="34" charset="0"/>
                        </a:rPr>
                        <a:t>speak 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spoke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3063501"/>
                  </a:ext>
                </a:extLst>
              </a:tr>
              <a:tr h="263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go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badi" panose="020B0604020104020204" pitchFamily="34" charset="0"/>
                        </a:rPr>
                        <a:t>went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badi" panose="020B0604020104020204" pitchFamily="34" charset="0"/>
                        </a:rPr>
                        <a:t>eat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ate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0727716"/>
                  </a:ext>
                </a:extLst>
              </a:tr>
              <a:tr h="248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see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badi" panose="020B0604020104020204" pitchFamily="34" charset="0"/>
                        </a:rPr>
                        <a:t>saw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badi" panose="020B0604020104020204" pitchFamily="34" charset="0"/>
                        </a:rPr>
                        <a:t>drink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drank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012352"/>
                  </a:ext>
                </a:extLst>
              </a:tr>
              <a:tr h="263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have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badi" panose="020B0604020104020204" pitchFamily="34" charset="0"/>
                        </a:rPr>
                        <a:t>had</a:t>
                      </a: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badi" panose="020B0604020104020204" pitchFamily="34" charset="0"/>
                        </a:rPr>
                        <a:t>meet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met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1556511"/>
                  </a:ext>
                </a:extLst>
              </a:tr>
              <a:tr h="232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get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badi" panose="020B0604020104020204" pitchFamily="34" charset="0"/>
                        </a:rPr>
                        <a:t>got</a:t>
                      </a: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1422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98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953201"/>
              </p:ext>
            </p:extLst>
          </p:nvPr>
        </p:nvGraphicFramePr>
        <p:xfrm>
          <a:off x="684325" y="918000"/>
          <a:ext cx="10824333" cy="567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24333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10848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G.14.1 Past Time (past simple (including verb 'to be’))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291747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1. I (am / is / was) busy yesterday.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2. Did you (go / was / went) to school?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3. (Did / Do / Is) he study before the exam?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4. They (is / was / were) very tired.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5. What sports did you (play / played / plays)?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6. I (bought / buy / buying) a new phone last week.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6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7. He (wasn’t / were / weren’t) at work yesterday.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49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-278559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9B7847-A70F-D6A7-3658-565876775C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300039"/>
              </p:ext>
            </p:extLst>
          </p:nvPr>
        </p:nvGraphicFramePr>
        <p:xfrm>
          <a:off x="246789" y="632984"/>
          <a:ext cx="11698422" cy="6169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1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1460441">
                  <a:extLst>
                    <a:ext uri="{9D8B030D-6E8A-4147-A177-3AD203B41FA5}">
                      <a16:colId xmlns:a16="http://schemas.microsoft.com/office/drawing/2014/main" val="4145444205"/>
                    </a:ext>
                  </a:extLst>
                </a:gridCol>
                <a:gridCol w="4388770">
                  <a:extLst>
                    <a:ext uri="{9D8B030D-6E8A-4147-A177-3AD203B41FA5}">
                      <a16:colId xmlns:a16="http://schemas.microsoft.com/office/drawing/2014/main" val="3426414935"/>
                    </a:ext>
                  </a:extLst>
                </a:gridCol>
              </a:tblGrid>
              <a:tr h="346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G.2.1 Adverbs (manner)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2385369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An adverb of manner tells us how something happens. 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For example: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He drives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fastly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 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 /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He drives fast. 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00B05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She works hardly*. 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 /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She works hard. 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00B05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He arrives lately* to work. 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 /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He arrives late to work. 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dirty="0">
                          <a:solidFill>
                            <a:srgbClr val="00B05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correct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Form: </a:t>
                      </a:r>
                      <a:r>
                        <a:rPr lang="en-US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Adverbs of manner normally come 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after the main verb or after the object</a:t>
                      </a:r>
                      <a:r>
                        <a:rPr lang="en-US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 </a:t>
                      </a:r>
                      <a:endParaRPr lang="en-GB" sz="18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There are also irregular adverbs. Here are some common ones. </a:t>
                      </a:r>
                      <a:endParaRPr lang="en-GB" sz="1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1763846">
                <a:tc gridSpan="3">
                  <a:txBody>
                    <a:bodyPr/>
                    <a:lstStyle/>
                    <a:p>
                      <a:pPr marL="88900" indent="0" algn="l" fontAlgn="ctr"/>
                      <a:endParaRPr lang="en-GB" sz="20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endParaRPr lang="en-GB" sz="20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  <a:tr h="1378314">
                <a:tc>
                  <a:txBody>
                    <a:bodyPr/>
                    <a:lstStyle/>
                    <a:p>
                      <a:pPr marL="88900" indent="0" algn="l" fontAlgn="ctr">
                        <a:lnSpc>
                          <a:spcPct val="100000"/>
                        </a:lnSpc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Regular adverbs of manner cannot be put between a verb and its direct object. Therefore, the adverb must be put either before the verb or at the end of the clause.</a:t>
                      </a:r>
                    </a:p>
                    <a:p>
                      <a:pPr marL="88900" indent="0" algn="l" fontAlgn="ctr">
                        <a:lnSpc>
                          <a:spcPct val="100000"/>
                        </a:lnSpc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• He ate greedily the entire pizza. [</a:t>
                      </a:r>
                      <a:r>
                        <a:rPr lang="en-GB" sz="1800" b="0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incorrect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</a:p>
                    <a:p>
                      <a:pPr marL="88900" indent="0" algn="l" fontAlgn="ctr">
                        <a:lnSpc>
                          <a:spcPct val="100000"/>
                        </a:lnSpc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• He ate the entire pizza greedily. [</a:t>
                      </a:r>
                      <a:r>
                        <a:rPr lang="en-GB" sz="1800" b="0" kern="1200" dirty="0">
                          <a:solidFill>
                            <a:srgbClr val="339966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correct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</a:p>
                    <a:p>
                      <a:pPr marL="88900" indent="0" algn="l" fontAlgn="ctr">
                        <a:lnSpc>
                          <a:spcPct val="100000"/>
                        </a:lnSpc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• He greedily ate the entire pizza. [</a:t>
                      </a:r>
                      <a:r>
                        <a:rPr lang="en-GB" sz="1800" b="0" kern="1200" dirty="0">
                          <a:solidFill>
                            <a:srgbClr val="339966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correct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  <a:endParaRPr lang="en-GB" sz="14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90488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Irregular adverbs of manner can come after the verb (if there is no object) or after the object. </a:t>
                      </a:r>
                    </a:p>
                    <a:p>
                      <a:pPr marL="18097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He well played the piano. [</a:t>
                      </a:r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incorrect</a:t>
                      </a: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  <a:endParaRPr lang="en-GB" sz="18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18097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He played well. [</a:t>
                      </a:r>
                      <a:r>
                        <a:rPr lang="en-US" sz="1800" b="0" kern="1200" dirty="0">
                          <a:solidFill>
                            <a:srgbClr val="339966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correct</a:t>
                      </a: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  <a:endParaRPr lang="en-GB" sz="18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18097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He played the piano well. [</a:t>
                      </a:r>
                      <a:r>
                        <a:rPr lang="en-US" sz="1800" b="0" kern="1200" dirty="0">
                          <a:solidFill>
                            <a:srgbClr val="339966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correct</a:t>
                      </a: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]</a:t>
                      </a:r>
                      <a:endParaRPr lang="en-GB" sz="18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374650" indent="-285750" algn="l" fontAlgn="ctr">
                        <a:buFont typeface="Arial" panose="020B0604020202020204" pitchFamily="34" charset="0"/>
                        <a:buChar char="•"/>
                      </a:pPr>
                      <a:endParaRPr lang="en-GB" sz="14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66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29E60C-B4AE-51A7-D28F-F4B78D755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75327"/>
              </p:ext>
            </p:extLst>
          </p:nvPr>
        </p:nvGraphicFramePr>
        <p:xfrm>
          <a:off x="7812302" y="1542446"/>
          <a:ext cx="3760004" cy="1678308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787869">
                  <a:extLst>
                    <a:ext uri="{9D8B030D-6E8A-4147-A177-3AD203B41FA5}">
                      <a16:colId xmlns:a16="http://schemas.microsoft.com/office/drawing/2014/main" val="1131757108"/>
                    </a:ext>
                  </a:extLst>
                </a:gridCol>
                <a:gridCol w="1972135">
                  <a:extLst>
                    <a:ext uri="{9D8B030D-6E8A-4147-A177-3AD203B41FA5}">
                      <a16:colId xmlns:a16="http://schemas.microsoft.com/office/drawing/2014/main" val="3916043674"/>
                    </a:ext>
                  </a:extLst>
                </a:gridCol>
              </a:tblGrid>
              <a:tr h="25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Adjective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Adverb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5853375"/>
                  </a:ext>
                </a:extLst>
              </a:tr>
              <a:tr h="25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good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well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1492546"/>
                  </a:ext>
                </a:extLst>
              </a:tr>
              <a:tr h="25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badi" panose="020B0604020104020204" pitchFamily="34" charset="0"/>
                        </a:rPr>
                        <a:t>fast</a:t>
                      </a:r>
                      <a:endParaRPr lang="en-GB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fast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2278067"/>
                  </a:ext>
                </a:extLst>
              </a:tr>
              <a:tr h="25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late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late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2725161"/>
                  </a:ext>
                </a:extLst>
              </a:tr>
              <a:tr h="25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early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badi" panose="020B0604020104020204" pitchFamily="34" charset="0"/>
                        </a:rPr>
                        <a:t>early</a:t>
                      </a:r>
                      <a:endParaRPr lang="en-GB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5147284"/>
                  </a:ext>
                </a:extLst>
              </a:tr>
              <a:tr h="1847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badi" panose="020B0604020104020204" pitchFamily="34" charset="0"/>
                        </a:rPr>
                        <a:t>hard</a:t>
                      </a:r>
                      <a:endParaRPr lang="en-GB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badi" panose="020B0604020104020204" pitchFamily="34" charset="0"/>
                        </a:rPr>
                        <a:t>hard</a:t>
                      </a:r>
                      <a:endParaRPr lang="en-GB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83846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021FC7-D90C-E83B-20EA-BFF75AEDF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85090"/>
              </p:ext>
            </p:extLst>
          </p:nvPr>
        </p:nvGraphicFramePr>
        <p:xfrm>
          <a:off x="318155" y="3432913"/>
          <a:ext cx="7759747" cy="162826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5058937">
                  <a:extLst>
                    <a:ext uri="{9D8B030D-6E8A-4147-A177-3AD203B41FA5}">
                      <a16:colId xmlns:a16="http://schemas.microsoft.com/office/drawing/2014/main" val="2794201412"/>
                    </a:ext>
                  </a:extLst>
                </a:gridCol>
                <a:gridCol w="1404906">
                  <a:extLst>
                    <a:ext uri="{9D8B030D-6E8A-4147-A177-3AD203B41FA5}">
                      <a16:colId xmlns:a16="http://schemas.microsoft.com/office/drawing/2014/main" val="1147487216"/>
                    </a:ext>
                  </a:extLst>
                </a:gridCol>
                <a:gridCol w="1295904">
                  <a:extLst>
                    <a:ext uri="{9D8B030D-6E8A-4147-A177-3AD203B41FA5}">
                      <a16:colId xmlns:a16="http://schemas.microsoft.com/office/drawing/2014/main" val="2571839008"/>
                    </a:ext>
                  </a:extLst>
                </a:gridCol>
              </a:tblGrid>
              <a:tr h="247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Rule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badi" panose="020B0604020104020204" pitchFamily="34" charset="0"/>
                        </a:rPr>
                        <a:t>Example</a:t>
                      </a:r>
                      <a:endParaRPr lang="en-GB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badi" panose="020B0604020104020204" pitchFamily="34" charset="0"/>
                        </a:rPr>
                        <a:t>Adverb</a:t>
                      </a:r>
                      <a:endParaRPr lang="en-GB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1595581"/>
                  </a:ext>
                </a:extLst>
              </a:tr>
              <a:tr h="410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  <a:latin typeface="Abadi" panose="020B0604020104020204" pitchFamily="34" charset="0"/>
                        </a:rPr>
                        <a:t>Add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ly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to most adjectives to create an adverb.</a:t>
                      </a:r>
                      <a:endParaRPr lang="en-GB" sz="1600" dirty="0">
                        <a:effectLst/>
                        <a:latin typeface="Abadi" panose="020B06040201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loud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loud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ly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0232220"/>
                  </a:ext>
                </a:extLst>
              </a:tr>
              <a:tr h="459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  <a:latin typeface="Abadi" panose="020B0604020104020204" pitchFamily="34" charset="0"/>
                        </a:rPr>
                        <a:t>Replace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the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-y 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with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-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ily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for adjectives ending in -y. 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happ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y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happ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ily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0337306"/>
                  </a:ext>
                </a:extLst>
              </a:tr>
              <a:tr h="506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  <a:latin typeface="Abadi" panose="020B0604020104020204" pitchFamily="34" charset="0"/>
                        </a:rPr>
                        <a:t>Replace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the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-le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with -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ly</a:t>
                      </a: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 for adjectives ending in -le.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terrib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terrib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</a:rPr>
                        <a:t>ly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Abadi" panose="020B0604020104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badi" panose="020B0604020104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216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217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517682"/>
              </p:ext>
            </p:extLst>
          </p:nvPr>
        </p:nvGraphicFramePr>
        <p:xfrm>
          <a:off x="666127" y="966448"/>
          <a:ext cx="11048430" cy="5046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48430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10183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G.2.1 Adverbs (manner)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02847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student opened the door (quieten / quietly / quit).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boy ran (quick / quicker / quickly) after the football.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3. Aisha talks (happier / happily / happy) with her friends.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4. Her father spoke (lazier / lazily / lazy) because he was tired.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5. The teacher entered the classroom (sudden / suddenly / suddenness).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13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643" y="-218276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C2AF0-FFF5-BA53-6A31-761F65EA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180634"/>
              </p:ext>
            </p:extLst>
          </p:nvPr>
        </p:nvGraphicFramePr>
        <p:xfrm>
          <a:off x="247773" y="631232"/>
          <a:ext cx="11698424" cy="6189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2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849212">
                  <a:extLst>
                    <a:ext uri="{9D8B030D-6E8A-4147-A177-3AD203B41FA5}">
                      <a16:colId xmlns:a16="http://schemas.microsoft.com/office/drawing/2014/main" val="4289659212"/>
                    </a:ext>
                  </a:extLst>
                </a:gridCol>
              </a:tblGrid>
              <a:tr h="2816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G.12.2 Prepositions (time)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629714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Prepositions of time are words which show when something happens: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2777255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use ‘</a:t>
                      </a:r>
                      <a:r>
                        <a:rPr lang="en-GB" sz="1800" i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to talk about parts of the day (not night), months, years, centuries, seasons, and longer periods of time: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have a meeting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the afternoon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was born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June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UAE was founded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1971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Industrial Revolution started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the 18th century.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weather is a lot better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winter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happened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 the past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use ‘</a:t>
                      </a:r>
                      <a:r>
                        <a:rPr lang="en-GB" sz="1800" i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to talk about days of the week, days + parts of days, dates, and special days: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working week in Europe starts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on Monday.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We have a meeting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on Wednesday afternoon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started this job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on 23rd April, 2019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We’re going out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on my birthday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  <a:endParaRPr lang="en-GB" dirty="0"/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  <a:tr h="1533098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use ‘</a:t>
                      </a:r>
                      <a:r>
                        <a:rPr lang="en-GB" sz="1800" i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to talk about clock times, and with ‘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weekend’*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and ‘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night’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will meet you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at 7pm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What are you doing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at the weekend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don’t like driving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at night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88900" indent="0" algn="l" fontAlgn="ctr"/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88900" indent="0" algn="l" fontAlgn="ctr"/>
                      <a:endParaRPr lang="en-GB" sz="18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can also use 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‘</a:t>
                      </a:r>
                      <a:r>
                        <a:rPr lang="en-GB" sz="1800" i="1" kern="1200" dirty="0">
                          <a:solidFill>
                            <a:srgbClr val="FF0000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for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+ a length of time or special occasions’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to say how long something happens, and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‘during + noun/noun phrase’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to say when something happens.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266700" indent="-176213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walked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for three hours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66700" indent="-176213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I’m going to Lebanon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for Eid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66700" indent="-176213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We walked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during the afternoon</a:t>
                      </a:r>
                      <a:r>
                        <a:rPr lang="en-GB" sz="18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88900" indent="0" algn="l" fontAlgn="ctr"/>
                      <a:endParaRPr lang="en-GB" sz="14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48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186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Grammar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275169"/>
              </p:ext>
            </p:extLst>
          </p:nvPr>
        </p:nvGraphicFramePr>
        <p:xfrm>
          <a:off x="666127" y="966448"/>
          <a:ext cx="10862933" cy="5655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62933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10183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G.12.2 Prepositions (time)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02847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88900" indent="0" algn="l" fontAlgn="ctr"/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Complete the text with </a:t>
                      </a:r>
                      <a:r>
                        <a:rPr lang="en-GB" sz="2400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,</a:t>
                      </a:r>
                      <a:r>
                        <a:rPr lang="en-GB" sz="2400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 at 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or</a:t>
                      </a:r>
                      <a:r>
                        <a:rPr lang="en-GB" sz="2400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 on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 Remember to use the correct punctuation.</a:t>
                      </a:r>
                    </a:p>
                    <a:p>
                      <a:pPr marL="88900" indent="0" algn="l" fontAlgn="ctr"/>
                      <a:endParaRPr lang="en-GB" sz="24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friend’s name is Salem. He is an engineer for an international company. (     ) the mornings, he usually gets up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6 am. This is only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weekdays because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weekend he gets up much later.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Sundays and Thursdays he works in the office, so he gets home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about 5 pm. 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other days he visits different sites in the UAE, so he usually gets home late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     ) 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evenings.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839D70F-46FA-6550-B90F-4443309E88E5}"/>
              </a:ext>
            </a:extLst>
          </p:cNvPr>
          <p:cNvSpPr txBox="1"/>
          <p:nvPr/>
        </p:nvSpPr>
        <p:spPr>
          <a:xfrm>
            <a:off x="5002530" y="3631168"/>
            <a:ext cx="5905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EBF9F-0FC5-C6FC-6682-16C8B638B5C5}"/>
              </a:ext>
            </a:extLst>
          </p:cNvPr>
          <p:cNvSpPr txBox="1"/>
          <p:nvPr/>
        </p:nvSpPr>
        <p:spPr>
          <a:xfrm>
            <a:off x="1466850" y="4134088"/>
            <a:ext cx="5905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7D99F-2D20-EAC7-7847-46128146FE4E}"/>
              </a:ext>
            </a:extLst>
          </p:cNvPr>
          <p:cNvSpPr txBox="1"/>
          <p:nvPr/>
        </p:nvSpPr>
        <p:spPr>
          <a:xfrm>
            <a:off x="5593080" y="4134088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1EEE4A-F01D-AD88-7240-286AB12EC94F}"/>
              </a:ext>
            </a:extLst>
          </p:cNvPr>
          <p:cNvSpPr txBox="1"/>
          <p:nvPr/>
        </p:nvSpPr>
        <p:spPr>
          <a:xfrm>
            <a:off x="9867900" y="4120931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24ADA0-6098-BA5D-09E2-C75D90C90088}"/>
              </a:ext>
            </a:extLst>
          </p:cNvPr>
          <p:cNvSpPr txBox="1"/>
          <p:nvPr/>
        </p:nvSpPr>
        <p:spPr>
          <a:xfrm>
            <a:off x="6553200" y="4623851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F89B66-3104-4ACE-E294-9A8482D9A2FA}"/>
              </a:ext>
            </a:extLst>
          </p:cNvPr>
          <p:cNvSpPr txBox="1"/>
          <p:nvPr/>
        </p:nvSpPr>
        <p:spPr>
          <a:xfrm>
            <a:off x="7894320" y="5134391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at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17916E-D500-A582-D0D0-0ABD0936A36A}"/>
              </a:ext>
            </a:extLst>
          </p:cNvPr>
          <p:cNvSpPr txBox="1"/>
          <p:nvPr/>
        </p:nvSpPr>
        <p:spPr>
          <a:xfrm>
            <a:off x="807720" y="5599164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F6246A-AB51-5430-E11E-906F64224BBA}"/>
              </a:ext>
            </a:extLst>
          </p:cNvPr>
          <p:cNvSpPr txBox="1"/>
          <p:nvPr/>
        </p:nvSpPr>
        <p:spPr>
          <a:xfrm>
            <a:off x="4928235" y="6072632"/>
            <a:ext cx="739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405659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-9906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F31FD7-BA8E-671C-B147-C14CFB4E5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748348"/>
              </p:ext>
            </p:extLst>
          </p:nvPr>
        </p:nvGraphicFramePr>
        <p:xfrm>
          <a:off x="246788" y="730258"/>
          <a:ext cx="11698424" cy="5899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2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849212">
                  <a:extLst>
                    <a:ext uri="{9D8B030D-6E8A-4147-A177-3AD203B41FA5}">
                      <a16:colId xmlns:a16="http://schemas.microsoft.com/office/drawing/2014/main" val="4289659212"/>
                    </a:ext>
                  </a:extLst>
                </a:gridCol>
              </a:tblGrid>
              <a:tr h="4886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FL.7 Describing objects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921960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Describing an object: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When we describe an object we talk about different things like: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1479401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size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long.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very large.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shape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round.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square.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  <a:tr h="1610232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colour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yellow.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red.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it is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made of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made of metal.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made of glass.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180376"/>
                  </a:ext>
                </a:extLst>
              </a:tr>
              <a:tr h="139888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age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was invented in the 19th century.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quite old.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it is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used for</a:t>
                      </a:r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: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used to heat water.</a:t>
                      </a:r>
                    </a:p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It is used for keeping food fresh.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63584"/>
                  </a:ext>
                </a:extLst>
              </a:tr>
            </a:tbl>
          </a:graphicData>
        </a:graphic>
      </p:graphicFrame>
      <p:pic>
        <p:nvPicPr>
          <p:cNvPr id="7170" name="Picture 2" descr="Color Terms for Art and Design - 1">
            <a:extLst>
              <a:ext uri="{FF2B5EF4-FFF2-40B4-BE49-F238E27FC236}">
                <a16:creationId xmlns:a16="http://schemas.microsoft.com/office/drawing/2014/main" id="{9DD580C1-F918-0F67-4DEC-32410048E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980" y="3705843"/>
            <a:ext cx="1452897" cy="14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pposite Adjective Big Small Illustration Stock Illustrations – 22 Opposite  Adjective Big Small Illustration Stock Illustrations, Vectors &amp; Clipart -  Dreamstime">
            <a:extLst>
              <a:ext uri="{FF2B5EF4-FFF2-40B4-BE49-F238E27FC236}">
                <a16:creationId xmlns:a16="http://schemas.microsoft.com/office/drawing/2014/main" id="{643D6748-3B84-06C3-1C38-77B4F1DB0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4"/>
          <a:stretch/>
        </p:blipFill>
        <p:spPr bwMode="auto">
          <a:xfrm>
            <a:off x="3398520" y="2282986"/>
            <a:ext cx="2522220" cy="126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Boy Young To Old Describe Illustration Stock Vector | Adobe Stock">
            <a:extLst>
              <a:ext uri="{FF2B5EF4-FFF2-40B4-BE49-F238E27FC236}">
                <a16:creationId xmlns:a16="http://schemas.microsoft.com/office/drawing/2014/main" id="{08BAD650-12B8-AA86-AAB4-D0D5B1200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22878" b="5455"/>
          <a:stretch/>
        </p:blipFill>
        <p:spPr bwMode="auto">
          <a:xfrm>
            <a:off x="3775396" y="5530543"/>
            <a:ext cx="2236784" cy="87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Plane Shapes | Drawing Plane Shapes |Circle|Square|Triangle|Rectangle">
            <a:extLst>
              <a:ext uri="{FF2B5EF4-FFF2-40B4-BE49-F238E27FC236}">
                <a16:creationId xmlns:a16="http://schemas.microsoft.com/office/drawing/2014/main" id="{2683C316-9E1E-750C-5018-76891DE9E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80" y="2211563"/>
            <a:ext cx="4064318" cy="133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Solid materials around us - Raw and manufactured/processed by man - Science  Gr 3-4 — Steemit">
            <a:extLst>
              <a:ext uri="{FF2B5EF4-FFF2-40B4-BE49-F238E27FC236}">
                <a16:creationId xmlns:a16="http://schemas.microsoft.com/office/drawing/2014/main" id="{6F52D7F3-E738-CB26-17AB-15AF4C1AB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25"/>
          <a:stretch/>
        </p:blipFill>
        <p:spPr bwMode="auto">
          <a:xfrm>
            <a:off x="8206739" y="3759184"/>
            <a:ext cx="3626169" cy="133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192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821613"/>
              </p:ext>
            </p:extLst>
          </p:nvPr>
        </p:nvGraphicFramePr>
        <p:xfrm>
          <a:off x="367353" y="1064277"/>
          <a:ext cx="11457294" cy="5046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6496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7090798">
                  <a:extLst>
                    <a:ext uri="{9D8B030D-6E8A-4147-A177-3AD203B41FA5}">
                      <a16:colId xmlns:a16="http://schemas.microsoft.com/office/drawing/2014/main" val="2224725983"/>
                    </a:ext>
                  </a:extLst>
                </a:gridCol>
              </a:tblGrid>
              <a:tr h="10183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FL.7 Describing objects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02847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Match the questions with their correct answer</a:t>
                      </a:r>
                      <a:endParaRPr lang="en-GB" sz="32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When was it invented?</a:t>
                      </a: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What is it used for?</a:t>
                      </a: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How does it work?</a:t>
                      </a: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What is it famous for?</a:t>
                      </a: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What is it made of?</a:t>
                      </a:r>
                    </a:p>
                    <a:p>
                      <a:pPr marL="546100" indent="-4572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What does it look like?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endParaRPr lang="en-GB" sz="2800" b="0" i="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endParaRPr lang="en-GB" sz="2800" b="0" i="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It is famous for changing modern transport.</a:t>
                      </a: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Metal and wood.</a:t>
                      </a: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Heating water.</a:t>
                      </a: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By turning a lever.</a:t>
                      </a: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 long time ago!</a:t>
                      </a:r>
                    </a:p>
                    <a:p>
                      <a:pPr marL="358775" indent="-269875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Like a tube.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1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660196"/>
              </p:ext>
            </p:extLst>
          </p:nvPr>
        </p:nvGraphicFramePr>
        <p:xfrm>
          <a:off x="367353" y="1064277"/>
          <a:ext cx="11457294" cy="5046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57294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10183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FL.7 Describing objects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02847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1. It is used for (heat / heating / heats) water.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2. We use it to (open / opening/ opens) cans of food.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3. It (look / looking / looks) like a balloon. 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4. It is made (do / of / on) wood.</a:t>
                      </a:r>
                    </a:p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5. It works (as / by / in) turning a handle.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801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25FBFA-D1AF-6A70-6A39-03A0AB94AC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055878"/>
              </p:ext>
            </p:extLst>
          </p:nvPr>
        </p:nvGraphicFramePr>
        <p:xfrm>
          <a:off x="246788" y="905104"/>
          <a:ext cx="11698424" cy="580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2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849212">
                  <a:extLst>
                    <a:ext uri="{9D8B030D-6E8A-4147-A177-3AD203B41FA5}">
                      <a16:colId xmlns:a16="http://schemas.microsoft.com/office/drawing/2014/main" val="1031609311"/>
                    </a:ext>
                  </a:extLst>
                </a:gridCol>
              </a:tblGrid>
              <a:tr h="4089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FL.8 Expressing preference</a:t>
                      </a: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1217535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Expressing preference is when you talk about something you like or want more at a given point in time, either right now or in the future.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When expressing preference there are many phrases that can be used: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1356957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favourite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is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your favourite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sport?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favourite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sport is tennis. 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like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Which do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 like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like the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green one the most.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like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green one. 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  <a:tr h="1520749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I’d prefer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Which one do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 prefer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prefer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to go early.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is your preference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prefer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green one. 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I’d rather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Which one would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 rather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 have/do?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rather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go to the cinema.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564667"/>
                  </a:ext>
                </a:extLst>
              </a:tr>
              <a:tr h="1296291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I’ll go for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Which one do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you fancy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I’ll go for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green one. 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This is more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kind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of thing.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opt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for the green one.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Given the choice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choose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green one.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I’m </a:t>
                      </a:r>
                      <a:r>
                        <a:rPr lang="en-GB" sz="20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inclined to choose </a:t>
                      </a:r>
                      <a:r>
                        <a:rPr lang="en-GB" sz="2000" b="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green one. 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50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838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977463"/>
              </p:ext>
            </p:extLst>
          </p:nvPr>
        </p:nvGraphicFramePr>
        <p:xfrm>
          <a:off x="367353" y="1064277"/>
          <a:ext cx="11457294" cy="5693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60779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496515">
                  <a:extLst>
                    <a:ext uri="{9D8B030D-6E8A-4147-A177-3AD203B41FA5}">
                      <a16:colId xmlns:a16="http://schemas.microsoft.com/office/drawing/2014/main" val="118755532"/>
                    </a:ext>
                  </a:extLst>
                </a:gridCol>
              </a:tblGrid>
              <a:tr h="114886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FL.8 Expressing preference</a:t>
                      </a: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4544939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447675" indent="-358775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is your preference, the morning or afternoon?</a:t>
                      </a:r>
                    </a:p>
                    <a:p>
                      <a:pPr marL="447675" indent="-358775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Would you rather have tea of coffee?</a:t>
                      </a:r>
                    </a:p>
                    <a:p>
                      <a:pPr marL="447675" indent="-358775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Would you prefer to eat your breakfast in the restaurant or in your room?</a:t>
                      </a:r>
                    </a:p>
                    <a:p>
                      <a:pPr marL="447675" indent="-358775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type of room would you like?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endParaRPr lang="en-GB" sz="32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603250" indent="-514350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I’ll go for a coffee, please. </a:t>
                      </a:r>
                    </a:p>
                    <a:p>
                      <a:pPr marL="603250" indent="-514350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prefer to eat in the restaurant. </a:t>
                      </a:r>
                    </a:p>
                    <a:p>
                      <a:pPr marL="603250" indent="-514350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would like one with a view of the ocean. </a:t>
                      </a:r>
                    </a:p>
                    <a:p>
                      <a:pPr marL="603250" indent="-514350" algn="l" fontAlgn="ctr">
                        <a:buFont typeface="+mj-lt"/>
                        <a:buAutoNum type="arabicPeriod"/>
                      </a:pP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I’d rather go in the afternoon. 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946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-219736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25FBFA-D1AF-6A70-6A39-03A0AB94AC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502728"/>
              </p:ext>
            </p:extLst>
          </p:nvPr>
        </p:nvGraphicFramePr>
        <p:xfrm>
          <a:off x="246788" y="635752"/>
          <a:ext cx="11698424" cy="6093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2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849212">
                  <a:extLst>
                    <a:ext uri="{9D8B030D-6E8A-4147-A177-3AD203B41FA5}">
                      <a16:colId xmlns:a16="http://schemas.microsoft.com/office/drawing/2014/main" val="1031609311"/>
                    </a:ext>
                  </a:extLst>
                </a:gridCol>
              </a:tblGrid>
              <a:tr h="35316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FL.9 Describing habits, routines, tasks, and jobs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1051401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Describing habits and routines means talking about things we do regularly, or did regularly, in the past or the present.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When expressing habits, routines tasks &amp; jobs there are many phrases that can be used: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1898766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Asking about habits and routines</a:t>
                      </a:r>
                      <a:endParaRPr lang="en-GB" sz="1800" b="1" u="sng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do you usually do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at the weekend?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How often do you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clean your room?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How many times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 week/a month do you clean your room?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Asking about tasks and jobs</a:t>
                      </a:r>
                      <a:endParaRPr lang="en-GB" sz="1800" b="1" u="sng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jobs/tasks/chores do you do around the home/at work?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is your job?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do you do?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is your profession/occupation?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do you do for a living?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What are you responsible for?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  <a:tr h="2135655"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Describing habits and routines</a:t>
                      </a: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usually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go to the beach.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always/often/sometimes/never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go to the beach.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go to the beach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every day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go to the beach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once/twice/three times a week/a month/a year.</a:t>
                      </a:r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go to the beach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now and then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rarely/seldom/hardly ever/barely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go to the beach.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90488" indent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go to the beach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every other day/week/month/year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  <a:endParaRPr lang="en-GB" sz="1800" b="1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Describing tasks and jobs</a:t>
                      </a:r>
                      <a:endParaRPr lang="en-GB" sz="1800" b="1" u="sng" kern="1200" dirty="0">
                        <a:solidFill>
                          <a:schemeClr val="tx1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 teacher/an engineer/an accountant.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work for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 global company.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have my own business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responsible for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creating marketing campaigns.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responsibility is to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create marketing campaigns.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responsible for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my team of three people.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responsible to 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the head of marketing.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32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173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173855"/>
              </p:ext>
            </p:extLst>
          </p:nvPr>
        </p:nvGraphicFramePr>
        <p:xfrm>
          <a:off x="367353" y="1064277"/>
          <a:ext cx="11457294" cy="56939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91140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4566154">
                  <a:extLst>
                    <a:ext uri="{9D8B030D-6E8A-4147-A177-3AD203B41FA5}">
                      <a16:colId xmlns:a16="http://schemas.microsoft.com/office/drawing/2014/main" val="118755532"/>
                    </a:ext>
                  </a:extLst>
                </a:gridCol>
              </a:tblGrid>
              <a:tr h="6440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FL.9 Describing habits, routines, tasks, and jobs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504993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88900" indent="0" algn="l" fontAlgn="ctr"/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a. How often do you clean your room?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 indent="0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am an engineer.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59436"/>
                  </a:ext>
                </a:extLst>
              </a:tr>
              <a:tr h="50499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b. What do you do?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35147725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c. What do you like?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88900" indent="0" algn="l" fontAlgn="ctr"/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534557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a. How do you do?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 indent="0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About once a week.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020004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b. How often do you clean your room?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86603"/>
                  </a:ext>
                </a:extLst>
              </a:tr>
              <a:tr h="50499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c. What do you usually do at the weekend?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88900" indent="0" algn="l" fontAlgn="ctr"/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065191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a. Do you have any brothers and sisters?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 indent="0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I often visit my family.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363627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b. How are you?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2378"/>
                  </a:ext>
                </a:extLst>
              </a:tr>
              <a:tr h="504993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c. What do you do at the weekend?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88900" indent="0" algn="l" fontAlgn="ctr"/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709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258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901170"/>
              </p:ext>
            </p:extLst>
          </p:nvPr>
        </p:nvGraphicFramePr>
        <p:xfrm>
          <a:off x="367353" y="1064277"/>
          <a:ext cx="11457294" cy="5731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8647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728647">
                  <a:extLst>
                    <a:ext uri="{9D8B030D-6E8A-4147-A177-3AD203B41FA5}">
                      <a16:colId xmlns:a16="http://schemas.microsoft.com/office/drawing/2014/main" val="3273212441"/>
                    </a:ext>
                  </a:extLst>
                </a:gridCol>
              </a:tblGrid>
              <a:tr h="5972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FL.9 Describing habits, routines, tasks, and jobs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851966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</a:p>
                    <a:p>
                      <a:pPr marL="88900" indent="0" algn="l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Put the words into order of frequency. Start with 'Always' at the top.</a:t>
                      </a: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Often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Always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59436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Always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Usually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83175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Never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Often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507719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Hardly ever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Sometimes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000433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Usually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Hardly ever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038990"/>
                  </a:ext>
                </a:extLst>
              </a:tr>
              <a:tr h="702518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sometimes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Never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26635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B47FC76-AC2A-05E1-9116-08296F1DB3FF}"/>
              </a:ext>
            </a:extLst>
          </p:cNvPr>
          <p:cNvSpPr/>
          <p:nvPr/>
        </p:nvSpPr>
        <p:spPr>
          <a:xfrm>
            <a:off x="7499498" y="2587256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BB5E4E-25FD-B692-02A3-9402C5FD2C47}"/>
              </a:ext>
            </a:extLst>
          </p:cNvPr>
          <p:cNvSpPr/>
          <p:nvPr/>
        </p:nvSpPr>
        <p:spPr>
          <a:xfrm>
            <a:off x="7318744" y="3320903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247EF9-13E5-653E-EE04-C678BEBDEC03}"/>
              </a:ext>
            </a:extLst>
          </p:cNvPr>
          <p:cNvSpPr/>
          <p:nvPr/>
        </p:nvSpPr>
        <p:spPr>
          <a:xfrm>
            <a:off x="7318743" y="4018846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EAE258-0CD9-A76B-EA10-020D530F60E8}"/>
              </a:ext>
            </a:extLst>
          </p:cNvPr>
          <p:cNvSpPr/>
          <p:nvPr/>
        </p:nvSpPr>
        <p:spPr>
          <a:xfrm>
            <a:off x="7318743" y="4732723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A9DED-97CA-9513-6565-3121876B94C4}"/>
              </a:ext>
            </a:extLst>
          </p:cNvPr>
          <p:cNvSpPr/>
          <p:nvPr/>
        </p:nvSpPr>
        <p:spPr>
          <a:xfrm>
            <a:off x="7301020" y="5416266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3B2F8E-88E3-1CBC-46AC-165158CFA9A0}"/>
              </a:ext>
            </a:extLst>
          </p:cNvPr>
          <p:cNvSpPr/>
          <p:nvPr/>
        </p:nvSpPr>
        <p:spPr>
          <a:xfrm>
            <a:off x="7301019" y="6126126"/>
            <a:ext cx="3069265" cy="6379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7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-219736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25FBFA-D1AF-6A70-6A39-03A0AB94AC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259062"/>
              </p:ext>
            </p:extLst>
          </p:nvPr>
        </p:nvGraphicFramePr>
        <p:xfrm>
          <a:off x="246788" y="635752"/>
          <a:ext cx="11698424" cy="5547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9212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5849212">
                  <a:extLst>
                    <a:ext uri="{9D8B030D-6E8A-4147-A177-3AD203B41FA5}">
                      <a16:colId xmlns:a16="http://schemas.microsoft.com/office/drawing/2014/main" val="1031609311"/>
                    </a:ext>
                  </a:extLst>
                </a:gridCol>
              </a:tblGrid>
              <a:tr h="35316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FL.16 Expressing opinion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&lt;&lt; </a:t>
                      </a:r>
                      <a:r>
                        <a:rPr lang="en-GB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click the link for online practice</a:t>
                      </a:r>
                      <a:endParaRPr lang="en-GB" sz="20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1051401">
                <a:tc gridSpan="2">
                  <a:txBody>
                    <a:bodyPr/>
                    <a:lstStyle/>
                    <a:p>
                      <a:pPr marL="88900" indent="0" algn="l" fontAlgn="ctr"/>
                      <a:r>
                        <a:rPr lang="en-GB" sz="1800" b="1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Meaning</a:t>
                      </a:r>
                    </a:p>
                    <a:p>
                      <a:pPr marL="88900" indent="0" algn="l" fontAlgn="ctr"/>
                      <a:r>
                        <a:rPr lang="en-GB" sz="1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Expressing opinion is the act of saying what you think or showing how you feel using words.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When opinion there are many phrases that can be used: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4125969">
                <a:tc>
                  <a:txBody>
                    <a:bodyPr/>
                    <a:lstStyle/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think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believe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My opinion is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 my opinion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I’m sure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feel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guess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strongly believe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be honest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</a:p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reckon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is the right decision.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From my point of view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From my perspective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As far as I’m concerned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way I see it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my mind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that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am of the opinion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can’t help thinking/feeling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I’m absolutely certain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that it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Without a doubt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it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0" algn="l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Frankly</a:t>
                      </a:r>
                      <a:r>
                        <a:rPr lang="en-GB" sz="1800" i="1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it is the right decision.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rgbClr val="FF0000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20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622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463926"/>
              </p:ext>
            </p:extLst>
          </p:nvPr>
        </p:nvGraphicFramePr>
        <p:xfrm>
          <a:off x="367353" y="1064277"/>
          <a:ext cx="11457294" cy="5586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9549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  <a:gridCol w="1909549">
                  <a:extLst>
                    <a:ext uri="{9D8B030D-6E8A-4147-A177-3AD203B41FA5}">
                      <a16:colId xmlns:a16="http://schemas.microsoft.com/office/drawing/2014/main" val="24683957"/>
                    </a:ext>
                  </a:extLst>
                </a:gridCol>
                <a:gridCol w="1909549">
                  <a:extLst>
                    <a:ext uri="{9D8B030D-6E8A-4147-A177-3AD203B41FA5}">
                      <a16:colId xmlns:a16="http://schemas.microsoft.com/office/drawing/2014/main" val="776129872"/>
                    </a:ext>
                  </a:extLst>
                </a:gridCol>
                <a:gridCol w="1909549">
                  <a:extLst>
                    <a:ext uri="{9D8B030D-6E8A-4147-A177-3AD203B41FA5}">
                      <a16:colId xmlns:a16="http://schemas.microsoft.com/office/drawing/2014/main" val="1893893445"/>
                    </a:ext>
                  </a:extLst>
                </a:gridCol>
                <a:gridCol w="1909549">
                  <a:extLst>
                    <a:ext uri="{9D8B030D-6E8A-4147-A177-3AD203B41FA5}">
                      <a16:colId xmlns:a16="http://schemas.microsoft.com/office/drawing/2014/main" val="4149046983"/>
                    </a:ext>
                  </a:extLst>
                </a:gridCol>
                <a:gridCol w="1909549">
                  <a:extLst>
                    <a:ext uri="{9D8B030D-6E8A-4147-A177-3AD203B41FA5}">
                      <a16:colId xmlns:a16="http://schemas.microsoft.com/office/drawing/2014/main" val="67187130"/>
                    </a:ext>
                  </a:extLst>
                </a:gridCol>
              </a:tblGrid>
              <a:tr h="644021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FL.16 Expressing opinion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504993">
                <a:tc gridSpan="6"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650411"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honest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doubt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mind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opinion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concerned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fontAlgn="ctr"/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reckon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59436"/>
                  </a:ext>
                </a:extLst>
              </a:tr>
              <a:tr h="2272470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Ali: In my                  , TV is a good thing. You can learn so much from TV!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Jassim: Well, to my                  , it is better to play sport than watch TV.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Ali: That’s true. But to be                  , it is too hot to play outside right now.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Jassim: Oh yes, without a                  , it is too hot right now.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Ali: As far as I’m                  , it’s ok to watch TV when it is this hot outside!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Jassim: I                  you’re right, Ali! 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sz="2400" b="0" i="0" kern="1200" dirty="0">
                        <a:solidFill>
                          <a:schemeClr val="dk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9740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97D19D-F349-44EB-5C5F-A01125D18F06}"/>
              </a:ext>
            </a:extLst>
          </p:cNvPr>
          <p:cNvSpPr txBox="1"/>
          <p:nvPr/>
        </p:nvSpPr>
        <p:spPr>
          <a:xfrm>
            <a:off x="1782726" y="2902322"/>
            <a:ext cx="149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----------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2AC646-EA78-B7B3-FB3C-09A700C8F638}"/>
              </a:ext>
            </a:extLst>
          </p:cNvPr>
          <p:cNvSpPr txBox="1"/>
          <p:nvPr/>
        </p:nvSpPr>
        <p:spPr>
          <a:xfrm>
            <a:off x="2892056" y="3452038"/>
            <a:ext cx="149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11C728-AA5A-46A5-0B19-AD4EF5AF07ED}"/>
              </a:ext>
            </a:extLst>
          </p:cNvPr>
          <p:cNvSpPr txBox="1"/>
          <p:nvPr/>
        </p:nvSpPr>
        <p:spPr>
          <a:xfrm>
            <a:off x="3753292" y="3989434"/>
            <a:ext cx="149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C102D3-EE6B-F337-DDF5-A6018164E266}"/>
              </a:ext>
            </a:extLst>
          </p:cNvPr>
          <p:cNvSpPr txBox="1"/>
          <p:nvPr/>
        </p:nvSpPr>
        <p:spPr>
          <a:xfrm>
            <a:off x="3753292" y="4574225"/>
            <a:ext cx="149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B9103A-8C60-3053-621A-4AB5B1A1145B}"/>
              </a:ext>
            </a:extLst>
          </p:cNvPr>
          <p:cNvSpPr txBox="1"/>
          <p:nvPr/>
        </p:nvSpPr>
        <p:spPr>
          <a:xfrm>
            <a:off x="2402962" y="5115167"/>
            <a:ext cx="1803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F941C8-20E4-2545-DF79-C735D376D437}"/>
              </a:ext>
            </a:extLst>
          </p:cNvPr>
          <p:cNvSpPr txBox="1"/>
          <p:nvPr/>
        </p:nvSpPr>
        <p:spPr>
          <a:xfrm>
            <a:off x="1488557" y="5642552"/>
            <a:ext cx="149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Abadi" panose="020B0604020104020204" pitchFamily="34" charset="0"/>
                <a:ea typeface="+mj-ea"/>
                <a:cs typeface="+mj-cs"/>
              </a:rPr>
              <a:t>----------</a:t>
            </a:r>
          </a:p>
        </p:txBody>
      </p:sp>
    </p:spTree>
    <p:extLst>
      <p:ext uri="{BB962C8B-B14F-4D97-AF65-F5344CB8AC3E}">
        <p14:creationId xmlns:p14="http://schemas.microsoft.com/office/powerpoint/2010/main" val="116493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0BE3-F8D8-09CD-40CB-473655F9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0"/>
            <a:ext cx="9076329" cy="1064277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Functional Language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AE482-502A-681F-9714-9B8149F5FA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232595"/>
              </p:ext>
            </p:extLst>
          </p:nvPr>
        </p:nvGraphicFramePr>
        <p:xfrm>
          <a:off x="367353" y="1064277"/>
          <a:ext cx="11457294" cy="5549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57294">
                  <a:extLst>
                    <a:ext uri="{9D8B030D-6E8A-4147-A177-3AD203B41FA5}">
                      <a16:colId xmlns:a16="http://schemas.microsoft.com/office/drawing/2014/main" val="1273165336"/>
                    </a:ext>
                  </a:extLst>
                </a:gridCol>
              </a:tblGrid>
              <a:tr h="835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FL.16 Expressing opinion</a:t>
                      </a:r>
                      <a:r>
                        <a:rPr lang="en-GB" sz="28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&lt;&lt; </a:t>
                      </a:r>
                      <a:r>
                        <a:rPr lang="en-GB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click the link for online practice</a:t>
                      </a:r>
                      <a:endParaRPr lang="en-GB" sz="2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48299"/>
                  </a:ext>
                </a:extLst>
              </a:tr>
              <a:tr h="655528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GB" sz="3200" kern="1200" dirty="0">
                          <a:solidFill>
                            <a:schemeClr val="tx2"/>
                          </a:solidFill>
                          <a:latin typeface="Abadi" panose="020B0604020104020204" pitchFamily="34" charset="0"/>
                          <a:ea typeface="+mj-ea"/>
                          <a:cs typeface="+mj-cs"/>
                        </a:rPr>
                        <a:t>Practice: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00200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 rtl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(At / In / On) my opinion, football is the best sport. 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59436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(be / bee / </a:t>
                      </a:r>
                      <a:r>
                        <a:rPr lang="en-GB" sz="2800" b="0" i="0" kern="1200" dirty="0" err="1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beeing</a:t>
                      </a:r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) honest, it’s a great idea. 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6089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(For / From / Of) my point of view, this is the wrong decision. 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927550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As (far / farm / for) as I’m concerned, it’s the right choice. 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7667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(To / Too / Two) my mind, winter is the best season. </a:t>
                      </a:r>
                      <a:endParaRPr lang="en-GB" sz="2800" kern="1200" dirty="0">
                        <a:solidFill>
                          <a:schemeClr val="tx2"/>
                        </a:solidFill>
                        <a:latin typeface="Abadi" panose="020B0604020104020204" pitchFamily="34" charset="0"/>
                        <a:ea typeface="+mj-ea"/>
                        <a:cs typeface="+mj-cs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390589"/>
                  </a:ext>
                </a:extLst>
              </a:tr>
              <a:tr h="676274">
                <a:tc>
                  <a:txBody>
                    <a:bodyPr/>
                    <a:lstStyle/>
                    <a:p>
                      <a:pPr marL="177800" indent="0"/>
                      <a:r>
                        <a:rPr lang="en-GB" sz="2800" b="0" i="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 can’t (help / helped / helping) thinking that this is the wrong choice. 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4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730626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AnalogousFromRegularSeedRightStep">
      <a:dk1>
        <a:srgbClr val="000000"/>
      </a:dk1>
      <a:lt1>
        <a:srgbClr val="FFFFFF"/>
      </a:lt1>
      <a:dk2>
        <a:srgbClr val="1C2732"/>
      </a:dk2>
      <a:lt2>
        <a:srgbClr val="F3F0F1"/>
      </a:lt2>
      <a:accent1>
        <a:srgbClr val="21B782"/>
      </a:accent1>
      <a:accent2>
        <a:srgbClr val="14B1BC"/>
      </a:accent2>
      <a:accent3>
        <a:srgbClr val="298CE7"/>
      </a:accent3>
      <a:accent4>
        <a:srgbClr val="2E40D9"/>
      </a:accent4>
      <a:accent5>
        <a:srgbClr val="6529E7"/>
      </a:accent5>
      <a:accent6>
        <a:srgbClr val="A217D5"/>
      </a:accent6>
      <a:hlink>
        <a:srgbClr val="BF3F6C"/>
      </a:hlink>
      <a:folHlink>
        <a:srgbClr val="7F7F7F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AnalogousFromRegularSeedRightStep">
    <a:dk1>
      <a:srgbClr val="000000"/>
    </a:dk1>
    <a:lt1>
      <a:srgbClr val="FFFFFF"/>
    </a:lt1>
    <a:dk2>
      <a:srgbClr val="1C2732"/>
    </a:dk2>
    <a:lt2>
      <a:srgbClr val="F3F0F1"/>
    </a:lt2>
    <a:accent1>
      <a:srgbClr val="21B782"/>
    </a:accent1>
    <a:accent2>
      <a:srgbClr val="14B1BC"/>
    </a:accent2>
    <a:accent3>
      <a:srgbClr val="298CE7"/>
    </a:accent3>
    <a:accent4>
      <a:srgbClr val="2E40D9"/>
    </a:accent4>
    <a:accent5>
      <a:srgbClr val="6529E7"/>
    </a:accent5>
    <a:accent6>
      <a:srgbClr val="A217D5"/>
    </a:accent6>
    <a:hlink>
      <a:srgbClr val="BF3F6C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AnalogousFromRegularSeedRightStep">
    <a:dk1>
      <a:srgbClr val="000000"/>
    </a:dk1>
    <a:lt1>
      <a:srgbClr val="FFFFFF"/>
    </a:lt1>
    <a:dk2>
      <a:srgbClr val="1C2732"/>
    </a:dk2>
    <a:lt2>
      <a:srgbClr val="F3F0F1"/>
    </a:lt2>
    <a:accent1>
      <a:srgbClr val="21B782"/>
    </a:accent1>
    <a:accent2>
      <a:srgbClr val="14B1BC"/>
    </a:accent2>
    <a:accent3>
      <a:srgbClr val="298CE7"/>
    </a:accent3>
    <a:accent4>
      <a:srgbClr val="2E40D9"/>
    </a:accent4>
    <a:accent5>
      <a:srgbClr val="6529E7"/>
    </a:accent5>
    <a:accent6>
      <a:srgbClr val="A217D5"/>
    </a:accent6>
    <a:hlink>
      <a:srgbClr val="BF3F6C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AnalogousFromRegularSeedRightStep">
    <a:dk1>
      <a:srgbClr val="000000"/>
    </a:dk1>
    <a:lt1>
      <a:srgbClr val="FFFFFF"/>
    </a:lt1>
    <a:dk2>
      <a:srgbClr val="1C2732"/>
    </a:dk2>
    <a:lt2>
      <a:srgbClr val="F3F0F1"/>
    </a:lt2>
    <a:accent1>
      <a:srgbClr val="21B782"/>
    </a:accent1>
    <a:accent2>
      <a:srgbClr val="14B1BC"/>
    </a:accent2>
    <a:accent3>
      <a:srgbClr val="298CE7"/>
    </a:accent3>
    <a:accent4>
      <a:srgbClr val="2E40D9"/>
    </a:accent4>
    <a:accent5>
      <a:srgbClr val="6529E7"/>
    </a:accent5>
    <a:accent6>
      <a:srgbClr val="A217D5"/>
    </a:accent6>
    <a:hlink>
      <a:srgbClr val="BF3F6C"/>
    </a:hlink>
    <a:folHlink>
      <a:srgbClr val="7F7F7F"/>
    </a:folHlink>
  </a:clrScheme>
</a:themeOverride>
</file>

<file path=ppt/theme/themeOverride4.xml><?xml version="1.0" encoding="utf-8"?>
<a:themeOverride xmlns:a="http://schemas.openxmlformats.org/drawingml/2006/main">
  <a:clrScheme name="AnalogousFromRegularSeedRightStep">
    <a:dk1>
      <a:srgbClr val="000000"/>
    </a:dk1>
    <a:lt1>
      <a:srgbClr val="FFFFFF"/>
    </a:lt1>
    <a:dk2>
      <a:srgbClr val="1C2732"/>
    </a:dk2>
    <a:lt2>
      <a:srgbClr val="F3F0F1"/>
    </a:lt2>
    <a:accent1>
      <a:srgbClr val="21B782"/>
    </a:accent1>
    <a:accent2>
      <a:srgbClr val="14B1BC"/>
    </a:accent2>
    <a:accent3>
      <a:srgbClr val="298CE7"/>
    </a:accent3>
    <a:accent4>
      <a:srgbClr val="2E40D9"/>
    </a:accent4>
    <a:accent5>
      <a:srgbClr val="6529E7"/>
    </a:accent5>
    <a:accent6>
      <a:srgbClr val="A217D5"/>
    </a:accent6>
    <a:hlink>
      <a:srgbClr val="BF3F6C"/>
    </a:hlink>
    <a:folHlink>
      <a:srgbClr val="7F7F7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f69e45-d9e4-4a59-9407-eb9f982a35f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9D508E68574341942F56E45B554F73" ma:contentTypeVersion="15" ma:contentTypeDescription="Create a new document." ma:contentTypeScope="" ma:versionID="0f52a428ca4f64e13cb504c1e9444547">
  <xsd:schema xmlns:xsd="http://www.w3.org/2001/XMLSchema" xmlns:xs="http://www.w3.org/2001/XMLSchema" xmlns:p="http://schemas.microsoft.com/office/2006/metadata/properties" xmlns:ns3="8ff69e45-d9e4-4a59-9407-eb9f982a35f7" xmlns:ns4="91333648-8ecc-469e-b4e6-834e80f228a6" targetNamespace="http://schemas.microsoft.com/office/2006/metadata/properties" ma:root="true" ma:fieldsID="ab23d934b0af64cff2b3e3aa287c230a" ns3:_="" ns4:_="">
    <xsd:import namespace="8ff69e45-d9e4-4a59-9407-eb9f982a35f7"/>
    <xsd:import namespace="91333648-8ecc-469e-b4e6-834e80f228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_activity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9e45-d9e4-4a59-9407-eb9f982a3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33648-8ecc-469e-b4e6-834e80f22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DE78-654F-455B-B316-BE3CEDD6B5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B14284-8875-4A1E-AE73-CDF9722777B4}">
  <ds:schemaRefs>
    <ds:schemaRef ds:uri="http://schemas.microsoft.com/office/2006/documentManagement/types"/>
    <ds:schemaRef ds:uri="http://schemas.microsoft.com/office/infopath/2007/PartnerControls"/>
    <ds:schemaRef ds:uri="8ff69e45-d9e4-4a59-9407-eb9f982a35f7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1333648-8ecc-469e-b4e6-834e80f228a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889EED-B144-4426-B0F6-4F827506DA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f69e45-d9e4-4a59-9407-eb9f982a35f7"/>
    <ds:schemaRef ds:uri="91333648-8ecc-469e-b4e6-834e80f22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2578</Words>
  <Application>Microsoft Office PowerPoint</Application>
  <PresentationFormat>Widescreen</PresentationFormat>
  <Paragraphs>505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Abadi</vt:lpstr>
      <vt:lpstr>Aptos</vt:lpstr>
      <vt:lpstr>Arial</vt:lpstr>
      <vt:lpstr>Goudy Old Style</vt:lpstr>
      <vt:lpstr>MarrakeshVTI</vt:lpstr>
      <vt:lpstr>BTS3 Level 2.1</vt:lpstr>
      <vt:lpstr>Vocabulary</vt:lpstr>
      <vt:lpstr>Grammar</vt:lpstr>
      <vt:lpstr>Grammar</vt:lpstr>
      <vt:lpstr>Grammar</vt:lpstr>
      <vt:lpstr>Grammar</vt:lpstr>
      <vt:lpstr>Grammar</vt:lpstr>
      <vt:lpstr>Grammar</vt:lpstr>
      <vt:lpstr>Grammar</vt:lpstr>
      <vt:lpstr>Grammar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  <vt:lpstr>Functional Language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BTS3 Level 2.1</dc:title>
  <dc:creator>Lateefa    Alremeithi</dc:creator>
  <cp:lastModifiedBy>MANATALAAT ANWAR MOUSSA</cp:lastModifiedBy>
  <cp:revision>3</cp:revision>
  <dcterms:created xsi:type="dcterms:W3CDTF">2024-05-18T09:07:41Z</dcterms:created>
  <dcterms:modified xsi:type="dcterms:W3CDTF">2025-05-28T04:41:19Z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0x0101002B9D508E68574341942F56E45B554F73</vt:lpwstr>
  </property>
</Properties>
</file>