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6" r:id="rId3"/>
    <p:sldId id="259" r:id="rId4"/>
    <p:sldId id="283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9" r:id="rId20"/>
    <p:sldId id="275" r:id="rId21"/>
    <p:sldId id="280" r:id="rId22"/>
    <p:sldId id="284" r:id="rId23"/>
    <p:sldId id="285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6197"/>
  </p:normalViewPr>
  <p:slideViewPr>
    <p:cSldViewPr snapToGrid="0">
      <p:cViewPr>
        <p:scale>
          <a:sx n="88" d="100"/>
          <a:sy n="88" d="100"/>
        </p:scale>
        <p:origin x="1204" y="-1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2348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2884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2394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9543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730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626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1907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455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91535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4701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6375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04677-5E28-D844-A664-74B339D1C396}" type="datetimeFigureOut">
              <a:rPr lang="en-AE" smtClean="0"/>
              <a:t>04/03/2025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04927-F4AE-744A-B6CF-C5778F8968B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609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C11C6-214F-549F-DED7-515D5A5B3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2F3E4-C661-9435-7D67-7EF45D447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252" y="791192"/>
            <a:ext cx="1587500" cy="158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60D685-2295-BDB2-06CD-0F01700EC9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205" b="6026"/>
          <a:stretch/>
        </p:blipFill>
        <p:spPr>
          <a:xfrm>
            <a:off x="4312688" y="5049412"/>
            <a:ext cx="2370622" cy="47585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50754F-8FC6-705A-0A7E-BD56CACE88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37" t="1384" r="2603" b="1949"/>
          <a:stretch/>
        </p:blipFill>
        <p:spPr>
          <a:xfrm>
            <a:off x="0" y="-692"/>
            <a:ext cx="6858000" cy="990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A3B6B3-EE68-9E02-87A9-BB014BC4E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7" y="57076"/>
            <a:ext cx="6751606" cy="1584941"/>
          </a:xfrm>
          <a:prstGeom prst="rect">
            <a:avLst/>
          </a:prstGeom>
        </p:spPr>
      </p:pic>
      <p:pic>
        <p:nvPicPr>
          <p:cNvPr id="8" name="Picture 7" descr="A black and white drawing of a feather&#10;&#10;Description automatically generated">
            <a:extLst>
              <a:ext uri="{FF2B5EF4-FFF2-40B4-BE49-F238E27FC236}">
                <a16:creationId xmlns:a16="http://schemas.microsoft.com/office/drawing/2014/main" id="{3EAA8516-396E-48BC-C989-A7629E9D3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568" y="7949259"/>
            <a:ext cx="1208773" cy="11895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3C728D-AE39-67DF-3966-5B64F1D6F450}"/>
              </a:ext>
            </a:extLst>
          </p:cNvPr>
          <p:cNvSpPr txBox="1"/>
          <p:nvPr/>
        </p:nvSpPr>
        <p:spPr>
          <a:xfrm>
            <a:off x="1126579" y="4869981"/>
            <a:ext cx="3247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مادة :ال</a:t>
            </a:r>
            <a:r>
              <a:rPr lang="ar-AE" sz="2800" dirty="0">
                <a:latin typeface="Dubai" panose="020B0503030403030204" pitchFamily="34" charset="-78"/>
                <a:cs typeface="Dubai" panose="020B0503030403030204" pitchFamily="34" charset="-78"/>
              </a:rPr>
              <a:t>تربية الإسلامية </a:t>
            </a:r>
            <a:endParaRPr lang="en-AE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770523-2C16-D293-4D70-A1B3F4AED4B9}"/>
              </a:ext>
            </a:extLst>
          </p:cNvPr>
          <p:cNvSpPr txBox="1"/>
          <p:nvPr/>
        </p:nvSpPr>
        <p:spPr>
          <a:xfrm>
            <a:off x="532496" y="5483808"/>
            <a:ext cx="3247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الصف :ا</a:t>
            </a:r>
            <a:r>
              <a:rPr lang="ar-AE" sz="2800" dirty="0">
                <a:latin typeface="Dubai" panose="020B0503030403030204" pitchFamily="34" charset="-78"/>
                <a:cs typeface="Dubai" panose="020B0503030403030204" pitchFamily="34" charset="-78"/>
              </a:rPr>
              <a:t>لثالث  </a:t>
            </a:r>
            <a:r>
              <a:rPr lang="ar-SA" sz="28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lang="en-AE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01A158-69F2-FF8D-DEE8-138B8E1ED8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59784" y="9019956"/>
            <a:ext cx="5930900" cy="647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2C88D8-554E-1551-A32D-E152AFF2C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94932">
            <a:off x="4386261" y="6650486"/>
            <a:ext cx="1169982" cy="11699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AD656F-1449-4F1C-EDCD-0A414ABE53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43704">
            <a:off x="3328661" y="8654322"/>
            <a:ext cx="1203768" cy="12037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57ED09-36F4-3312-8204-D210266496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736703">
            <a:off x="3124884" y="6997382"/>
            <a:ext cx="1080266" cy="108026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9BC249-6D9A-86D6-B1B6-E66C1BE6E7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6326" y="8256026"/>
            <a:ext cx="769377" cy="7693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F77E4B-6157-CCF1-3C9B-C5C3DA8333A9}"/>
              </a:ext>
            </a:extLst>
          </p:cNvPr>
          <p:cNvSpPr txBox="1"/>
          <p:nvPr/>
        </p:nvSpPr>
        <p:spPr>
          <a:xfrm>
            <a:off x="1126579" y="6000986"/>
            <a:ext cx="324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400" dirty="0">
                <a:latin typeface="Dubai" panose="020B0503030403030204" pitchFamily="34" charset="-78"/>
                <a:cs typeface="Dubai" panose="020B0503030403030204" pitchFamily="34" charset="-78"/>
              </a:rPr>
              <a:t>المعلمة : </a:t>
            </a:r>
            <a:r>
              <a:rPr lang="ar-AE" sz="2400" dirty="0">
                <a:latin typeface="Dubai" panose="020B0503030403030204" pitchFamily="34" charset="-78"/>
                <a:cs typeface="Dubai" panose="020B0503030403030204" pitchFamily="34" charset="-78"/>
              </a:rPr>
              <a:t>منى </a:t>
            </a:r>
            <a:r>
              <a:rPr lang="ar-AE" sz="2400" dirty="0" err="1">
                <a:latin typeface="Dubai" panose="020B0503030403030204" pitchFamily="34" charset="-78"/>
                <a:cs typeface="Dubai" panose="020B0503030403030204" pitchFamily="34" charset="-78"/>
              </a:rPr>
              <a:t>الشميلي</a:t>
            </a:r>
            <a:r>
              <a:rPr lang="ar-AE" sz="24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lang="en-AE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310FFF-936B-DB79-81A8-8848B2E65B54}"/>
              </a:ext>
            </a:extLst>
          </p:cNvPr>
          <p:cNvSpPr txBox="1"/>
          <p:nvPr/>
        </p:nvSpPr>
        <p:spPr>
          <a:xfrm>
            <a:off x="721391" y="2518751"/>
            <a:ext cx="5592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م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راجعات للدروس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800" b="1" dirty="0">
                <a:solidFill>
                  <a:prstClr val="black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بناء على هيكل الوزارة للامتحان المركزية للفصل الدراسي الثاني 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2025-2024 </a:t>
            </a:r>
            <a:endParaRPr kumimoji="0" lang="en-A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95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A3E0C32D-3B6D-B92B-D098-05FF0AA2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7" t="1384" r="2603" b="1949"/>
          <a:stretch/>
        </p:blipFill>
        <p:spPr>
          <a:xfrm>
            <a:off x="0" y="1"/>
            <a:ext cx="6858000" cy="9906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0F6391A-0B2E-AA44-01F5-1132B61DD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124" y="127531"/>
            <a:ext cx="4319752" cy="1014063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F0E3E98-46C6-31E7-DBB4-039365C2D3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93" t="23787" r="35676" b="6383"/>
          <a:stretch/>
        </p:blipFill>
        <p:spPr>
          <a:xfrm>
            <a:off x="-123568" y="0"/>
            <a:ext cx="6981568" cy="102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A3E0C32D-3B6D-B92B-D098-05FF0AA2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7" t="1384" r="2603" b="1949"/>
          <a:stretch/>
        </p:blipFill>
        <p:spPr>
          <a:xfrm>
            <a:off x="0" y="1"/>
            <a:ext cx="6858000" cy="9906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0F6391A-0B2E-AA44-01F5-1132B61DD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124" y="127531"/>
            <a:ext cx="4319752" cy="1014063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7A1E83-CD48-BE1D-C473-856EF26E99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414" t="23467" r="35315" b="5422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3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الأول :  اختر الإجابة الصحيحة :</a:t>
            </a:r>
            <a:endParaRPr lang="en-AE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903760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 ليست من آداب الزيارة التي يجب على الزائر اتباعها 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دق الباب أكثر من ثلاث مرات  .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الاستئذان .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السلام على أهل البيت  . </a:t>
            </a: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887119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كيف تتصرف في الموقف التالي : ( استأذنت للدخول ثلاثا فلم يؤذن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لك)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الدخول بالقوة   .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الرجوع من حيث أتيت   .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الإلحاح في الدخول  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2912"/>
              </p:ext>
            </p:extLst>
          </p:nvPr>
        </p:nvGraphicFramePr>
        <p:xfrm>
          <a:off x="-72571" y="3942204"/>
          <a:ext cx="684715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715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أدب الضيافة الواردة في قوله </a:t>
                      </a:r>
                      <a:r>
                        <a:rPr lang="ar-S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ﷺ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( لا تصاحب إلا مؤمنا ولا يأكل طعامك إلا تقي)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 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تقديم الطعام .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1219200" y="4638527"/>
            <a:ext cx="53213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الجلوس مع الضيف  .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1281545" y="4969542"/>
            <a:ext cx="5199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 قبول الدعوة . </a:t>
            </a: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563872"/>
              </p:ext>
            </p:extLst>
          </p:nvPr>
        </p:nvGraphicFramePr>
        <p:xfrm>
          <a:off x="72607" y="5382817"/>
          <a:ext cx="6709551" cy="35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9551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</a:t>
                      </a:r>
                      <a:r>
                        <a:rPr kumimoji="0" lang="ar-AE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kumimoji="0" lang="ar-A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كيف تتصرف في الموقف الآتي : ( جئت لزيارة صديقك فوجدت باب بيته مفتوح ) ؟ 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496401" y="5822206"/>
            <a:ext cx="404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دخول البيت 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496401" y="6124581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النظر إلى داخل البيت  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1219200" y="6409557"/>
            <a:ext cx="5287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 طرق الباب و الانتظار  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731655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أي مما يلي ليس من آداب الزيارة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2830663" y="7234423"/>
            <a:ext cx="3751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إطالة وقت الزيارة  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تحديد موعد الزيارة 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الاستئذان قبل الخروج 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478233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أي مما يلي ليس من آداب الضيف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الجلوس بهدوء  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تقديم الطعام و الشراب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التطيب وارتداء اللبس المناسب</a:t>
            </a:r>
          </a:p>
          <a:p>
            <a:pPr algn="r"/>
            <a:r>
              <a:rPr lang="ar-AE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8C39D-951D-1D6B-E1C0-F2722EF9A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239" y="-131569"/>
            <a:ext cx="2632316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00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147467"/>
              </p:ext>
            </p:extLst>
          </p:nvPr>
        </p:nvGraphicFramePr>
        <p:xfrm>
          <a:off x="111469" y="1156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أي مما يلي ليس من آداب المضيف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129523"/>
              </p:ext>
            </p:extLst>
          </p:nvPr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توديع الضيف بشكل لائق تقديراً له</a:t>
            </a:r>
          </a:p>
          <a:p>
            <a:pPr algn="r"/>
            <a:r>
              <a:rPr lang="ar-AE" sz="2000" dirty="0"/>
              <a:t>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استقبال الضيف بوجه طلق والترحيب به</a:t>
            </a:r>
          </a:p>
          <a:p>
            <a:pPr algn="r"/>
            <a:r>
              <a:rPr lang="ar-AE" sz="2000" dirty="0"/>
              <a:t>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تحديد موعد الزيارة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588719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من آداب الضيف   ؟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878346"/>
              </p:ext>
            </p:extLst>
          </p:nvPr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قرع الباب 3 مرات      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الترحيب بعبارات جميلة</a:t>
            </a:r>
          </a:p>
          <a:p>
            <a:pPr algn="r"/>
            <a:r>
              <a:rPr lang="ar-AE" sz="2000" dirty="0"/>
              <a:t> 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كل ما سبق صحيح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354946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الوقت المناسب لزيارة    ؟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058597"/>
              </p:ext>
            </p:extLst>
          </p:nvPr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المساء   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الظهر   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الصبح   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39539"/>
              </p:ext>
            </p:extLst>
          </p:nvPr>
        </p:nvGraphicFramePr>
        <p:xfrm>
          <a:off x="122366" y="4587622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 إذا سئل من بالباب أرد و أقول ؟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23346"/>
              </p:ext>
            </p:extLst>
          </p:nvPr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0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أنا 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لا أقول شيئا 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أذكر أسمي   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139878"/>
              </p:ext>
            </p:extLst>
          </p:nvPr>
        </p:nvGraphicFramePr>
        <p:xfrm>
          <a:off x="65239" y="6610608"/>
          <a:ext cx="6630471" cy="220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الضيافة هي إكرام الضيف بإطعامه وتقديم ما يحتاج إليه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2000" b="0" dirty="0"/>
                        <a:t>يزور جاره فجأة دون موعد سابق</a:t>
                      </a:r>
                      <a:r>
                        <a:rPr lang="ar-AE" sz="2000" b="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 </a:t>
                      </a:r>
                      <a:r>
                        <a:rPr lang="ar-AE" sz="2400" dirty="0"/>
                        <a:t>يستقبل ضيوفه بملابس النوم</a:t>
                      </a:r>
                      <a:r>
                        <a:rPr lang="ar-AE" sz="24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. </a:t>
                      </a:r>
                      <a:endParaRPr lang="en-AE" sz="24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 </a:t>
                      </a:r>
                      <a:r>
                        <a:rPr lang="ar-AE" sz="1800" b="0" dirty="0"/>
                        <a:t>يقدم لضيوفه ما يوجد في البيت من طعام وشراب دون تكلف و إسراف</a:t>
                      </a:r>
                      <a:r>
                        <a:rPr lang="ar-AE" sz="1800" b="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 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-  يستأذن زميله لزيارته مساء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977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الأول :  اختر الإجابة الصحيحة :</a:t>
            </a:r>
            <a:endParaRPr lang="en-AE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903133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يعرف شهر الصوم برؤية ........................ فيصوم المسلمون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708338" y="1488685"/>
            <a:ext cx="5893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رؤية الشمس  .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رؤية النجوم .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رؤية الهلال . </a:t>
            </a: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73693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 يجب الصوم على ...........................................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المسلم – البالغ – العاقل – القادر   .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الكافر – القادر – العاقل – البالغ .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المسلم – المجنون – العاقل – القادر  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106152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 حدد آداب الصوم مما يلي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الصوم يغفر الذنوب و يزيد الحسنات   .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1703799" y="463852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</a:t>
            </a:r>
            <a:r>
              <a:rPr lang="ar-AE" sz="2000" dirty="0">
                <a:latin typeface="quran"/>
              </a:rPr>
              <a:t>يعلمنا الصبر و الرحمة و العطف على الفقراء </a:t>
            </a:r>
            <a:r>
              <a:rPr lang="ar-AE" sz="2000" dirty="0"/>
              <a:t>.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تأخير السحور وتعجيل الفطور   . </a:t>
            </a: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87747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حدد فضائل الصوم مما يلي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496401" y="5822206"/>
            <a:ext cx="404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تعجيل الفطور و تأخير السحور  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496401" y="6124581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الشعور بحاجة الفقراء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776497" y="6409557"/>
            <a:ext cx="3730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الإكثار من الطاعات   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082539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حدد من يجب عليه صيام شهر رمضان مما يلي 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1703799" y="7234423"/>
            <a:ext cx="4878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بنت في السادسة من عمرها 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رجل فقد عقله بسبب حادث تعرض له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505477" y="7929307"/>
            <a:ext cx="60350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رجل في الخمسين من عمره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104746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ليست من آداب الصوم </a:t>
                      </a:r>
                      <a:r>
                        <a:rPr lang="ar-AE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البعد عن الأعمال السيئة 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 الإكثار من الطاعات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مغفرة الذنوب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FD4188-B3C3-1525-9386-7036355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91" y="-148250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44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573062"/>
              </p:ext>
            </p:extLst>
          </p:nvPr>
        </p:nvGraphicFramePr>
        <p:xfrm>
          <a:off x="122365" y="115667"/>
          <a:ext cx="6624165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4165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</a:t>
                      </a:r>
                      <a:r>
                        <a:rPr kumimoji="0" lang="ar-A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ليست من فضائل الصوم   ؟ 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تأخير السحور و تعجيل الفطور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يعلمنا الصبر و الرحمة 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يزيد من الحسنات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050724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صلاة يؤديها المسلمون في رمضان بعد صلاة العشاء جماعة  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صلاة الضحى  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صلاة التراويح 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صلاة الخسوف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143332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ما اسم الوجبة التي يتناولها الصائم بعد أذان المغرب 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الفطور  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السحور  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العشاء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423239"/>
              </p:ext>
            </p:extLst>
          </p:nvPr>
        </p:nvGraphicFramePr>
        <p:xfrm>
          <a:off x="145350" y="4487905"/>
          <a:ext cx="6635062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ماذا تفعل في الحالة الآتية :(طلب منك صديقك تناول فطيرة صغيرة في نهار رمضان دون أن يراكم أحد ) 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1538534" y="5017325"/>
            <a:ext cx="5207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افطر بدون علم احد  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أوافق على قراره  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لا أوافق و اخبره بأن الله يرانا 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837545"/>
              </p:ext>
            </p:extLst>
          </p:nvPr>
        </p:nvGraphicFramePr>
        <p:xfrm>
          <a:off x="65239" y="6610608"/>
          <a:ext cx="6630471" cy="2388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الصوم هو ركن من أركان الإيمان 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الصوم هو الامتناع عن الطعام و الشراب من طلوع الفجر إلى غروب الشمس 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المريض يجوز له الإفطار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الصوم سبب لمغفرة الذنوب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-  الصوم يجعل الأغنياء يشعرون بحاجة الفقراء .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effectLst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841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960473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أفضل وقت للعبادة هو الليل وذلك بسبب................................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356635" y="1488685"/>
            <a:ext cx="62455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</a:t>
            </a:r>
            <a:r>
              <a:rPr lang="ar-AE" sz="2000" dirty="0"/>
              <a:t> لأن المسلم يكون منشغلا بأمور الحياة في النهار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649726" y="1785380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ب. لسكون الأصوات و البعد عن المشاغل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05814" y="212737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/>
              <a:t>لأن النفوس تميل إلى الراحة في الليل بعد التعب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882989"/>
              </p:ext>
            </p:extLst>
          </p:nvPr>
        </p:nvGraphicFramePr>
        <p:xfrm>
          <a:off x="0" y="2567982"/>
          <a:ext cx="676700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6700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المقصود بقوله تعالى : (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قُمِ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ٱلَّيۡلَ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إِلَّا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قَلِيلٗا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الملتف بثيابه</a:t>
            </a:r>
            <a:r>
              <a:rPr kumimoji="0" lang="ar-AE" sz="2000" u="none" strike="noStrike" cap="none" spc="0" normalizeH="0" baseline="0" noProof="0" dirty="0">
                <a:ln>
                  <a:noFill/>
                </a:ln>
                <a:uLnTx/>
                <a:uFillTx/>
              </a:rPr>
              <a:t>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</a:t>
            </a:r>
            <a:r>
              <a:rPr lang="ar-AE" sz="2000" dirty="0"/>
              <a:t> العبادة في الليل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39689" y="3476967"/>
            <a:ext cx="6364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400" dirty="0"/>
              <a:t>قم للصلاة في الليل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35486"/>
              </p:ext>
            </p:extLst>
          </p:nvPr>
        </p:nvGraphicFramePr>
        <p:xfrm>
          <a:off x="7982" y="3868964"/>
          <a:ext cx="6774580" cy="35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458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</a:t>
                      </a:r>
                      <a:r>
                        <a:rPr lang="ar-AE" sz="1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من هو المزمل في قوله تعالى (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يَٰٓأَيُّهَا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ٱلۡمُزَّمِّلُ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 </a:t>
                      </a:r>
                      <a:r>
                        <a:rPr lang="ar-AE" sz="14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</a:t>
                      </a:r>
                      <a:endParaRPr lang="ar-AE" sz="14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محمد صلى الله عليه وسلم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2440724" y="4638527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خديجة رضي الله عنها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AE" sz="2000" dirty="0"/>
              <a:t>أبو بكر الصديق رضي الله عنه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69605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حدد السبب المناسب لما يلي قراءة القرآن ليلا أكثر ثباتا وحضورا في  القلب 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496401" y="5822206"/>
            <a:ext cx="40443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 لسكون الأصوات و البعد عن المشاغل </a:t>
            </a:r>
            <a:endParaRPr lang="ar-AE" sz="2000" b="1" i="0" dirty="0">
              <a:solidFill>
                <a:srgbClr val="222222"/>
              </a:solidFill>
              <a:effectLst/>
              <a:latin typeface="conv_original-haf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1703799" y="6124581"/>
            <a:ext cx="48924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</a:t>
            </a:r>
            <a:r>
              <a:rPr lang="ar-AE" sz="2000" dirty="0">
                <a:latin typeface="quran"/>
              </a:rPr>
              <a:t> </a:t>
            </a:r>
            <a:r>
              <a:rPr lang="ar-AE" sz="2000" dirty="0"/>
              <a:t>. لأن المسلم يكون منشغلا بأمور الحياة في النهار </a:t>
            </a:r>
            <a:endParaRPr lang="ar-AE" sz="2000" b="1" dirty="0">
              <a:latin typeface="quran"/>
              <a:ea typeface="+mj-ea"/>
              <a:cs typeface="+mj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39689" y="6366908"/>
            <a:ext cx="62877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400" dirty="0"/>
              <a:t>.لأن النفوس تميل إلى الراحة في الليل بعد التعب النهار </a:t>
            </a:r>
            <a:endParaRPr lang="ar-AE" sz="2000" b="1" dirty="0">
              <a:latin typeface="quran"/>
              <a:ea typeface="+mj-ea"/>
              <a:cs typeface="+mj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305141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 ما رأيك في التصرف التالي :(ينشغل عن دراسته بحجة التفرغ لقيام الليل )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2830663" y="7234423"/>
            <a:ext cx="3751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تصرف صحيح  </a:t>
            </a:r>
            <a:endParaRPr lang="ar-SA" sz="2000" dirty="0"/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</a:t>
            </a:r>
            <a:r>
              <a:rPr lang="ar-AE" sz="2000" dirty="0"/>
              <a:t> تصرف خاطئ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تصرف غير صحيح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80855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1" dirty="0"/>
                        <a:t>ما المقصود بقوله تعالى (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وَرَتِّلِ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ٱلۡقُرۡءَانَ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تَرۡتِيلًا</a:t>
                      </a:r>
                      <a:r>
                        <a:rPr lang="ar-AE" sz="1600" b="1" dirty="0"/>
                        <a:t>   </a:t>
                      </a:r>
                      <a:r>
                        <a:rPr lang="ar-AE" sz="1800" b="1" dirty="0"/>
                        <a:t>)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أقرأ القرآن بتمهل و تدبر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أقرأ القرآن بسرعة و استعجال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أقرأ القرآن بصوت عال و قوي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1D1DDF-58B5-DC8D-AE04-E4EBC6BE9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703" y="-147667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6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392861"/>
              </p:ext>
            </p:extLst>
          </p:nvPr>
        </p:nvGraphicFramePr>
        <p:xfrm>
          <a:off x="111469" y="1156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 لماذا صلاة الليل أثقل على المصلي من صلاة النهار  ؟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653143" y="545546"/>
            <a:ext cx="60425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لأن المسلم يكون منشغلا بأمور الحياة في النهار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لسكون الأصوات و البعد عن المشاغل . 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/>
              <a:t>لأن النفوس تميل إلى الراحة في الليل بعد التعب .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34928"/>
              </p:ext>
            </p:extLst>
          </p:nvPr>
        </p:nvGraphicFramePr>
        <p:xfrm>
          <a:off x="0" y="1598267"/>
          <a:ext cx="6757428" cy="42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7428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420200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أفضل صلاة بعد صلاة الفريضة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صلاة السنة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صلاة قيام الليل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صلاة الضحى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591759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يخاطب الله تعالى نبيه ويقول له يا أيها الملتف بثيابه لكي</a:t>
                      </a:r>
                      <a:r>
                        <a:rPr lang="ar-AE" sz="1800" b="1" dirty="0"/>
                        <a:t> 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يطمئن قلب الرسول صلى الله عليه وسلم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ليخوف الرسول صلى الله عليه وسلم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ليحزن الرسول صلى الله عليه وسلم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160463"/>
              </p:ext>
            </p:extLst>
          </p:nvPr>
        </p:nvGraphicFramePr>
        <p:xfrm>
          <a:off x="107625" y="4484316"/>
          <a:ext cx="6694393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اقرأ وستنتج ما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يدل عليه النص الآتي قال رسول </a:t>
                      </a:r>
                      <a:r>
                        <a:rPr lang="ar-S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ﷺ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( أفضل الصلاة بعد الصلاة المكتوبة الصلاة في جوف الليل)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 صلاة الليل أفضل صلاة بعد الفريضة 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أفضل وقت للعبادة هو الليل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جميع ما ذكر صحيح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ar-A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ثاني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kumimoji="0" lang="en-AE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✔</a:t>
            </a: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✖</a:t>
            </a: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425337"/>
              </p:ext>
            </p:extLst>
          </p:nvPr>
        </p:nvGraphicFramePr>
        <p:xfrm>
          <a:off x="122366" y="6568438"/>
          <a:ext cx="6630471" cy="2591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أمر الله تعالى نبيه الكريم </a:t>
                      </a:r>
                      <a:r>
                        <a:rPr lang="ar-SA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ﷺ</a:t>
                      </a:r>
                      <a:r>
                        <a:rPr lang="ar-A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بالصلاة في الليل وقراءة القران الكريم وترتيله وتدبر معانيه وفهم أحكامه 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أمر الله تعالى نبيه الكريم </a:t>
                      </a:r>
                      <a:r>
                        <a:rPr lang="ar-SA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ﷺ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بالانشغال بعبادة الله تعالى والتوكل عليه.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الله تعالى هو المالك لكل شيء ولا معبود بحق إلا هو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ينسى قراءة الأذكار قبل النوم 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 يقول إنه متوكل على الله تعالى و </a:t>
                      </a:r>
                      <a:r>
                        <a:rPr lang="ar-AE" sz="1800" dirty="0" err="1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لايؤدي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واجباته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  <p:pic>
        <p:nvPicPr>
          <p:cNvPr id="11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8A517F6E-3AB1-5DAC-ECD2-962AA386A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167663"/>
            <a:ext cx="2662281" cy="53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184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الأول :  اختر الإجابة الصحيحة :</a:t>
            </a:r>
            <a:endParaRPr lang="en-AE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211760"/>
              </p:ext>
            </p:extLst>
          </p:nvPr>
        </p:nvGraphicFramePr>
        <p:xfrm>
          <a:off x="0" y="1082863"/>
          <a:ext cx="6786350" cy="3998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635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99828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معنى( اللعان) في قوله ﷺ : ليس المؤمن بالطعان ولا اللعان ولا الفاحش ولا البذيء؟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الذي يكثر اللعن .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56580" y="180594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القبيح في القول و العمل .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05814" y="2101449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الذي يتهم الناس بما ليس فيهم ويعيب اخلاقهم . </a:t>
            </a: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477917"/>
              </p:ext>
            </p:extLst>
          </p:nvPr>
        </p:nvGraphicFramePr>
        <p:xfrm>
          <a:off x="95747" y="2497165"/>
          <a:ext cx="6744613" cy="461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44613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46105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أي التصرفات الآتية تطبيق لصفة ( الفاحش) التي نهى الحديث عنها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يعيب على أخلاق زميله .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قام بضرب زميله وشتمه بألفاظ سيئة .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يلعن زميله فيقول لعنك الله 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745914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حدد الصفات التي يحبها الله تعالى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الصدق – الأمانة – التسامح  .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2440724" y="4638527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الصلاة – الصوم – الصدقة  .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الكذب – الغش- الغضب . </a:t>
            </a:r>
          </a:p>
          <a:p>
            <a:pPr algn="r"/>
            <a:endParaRPr lang="ar-AE" sz="2000" dirty="0"/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59287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معنى( الطعان ) في قوله ﷺ : ليس المؤمن بالطعان ولا اللعان ولا الفاحش ولا البذيء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496401" y="5822206"/>
            <a:ext cx="404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الذي يكثر اللعن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496401" y="6124581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القبيح في القول و العمل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776497" y="6409557"/>
            <a:ext cx="3730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الذي يعيب على أخلاق الناس  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463938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أي التصرفات الآتية تطبيقا لصفة ( البذيء)التي نهى الحديث عنها؟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356635" y="7234423"/>
            <a:ext cx="62257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يسخر من زميله لأنه لم ينجح في إحدى المواد   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تعطل جهازه و هو يلعب فلعنه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يسئ إلى صديقه بالشتم والقول غير الحسن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01071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dirty="0"/>
                        <a:t> </a:t>
                      </a:r>
                      <a:r>
                        <a:rPr lang="ar-AE" sz="1800" b="1" dirty="0"/>
                        <a:t>لماذا يحرص ديننا على أن نتحلى بالأخلاق الحسنة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لتزكية النفوس و تنقية المشاعر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نشر المحبة و الألفة بين المسلمين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جميع ما ذكر صحيح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41F36D-EF34-001D-BB29-A92D5EEC0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63" y="-182407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53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093487"/>
              </p:ext>
            </p:extLst>
          </p:nvPr>
        </p:nvGraphicFramePr>
        <p:xfrm>
          <a:off x="107625" y="113630"/>
          <a:ext cx="674653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4653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ليست من صفات المؤمن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الطعن 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الصدق 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الصبر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922747"/>
              </p:ext>
            </p:extLst>
          </p:nvPr>
        </p:nvGraphicFramePr>
        <p:xfrm>
          <a:off x="122366" y="1598267"/>
          <a:ext cx="6635062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</a:t>
                      </a:r>
                      <a:r>
                        <a:rPr lang="ar-AE" sz="1800" dirty="0"/>
                        <a:t>.</a:t>
                      </a:r>
                      <a:r>
                        <a:rPr lang="ar-AE" sz="1800" b="1" dirty="0"/>
                        <a:t> </a:t>
                      </a:r>
                      <a:r>
                        <a:rPr lang="ar-AE" sz="2000" b="1" dirty="0"/>
                        <a:t>ما هو الفعل الذي يرضي الله تعالى و يتحلى به المؤمن </a:t>
                      </a:r>
                      <a:r>
                        <a:rPr lang="ar-AE" sz="20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يعيب على الآخرين  .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يدعو لغيره بالخير  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يؤذي الناس بلسانه  .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72184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 ما هو الفعل الذي لا يرضي الله تعالى ولا يتحلى به المؤمن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يبادر الناس بالسلام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يعتذر إذا أخطأ في حق غيره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يلعن عندما يخسر في اللعب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27284"/>
              </p:ext>
            </p:extLst>
          </p:nvPr>
        </p:nvGraphicFramePr>
        <p:xfrm>
          <a:off x="0" y="4579698"/>
          <a:ext cx="68082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8227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معنى( الفاحش ) في قوله ﷺ : ليس المؤمن بالطعان ولا اللعان ولا الفاحش ولا البذيء ؟ </a:t>
                      </a:r>
                      <a:endParaRPr lang="en-AE" sz="1400" b="1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09561"/>
              </p:ext>
            </p:extLst>
          </p:nvPr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القبيح في القول و العمل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الذي يقول كلاما سيئا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الذي يكثر اللعن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8857768"/>
            <a:ext cx="2662281" cy="84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57464"/>
              </p:ext>
            </p:extLst>
          </p:nvPr>
        </p:nvGraphicFramePr>
        <p:xfrm>
          <a:off x="65239" y="6610608"/>
          <a:ext cx="6630471" cy="21859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تعطل جهازه وهو يلعب فلعنه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من صفات المؤمن يقول كلام حسن للجميع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أساء</a:t>
                      </a:r>
                      <a:r>
                        <a:rPr lang="ar-AE" sz="1800" b="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اليه صديقه بالقول ، فلم يرد عليه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يسخر</a:t>
                      </a:r>
                      <a:r>
                        <a:rPr lang="ar-AE" sz="1800" b="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من زميله ، لأنه يخطئ في نطق بعض الحروف </a:t>
                      </a:r>
                      <a:r>
                        <a:rPr lang="ar-AE" sz="1800" b="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 المسلم من سلم المسلمون من لسانه ويده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17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الأول :  اختر الإجابة الصحيحة :</a:t>
            </a:r>
            <a:endParaRPr lang="en-AE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27944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معنى كلمة (تجلى) الواردة في قوله تعالى (وَالنَّهَارِ إِذَا تَجَلَّى )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؟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ظهر ضوؤه .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يغطي الليل ضوء النهار . 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اعمالكم مختلفة . </a:t>
            </a: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61874"/>
              </p:ext>
            </p:extLst>
          </p:nvPr>
        </p:nvGraphicFramePr>
        <p:xfrm>
          <a:off x="0" y="2562007"/>
          <a:ext cx="6824403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24403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 بماذا أقسم الله تعالى في سورة الليل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اقسم بالليل فقط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اقسم بالليل و النهار و خلق الذكر والانثى 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اقسم بالنهار والليل فقط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06112"/>
              </p:ext>
            </p:extLst>
          </p:nvPr>
        </p:nvGraphicFramePr>
        <p:xfrm>
          <a:off x="65028" y="3942204"/>
          <a:ext cx="670955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955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29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من يبخل بماله ووقته وجهد  فهو ..........................؟ </a:t>
                      </a:r>
                      <a:endParaRPr lang="ar-AE" sz="14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التقي .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1240971" y="4638527"/>
            <a:ext cx="52995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الصالح .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الشقي . </a:t>
            </a: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16101"/>
              </p:ext>
            </p:extLst>
          </p:nvPr>
        </p:nvGraphicFramePr>
        <p:xfrm>
          <a:off x="52182" y="5363465"/>
          <a:ext cx="680581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5818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الآية التي تدل على أن الله تعالى مالك الدنيا و الآخرة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961715"/>
              </p:ext>
            </p:extLst>
          </p:nvPr>
        </p:nvGraphicFramePr>
        <p:xfrm>
          <a:off x="130010" y="5758670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524151" y="5728119"/>
            <a:ext cx="404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</a:t>
            </a:r>
            <a:r>
              <a:rPr lang="ar-AE" sz="2000" b="1" dirty="0"/>
              <a:t>(</a:t>
            </a:r>
            <a:r>
              <a:rPr lang="ar-AE" sz="2000" b="1" i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فَأَمَّا مَن أَعْطَى وَاتَّقَى )</a:t>
            </a:r>
            <a:r>
              <a:rPr lang="ar-AE" sz="2000" dirty="0"/>
              <a:t> 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570462" y="6020335"/>
            <a:ext cx="40998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</a:t>
            </a:r>
            <a:r>
              <a:rPr lang="ar-AE" sz="2000" b="1" dirty="0">
                <a:latin typeface="quran"/>
              </a:rPr>
              <a:t>(</a:t>
            </a:r>
            <a:r>
              <a:rPr lang="ar-AE" sz="2000" b="1" i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وَإِنَّ لَنَا لَلْآخِرَةَ وَالأُولَى ) </a:t>
            </a:r>
          </a:p>
          <a:p>
            <a:pPr algn="r"/>
            <a:r>
              <a:rPr lang="ar-AE" sz="2000" dirty="0"/>
              <a:t>   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829909" y="6330141"/>
            <a:ext cx="3730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</a:t>
            </a:r>
            <a:r>
              <a:rPr lang="ar-AE" sz="2000" b="1" dirty="0"/>
              <a:t>(</a:t>
            </a:r>
            <a:r>
              <a:rPr lang="ar-AE" sz="2000" b="1" i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وَمَا يُغْنِي عَنْهُ مَالُهُ إِذَا تَرَدَّى )</a:t>
            </a:r>
          </a:p>
          <a:p>
            <a:pPr algn="r"/>
            <a:r>
              <a:rPr lang="ar-AE" sz="2000" dirty="0"/>
              <a:t>     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92936"/>
              </p:ext>
            </p:extLst>
          </p:nvPr>
        </p:nvGraphicFramePr>
        <p:xfrm>
          <a:off x="149784" y="671303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ما معنى ( يغشى) في قوله تعالى : (</a:t>
                      </a:r>
                      <a:r>
                        <a:rPr lang="ar-AE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وَٱلَّيۡلِ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إِذَا </a:t>
                      </a:r>
                      <a:r>
                        <a:rPr lang="ar-AE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يَغۡشَىٰ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 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824797"/>
              </p:ext>
            </p:extLst>
          </p:nvPr>
        </p:nvGraphicFramePr>
        <p:xfrm>
          <a:off x="130009" y="7139017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-101764" y="7115037"/>
            <a:ext cx="6959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   أ. يغطي الليل ضوء النهار  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1082351" y="7499243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يغطي النهار ظلام الليل 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833537" y="7809548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ت. يظهر ضوء النهار  </a:t>
            </a:r>
            <a:endParaRPr lang="ar-AE" sz="20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35773"/>
              </p:ext>
            </p:extLst>
          </p:nvPr>
        </p:nvGraphicFramePr>
        <p:xfrm>
          <a:off x="111425" y="8215709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سبب التوفيق لدخول الجنة الذي يشير إليه قوله تعالى (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فَأَمَّا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مَنۡ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أَعۡطَىٰ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وَٱتَّقَىٰ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 </a:t>
                      </a:r>
                      <a:r>
                        <a:rPr lang="ar-AE" sz="16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175221"/>
              </p:ext>
            </p:extLst>
          </p:nvPr>
        </p:nvGraphicFramePr>
        <p:xfrm>
          <a:off x="111424" y="8620926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786617" y="8595670"/>
            <a:ext cx="5868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بذل المال و الوقت في فعل الخير 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02761" y="888756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الحرص على جمع المال وعدم إنفاقه 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75303" y="9181965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العمل في البيع و التجارة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ECBDC7-49E9-4213-4298-5C00011E3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03" y="-177234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7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814279"/>
              </p:ext>
            </p:extLst>
          </p:nvPr>
        </p:nvGraphicFramePr>
        <p:xfrm>
          <a:off x="111469" y="1156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ما معنى كلمة ( لشتى ) الواردة في قوله تعالى (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إِنَّ </a:t>
                      </a:r>
                      <a:r>
                        <a:rPr lang="ar-AE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سَعۡيَكُمۡ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لَشَتَّىٰ )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مختلف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 . متشابه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صعب 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580570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</a:t>
                      </a:r>
                      <a:r>
                        <a:rPr lang="ar-AE" sz="1800" b="1" dirty="0"/>
                        <a:t> بماذا أقسم الله تعالى في قوله (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وَمَا خَلَقَ </a:t>
                      </a:r>
                      <a:r>
                        <a:rPr lang="ar-AE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ٱلذَّكَرَ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وَٱلۡأُنثَىٰٓ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-899886" y="2044366"/>
            <a:ext cx="75955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بقدرته تعالى على خلق الذكر والانثى وعلى أن أعمال الانسان مختلفة .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بقدرته على خلق النهار .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بقدرته على خلق الليل .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563323"/>
              </p:ext>
            </p:extLst>
          </p:nvPr>
        </p:nvGraphicFramePr>
        <p:xfrm>
          <a:off x="0" y="3108883"/>
          <a:ext cx="6787028" cy="35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7028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بين نتيجة العمل التالي : ( يبخل بماله ووقته وجهده )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183374"/>
              </p:ext>
            </p:extLst>
          </p:nvPr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r>
                        <a:rPr lang="ar-A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دخول الجنة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دخول النار 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الثواب و الاجر 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284466"/>
              </p:ext>
            </p:extLst>
          </p:nvPr>
        </p:nvGraphicFramePr>
        <p:xfrm>
          <a:off x="122366" y="4587622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اختر الآية التي تدل على المعنى الآتي : المال لا ينفع صاحبه يوم القيامة إذا لم يسخره في الخير</a:t>
                      </a:r>
                      <a:endParaRPr lang="en-AE" sz="14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746816"/>
              </p:ext>
            </p:extLst>
          </p:nvPr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(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وَمَا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يُغۡنِي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عَنۡهُ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مَالُهُۥٓ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إِذَا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تَرَدَّىٰٓ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(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إِنَّ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سَعۡيَكُمۡ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لَشَتَّىٰ  ) </a:t>
            </a:r>
            <a:endParaRPr lang="ar-AE" sz="2000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(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إِلَّا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ٱبۡتِغَآءَ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وَجۡهِ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رَبِّهِ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ٱلۡأَعۡلَىٰ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202326"/>
            <a:ext cx="2662281" cy="50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08909"/>
              </p:ext>
            </p:extLst>
          </p:nvPr>
        </p:nvGraphicFramePr>
        <p:xfrm>
          <a:off x="65239" y="6610608"/>
          <a:ext cx="6630471" cy="2388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الله يتولى هداية الناس وإرشادهم ويرسل لهم الرسل ويوفقهم لعمل الخير 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أعمال البشر متشابهة فمنهم التقي ومنهم الشقي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الله مالك الدنيا و الاخرة  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أطاعت والديها و أحسنت معاملتها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-بشر الله تعالى كل من طهر نفسه بالجنة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id="{7D2B190E-E299-F5E1-4047-CBD358127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329" y="-32266"/>
            <a:ext cx="3321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(21)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8585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122433" y="577903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222472"/>
              </p:ext>
            </p:extLst>
          </p:nvPr>
        </p:nvGraphicFramePr>
        <p:xfrm>
          <a:off x="122431" y="104102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هو جزاء المتسامح في قوله تعالى (</a:t>
                      </a:r>
                      <a:r>
                        <a:rPr lang="ar-AE" sz="1800" b="1" i="0" dirty="0">
                          <a:solidFill>
                            <a:srgbClr val="000000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فَمَنْ عَفَا وَأَصْلَحَ فَأَجْرُهُ عَلَى اللَّهِ )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الجنة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النار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/>
              <a:t>الثواب من الله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</a:t>
            </a: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529462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كيف تكون متسامحا في الموقف التالي(</a:t>
                      </a:r>
                      <a:r>
                        <a:rPr lang="ar-AE" sz="12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ضربك أحد زملائك ثم ندم واعتذر منك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)؟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أسامحه واتجاوز عنه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ارفض اعتذاره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AE" sz="2000" dirty="0"/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/>
              <a:t>أضربه ثم أسامحه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AE" sz="2000" dirty="0"/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349923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 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ما الخلق الذي تميز به محمد في موقفه تجاه أهل الطائف الذين أساءوا إليه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 الكرم  </a:t>
            </a:r>
            <a:r>
              <a:rPr lang="ar-AE" sz="2000" dirty="0"/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1233714" y="4638527"/>
            <a:ext cx="5306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الصدق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التسامح  </a:t>
            </a:r>
            <a:r>
              <a:rPr lang="ar-AE" sz="2000" dirty="0"/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834524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ما هو جزاء المتسامح في قوله النبي  ﷺ (ارحموا ترحموا واغفروا يغفر لكم</a:t>
                      </a:r>
                      <a:r>
                        <a:rPr lang="ar-AE" sz="1600" b="1" i="0" dirty="0">
                          <a:solidFill>
                            <a:srgbClr val="000000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)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2496401" y="5822206"/>
            <a:ext cx="404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الثواب من الله 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496401" y="6124581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الجنة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776497" y="6409557"/>
            <a:ext cx="3730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المغفرة 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820521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 </a:t>
                      </a:r>
                      <a:r>
                        <a:rPr lang="ar-SY" sz="1800" b="1" dirty="0">
                          <a:solidFill>
                            <a:schemeClr val="tx1"/>
                          </a:solidFill>
                        </a:rPr>
                        <a:t>كيف قابل أهل الطائف حبيبنا محمد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Y" sz="1800" b="1" dirty="0">
                          <a:solidFill>
                            <a:schemeClr val="tx1"/>
                          </a:solidFill>
                        </a:rPr>
                        <a:t>عليه الصلاة والسلام ؟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2830663" y="7234423"/>
            <a:ext cx="3751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بالكلام الجميل </a:t>
            </a:r>
            <a:r>
              <a:rPr lang="ar-AE" sz="2000" dirty="0"/>
              <a:t>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بالفرح و الترحيب </a:t>
            </a:r>
            <a:r>
              <a:rPr lang="ar-AE" sz="2000" dirty="0"/>
              <a:t> .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بالقول السيء وبالضرب</a:t>
            </a:r>
            <a:r>
              <a:rPr lang="ar-AE" sz="2000" dirty="0"/>
              <a:t>.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28941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SA" sz="1800" b="1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6-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SY" sz="1800" b="1" dirty="0">
                          <a:solidFill>
                            <a:schemeClr val="tx1"/>
                          </a:solidFill>
                        </a:rPr>
                        <a:t>كيف قابل حبيبنا محمد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Y" sz="1800" b="1" dirty="0">
                          <a:solidFill>
                            <a:schemeClr val="tx1"/>
                          </a:solidFill>
                        </a:rPr>
                        <a:t>عليه الصلاة والسلام إساءة أهل الطائف؟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رد لهم الإساءة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سامحهم رغم الحزن 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الدعاء عليهم بالشقاء </a:t>
            </a:r>
            <a:r>
              <a:rPr lang="ar-AE" sz="2000" dirty="0"/>
              <a:t>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563D95-660F-820E-C66D-21F6288DF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451" y="-119211"/>
            <a:ext cx="3566458" cy="83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81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318127"/>
              </p:ext>
            </p:extLst>
          </p:nvPr>
        </p:nvGraphicFramePr>
        <p:xfrm>
          <a:off x="111469" y="1156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</a:t>
                      </a:r>
                      <a:r>
                        <a:rPr lang="ar-AE" sz="1800" b="1" i="0" dirty="0">
                          <a:solidFill>
                            <a:srgbClr val="000000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 </a:t>
                      </a:r>
                      <a:r>
                        <a:rPr lang="ar-SY" sz="1800" b="1" dirty="0">
                          <a:solidFill>
                            <a:schemeClr val="tx1"/>
                          </a:solidFill>
                        </a:rPr>
                        <a:t>الصفات التي يدل عليها موقف الرسول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</a:rPr>
                        <a:t>صلى الله عليه وسلم مع أهل الطائف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الحقد  .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الكراهية و البغضاء .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التسامح و الرحمة  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292068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 معنى كلمة الاخشبين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ارض مكة 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</a:t>
            </a:r>
            <a:r>
              <a:rPr lang="ar-AE" sz="2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ar-AE" sz="2000" dirty="0"/>
              <a:t>بحر مكة . 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جبلا مكة .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140012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 أعتذر الرسول من مللك الجبال بعد اساءة أهل الطائف له بسبب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خوفا من أهل الطائف  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لأنه </a:t>
            </a:r>
            <a:r>
              <a:rPr lang="ar-AE" sz="2000" dirty="0" err="1"/>
              <a:t>دعى</a:t>
            </a:r>
            <a:r>
              <a:rPr lang="ar-AE" sz="2000" dirty="0"/>
              <a:t> الله أن يخرج من أصلابهم من يعبد الله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لأنه سيعيش معهم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48960"/>
              </p:ext>
            </p:extLst>
          </p:nvPr>
        </p:nvGraphicFramePr>
        <p:xfrm>
          <a:off x="122366" y="4587622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التسامح من أخلاق .....................؟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المؤمنين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المنافقين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 الكافرين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907184"/>
              </p:ext>
            </p:extLst>
          </p:nvPr>
        </p:nvGraphicFramePr>
        <p:xfrm>
          <a:off x="65239" y="6610608"/>
          <a:ext cx="6630471" cy="2388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قابل أهل الطائف الرسول بقبيح القول والأذى وقاموا برمي الحجارة عليه  . 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التسامح خلق يتصف به المؤمنون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ارسل الله تعالى ملك البركان ليعاقب أهل الطائف 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جزاء الانسان المتسامح محبة الله تعالى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من أسباب عدم القدرة على التسامح الغضب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46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438815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</a:t>
                      </a:r>
                      <a:r>
                        <a:rPr kumimoji="0" lang="ar-A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قيمة العلم الواردة في قوله تعالى(إِنَّمَا يَخْشَى اللَّهَ مِنْ عِبَادِهِ الْعُلَمَاء إِنَّ اللَّهَ عَزِيزٌ غَفُورٌ)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-1425555" y="1488685"/>
            <a:ext cx="80277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يرفع منزلة صاحبه عند الله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AE" sz="1600" dirty="0"/>
              <a:t>.</a:t>
            </a:r>
            <a:endParaRPr kumimoji="0" lang="ar-A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طلب العلم يوصل الجنة </a:t>
            </a:r>
            <a:endParaRPr kumimoji="0" lang="ar-A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</a:t>
            </a:r>
            <a:r>
              <a:rPr lang="ar-AE" sz="1600" dirty="0"/>
              <a:t> </a:t>
            </a:r>
            <a:r>
              <a:rPr lang="ar-AE" dirty="0"/>
              <a:t>معرفة الله وخشيته </a:t>
            </a:r>
            <a:endParaRPr kumimoji="0" lang="ar-A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479119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 من يتعلم العلم هو .....................................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 المعلم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طالب العلم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</a:t>
            </a:r>
            <a:r>
              <a:rPr lang="ar-AE" sz="2000" dirty="0"/>
              <a:t>. المدرسة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103266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استنتج قيمة العلم في الإسلام من فهمك لقوله تعالى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(</a:t>
                      </a:r>
                      <a:r>
                        <a:rPr lang="ar-AE" sz="13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يَرۡفَعِ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ٱللَّهُ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ٱلَّذِينَ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ءَامَنُواْ 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مِنكُمۡ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وَٱلَّذِينَ</a:t>
                      </a:r>
                      <a:r>
                        <a:rPr lang="ar-AE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أُوتُواْ </a:t>
                      </a:r>
                      <a:r>
                        <a:rPr lang="ar-AE" sz="14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ٱلۡعِلۡمَ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)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-880323" y="4321723"/>
            <a:ext cx="73616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</a:t>
            </a:r>
            <a:r>
              <a:rPr lang="ar-AE" sz="2000" dirty="0"/>
              <a:t> يرفع منزلة صاحبه عند الله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ar-A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399627" y="4638527"/>
            <a:ext cx="6140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طلب العلم يوصل الجنة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/>
              <a:t>معرفة الله وخشيته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961490"/>
              </p:ext>
            </p:extLst>
          </p:nvPr>
        </p:nvGraphicFramePr>
        <p:xfrm>
          <a:off x="102969" y="5353651"/>
          <a:ext cx="6701972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4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بماذا بشر النبي طالب العلم في الحديث الشريف التالي ( من سلك طريقا يبتغي فيه علما سهل الله له طريقا إلى الجنة )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300784"/>
              </p:ext>
            </p:extLst>
          </p:nvPr>
        </p:nvGraphicFramePr>
        <p:xfrm>
          <a:off x="95748" y="5948771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419255" y="5909799"/>
            <a:ext cx="61410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طلب العلم يوصل إلى الجنة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502390" y="6168497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طلب العلم يوصل إلى الفرحة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2800504" y="6474463"/>
            <a:ext cx="3730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طلب العلم يوصل إلى السعادة </a:t>
            </a: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988762"/>
              </p:ext>
            </p:extLst>
          </p:nvPr>
        </p:nvGraphicFramePr>
        <p:xfrm>
          <a:off x="119093" y="6843999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ما فائدة التعلم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2830663" y="7234423"/>
            <a:ext cx="3751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ينمي العقل </a:t>
            </a:r>
            <a:endParaRPr lang="ar-AE" sz="200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 </a:t>
            </a:r>
            <a:r>
              <a:rPr lang="ar-AE" sz="2000" dirty="0"/>
              <a:t> نزداد إيمان بالله تعالى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جميع ما ذكر صحيح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942597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نبني المجتمع و نتعلم من خلال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  العلم و المعرفة 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اللعب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الكتابة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B02D22-19B0-BDE5-28FB-B7F7D5352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91" y="-161035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30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889568"/>
              </p:ext>
            </p:extLst>
          </p:nvPr>
        </p:nvGraphicFramePr>
        <p:xfrm>
          <a:off x="111469" y="1156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العلم يرفع منزلتك عند ...................  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الله تعالى </a:t>
            </a:r>
            <a:endParaRPr lang="ar-AE" sz="200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الناس </a:t>
            </a:r>
            <a:endParaRPr lang="ar-AE" dirty="0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الأسرة </a:t>
            </a:r>
            <a:r>
              <a:rPr lang="ar-AE" dirty="0"/>
              <a:t>. </a:t>
            </a:r>
          </a:p>
          <a:p>
            <a:pPr algn="r"/>
            <a:r>
              <a:rPr lang="ar-AE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105838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يتعلم الانسان العلم لينفع ...................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نفسه فقط </a:t>
            </a:r>
            <a:endParaRPr lang="ar-AE" sz="200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/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نفسه ومجتمعه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مجتمعه فقط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385589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من يعلم الناس العلم هو ...............................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126945"/>
              </p:ext>
            </p:extLst>
          </p:nvPr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المعلم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طالب العلم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-1113183" y="4123036"/>
            <a:ext cx="7808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المدرسة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 </a:t>
            </a:r>
            <a:endParaRPr lang="ar-AE" sz="2000" dirty="0"/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026330"/>
              </p:ext>
            </p:extLst>
          </p:nvPr>
        </p:nvGraphicFramePr>
        <p:xfrm>
          <a:off x="122366" y="4587622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لماذا أتعلم العلوم النافعة   ؟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821635" y="5033721"/>
            <a:ext cx="5874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حتى يتعلم الانسان الكتابة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  حتى يشعر بسعادة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لأن طلب العلم فريضة على كل مسلم ومسلمة   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688388"/>
              </p:ext>
            </p:extLst>
          </p:nvPr>
        </p:nvGraphicFramePr>
        <p:xfrm>
          <a:off x="65239" y="6610608"/>
          <a:ext cx="6630471" cy="2388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يتعلم الانسان العلوم المختلفة ليعرف مظاهر قدرة الله في الكون وما فيه من مخلوقات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يتعلم الانسان ليعمل فينفع نفسه فقط 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طلب العلم يوصل صاحبه إلى الجنة    . 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واجب الطلاب تجاه من يعلمهم يحترمونهم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لا يذهب إلى المدرسة و يهمل دراسته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26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132459"/>
              </p:ext>
            </p:extLst>
          </p:nvPr>
        </p:nvGraphicFramePr>
        <p:xfrm>
          <a:off x="84379" y="1082863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 وضح دور عبد الله بن أبي بكر الصديق رضي الله عنه في الهجرة  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حمل الطعام و الشراب 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جمع الأخبار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مسح الأثر عن الطريق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747130"/>
              </p:ext>
            </p:extLst>
          </p:nvPr>
        </p:nvGraphicFramePr>
        <p:xfrm>
          <a:off x="-53010" y="2567982"/>
          <a:ext cx="6820009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20009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من هو أبو بكر الصديق رضي الله عنه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20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عبد الله بن أبي قحافة </a:t>
            </a:r>
            <a:r>
              <a:rPr lang="ar-AE" sz="2000" dirty="0"/>
              <a:t>.</a:t>
            </a:r>
            <a:endParaRPr lang="ar-AE" sz="2000" b="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عبد الرحمن بن عوف </a:t>
            </a:r>
            <a:r>
              <a:rPr lang="ar-AE" sz="2000" dirty="0"/>
              <a:t>. </a:t>
            </a:r>
            <a:endParaRPr lang="ar-AE" sz="2000" b="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52135" y="3560092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عبد الله بن أبي بكر</a:t>
            </a:r>
            <a:r>
              <a:rPr lang="ar-AE" sz="2000" dirty="0"/>
              <a:t> </a:t>
            </a:r>
            <a:endParaRPr lang="ar-AE" sz="2000" b="0" i="0" dirty="0">
              <a:solidFill>
                <a:srgbClr val="00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826751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المكان الذي اختبأ فيه رسول الله و أبو بكر الصديق رضي الله عنه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؟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غار نور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2440724" y="4638527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غار حراء 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670181" y="4969542"/>
            <a:ext cx="58111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 . غار ثور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753448"/>
              </p:ext>
            </p:extLst>
          </p:nvPr>
        </p:nvGraphicFramePr>
        <p:xfrm>
          <a:off x="111425" y="5400993"/>
          <a:ext cx="6701972" cy="4230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42302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سميت أسماء بذات النطاقين لأنه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......................................؟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-231913" y="5822206"/>
            <a:ext cx="67726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</a:t>
            </a: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شقت نطاقها قسمين</a:t>
            </a:r>
            <a:endParaRPr lang="en-AE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2496401" y="6124581"/>
            <a:ext cx="409980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شقت ثوبها قسمين</a:t>
            </a:r>
            <a:endParaRPr lang="en-AE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122431" y="6409557"/>
            <a:ext cx="638449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شقت </a:t>
            </a:r>
            <a:r>
              <a:rPr lang="ar-AE" dirty="0">
                <a:latin typeface="Dubai" panose="020B0503030403030204" pitchFamily="34" charset="-78"/>
                <a:cs typeface="Dubai" panose="020B0503030403030204" pitchFamily="34" charset="-78"/>
              </a:rPr>
              <a:t>الورقة </a:t>
            </a: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 قسمين</a:t>
            </a:r>
            <a:endParaRPr lang="en-AE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13343"/>
              </p:ext>
            </p:extLst>
          </p:nvPr>
        </p:nvGraphicFramePr>
        <p:xfrm>
          <a:off x="122431" y="6816806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  علل لقب رسول الله أبا بكر رضي الله عنه  بالصديق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1095829" y="7234423"/>
            <a:ext cx="5486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لأنه صدق بالرسول صلى الله عليه وسلم حين كذبه الناس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لأنه كان أصدق الناس حديثا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لأنه تميز بالمحبة والأخلاق الحسنة 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737632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من الصحابي الذي رافق الرسول صلى الله عليه وسلم في الهجرة 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062359"/>
              </p:ext>
            </p:extLst>
          </p:nvPr>
        </p:nvGraphicFramePr>
        <p:xfrm>
          <a:off x="102969" y="8827998"/>
          <a:ext cx="6668943" cy="9906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algn="r" rtl="1"/>
                      <a:r>
                        <a:rPr kumimoji="0" lang="ar-A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ت. عمر بن الخطاب رضي الله عنه </a:t>
                      </a:r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-127289" y="8785565"/>
            <a:ext cx="67726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أبو بكر الصديق رضي الله عنه </a:t>
            </a:r>
            <a:endParaRPr kumimoji="0" lang="ar-A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عثمان بنت عفان رضي الله عنه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C406FB-C390-B378-A58B-1FE77287F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91" y="-161171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75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10434"/>
              </p:ext>
            </p:extLst>
          </p:nvPr>
        </p:nvGraphicFramePr>
        <p:xfrm>
          <a:off x="65239" y="25706"/>
          <a:ext cx="6765774" cy="5108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65774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510830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حدد القائل مما يلي : ( اثبت أحد فإنما عليك نبي وصديق وشهيدان) 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الرسول صلى الله عليه وسلم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/>
            <a:endParaRPr lang="ar-AE" sz="2000" dirty="0"/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أبو بكر الصديق رضي الله عنه</a:t>
            </a:r>
            <a:endParaRPr lang="en-US" sz="2000" dirty="0"/>
          </a:p>
          <a:p>
            <a:pPr algn="r"/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endParaRPr lang="ar-AE" sz="2000" dirty="0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عمر بن الخطاب رضي الله عنه </a:t>
            </a:r>
            <a:endParaRPr lang="en-US" sz="2000" dirty="0"/>
          </a:p>
          <a:p>
            <a:pPr algn="r"/>
            <a:endParaRPr lang="ar-AE" sz="2000" dirty="0"/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057056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 من صفات أبي بكر الصديق رضي الله عنه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حسن الخلق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الصدق و الأمانة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جميع ما ذكر صحيح  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970565"/>
              </p:ext>
            </p:extLst>
          </p:nvPr>
        </p:nvGraphicFramePr>
        <p:xfrm>
          <a:off x="0" y="3065014"/>
          <a:ext cx="675742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7428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483912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9-ما موقف أبي بكر الصديق حينما أخبره النبي بأنه اختاره رفيق له في الهجرة إلى المدينة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9996"/>
              </p:ext>
            </p:extLst>
          </p:nvPr>
        </p:nvGraphicFramePr>
        <p:xfrm>
          <a:off x="63035" y="3701974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65738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حزين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429931" y="390945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فرح فرحا شديد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77572" y="4272371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كان خائف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616259"/>
              </p:ext>
            </p:extLst>
          </p:nvPr>
        </p:nvGraphicFramePr>
        <p:xfrm>
          <a:off x="109579" y="4741889"/>
          <a:ext cx="6692190" cy="405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92190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405292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من أثار صدق إيمان  أبي بكر الصديق رضي الله عنه 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327998"/>
              </p:ext>
            </p:extLst>
          </p:nvPr>
        </p:nvGraphicFramePr>
        <p:xfrm>
          <a:off x="92700" y="524143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185997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دفاعة عن الرسول صلى الله عليه وسلم </a:t>
            </a:r>
            <a:endParaRPr lang="ar-AE" sz="2000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520707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إنفاقه في سبيل الله </a:t>
            </a:r>
            <a:endParaRPr lang="ar-AE" sz="2000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801509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 جميع ما ذكر صحيح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22366" y="6222092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58757"/>
              </p:ext>
            </p:extLst>
          </p:nvPr>
        </p:nvGraphicFramePr>
        <p:xfrm>
          <a:off x="65239" y="6610608"/>
          <a:ext cx="6630471" cy="2388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موقف أبي بكر الصديق مع الر سول في الهجرة تجهيز راحلتين 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أول من أسلم من الرجال علي بن أبي طالب رضي الله عنه.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وظيفة أسماء بنت أبي بكر الصديق  تذهب بنهار لتجمع الاخبار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أبو بكر الصديق رضي الله عنها هو أحد العشرة المبشرين بالجنة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 defTabSz="685800" rtl="1" eaLnBrk="1" latinLnBrk="0" hangingPunct="1">
                        <a:buNone/>
                      </a:pP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5-صاحب أبو بكر الصديق رضي الله عنه الرسول صلى الله عليه وسلم و رافقه في الهجرة إلى الحبشة  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10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8A96A55-24E4-FB85-D3AC-44B5A6AAA03C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41667"/>
              </p:ext>
            </p:extLst>
          </p:nvPr>
        </p:nvGraphicFramePr>
        <p:xfrm>
          <a:off x="80590" y="1007857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ما معنى قوله تعالى ( ابتله ربه  ) 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</a:t>
            </a:r>
            <a:r>
              <a:rPr lang="ar-AE" sz="2000" dirty="0"/>
              <a:t>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امتحنه واختبره </a:t>
            </a:r>
            <a:r>
              <a:rPr lang="ar-AE" sz="2000" dirty="0"/>
              <a:t>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 اخافه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أرسله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95327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</a:t>
                      </a:r>
                      <a:r>
                        <a:rPr kumimoji="0" lang="ar-A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هي الأقوام التي ذكرت في سورة الفجر  </a:t>
                      </a:r>
                      <a:r>
                        <a:rPr kumimoji="0" lang="ar-A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 ؟ 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337197" y="296256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</a:t>
            </a:r>
            <a:r>
              <a:rPr lang="ar-AE" sz="2000" dirty="0"/>
              <a:t>.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عاد فقط</a:t>
            </a:r>
            <a:r>
              <a:rPr lang="ar-AE" sz="2000" dirty="0"/>
              <a:t>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625390" y="3236052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عاد و ثمود وفرعون وقومه </a:t>
            </a:r>
            <a:r>
              <a:rPr lang="ar-AE" sz="2000" dirty="0"/>
              <a:t>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246772" y="3525988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</a:t>
            </a:r>
            <a:r>
              <a:rPr lang="ar-AE" sz="2000" dirty="0"/>
              <a:t> </a:t>
            </a:r>
            <a:r>
              <a:rPr lang="ar-AE" sz="2000" dirty="0">
                <a:latin typeface="Dubai" panose="020B0503030403030204" pitchFamily="34" charset="-78"/>
                <a:cs typeface="Dubai" panose="020B0503030403030204" pitchFamily="34" charset="-78"/>
              </a:rPr>
              <a:t>قريش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0E6D4D75-8283-F309-99ED-5273ABA80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773281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ارسال الله سبحانه وتعالى صالح عليه السلام إلى قوم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F4E5AB49-DB4A-0C3C-D11D-B1725537E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95905"/>
              </p:ext>
            </p:extLst>
          </p:nvPr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70F6BF9-EB01-43F0-2D60-68C9FB2B5F2F}"/>
              </a:ext>
            </a:extLst>
          </p:cNvPr>
          <p:cNvSpPr txBox="1"/>
          <p:nvPr/>
        </p:nvSpPr>
        <p:spPr>
          <a:xfrm>
            <a:off x="2258192" y="432172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عاد </a:t>
            </a:r>
            <a:r>
              <a:rPr lang="ar-AE" sz="2000" dirty="0"/>
              <a:t>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BF3A1A-BC00-D0C3-FF81-FA34DD44823A}"/>
              </a:ext>
            </a:extLst>
          </p:cNvPr>
          <p:cNvSpPr txBox="1"/>
          <p:nvPr/>
        </p:nvSpPr>
        <p:spPr>
          <a:xfrm>
            <a:off x="2440724" y="4638527"/>
            <a:ext cx="4099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ثمود </a:t>
            </a:r>
            <a:r>
              <a:rPr lang="ar-AE" sz="2000" dirty="0"/>
              <a:t>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D466898-0303-9082-5C9D-D67EFB742F17}"/>
              </a:ext>
            </a:extLst>
          </p:cNvPr>
          <p:cNvSpPr txBox="1"/>
          <p:nvPr/>
        </p:nvSpPr>
        <p:spPr>
          <a:xfrm>
            <a:off x="2067339" y="4969542"/>
            <a:ext cx="4413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فرعون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61BCB95D-B0F5-4883-0503-6A7DD0224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45731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</a:t>
                      </a: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يقف المسلمون في الحج بعرفة في اليوم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E8D49282-B400-6277-ADB0-C2CFC5690793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910CEC4-6060-5D43-A32D-BA6D5AD39265}"/>
              </a:ext>
            </a:extLst>
          </p:cNvPr>
          <p:cNvSpPr txBox="1"/>
          <p:nvPr/>
        </p:nvSpPr>
        <p:spPr>
          <a:xfrm>
            <a:off x="72607" y="5861857"/>
            <a:ext cx="6468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الثامن من ذي الحجة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8BF017A-08D4-5DE1-807E-24C6FDD338D6}"/>
              </a:ext>
            </a:extLst>
          </p:cNvPr>
          <p:cNvSpPr txBox="1"/>
          <p:nvPr/>
        </p:nvSpPr>
        <p:spPr>
          <a:xfrm>
            <a:off x="1232452" y="6124581"/>
            <a:ext cx="5363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التاسع من ذي الحجة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A91A3A09-8729-2022-9DD4-884904FA5E5F}"/>
              </a:ext>
            </a:extLst>
          </p:cNvPr>
          <p:cNvSpPr txBox="1"/>
          <p:nvPr/>
        </p:nvSpPr>
        <p:spPr>
          <a:xfrm>
            <a:off x="636104" y="6409557"/>
            <a:ext cx="5870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العاشر من ذي الحجة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B2BDD7C4-C971-DBB0-C5E0-2AEA22656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32773"/>
              </p:ext>
            </p:extLst>
          </p:nvPr>
        </p:nvGraphicFramePr>
        <p:xfrm>
          <a:off x="65027" y="6807310"/>
          <a:ext cx="6759375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9375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كيف تتصرف في الموقف الاتي : ( رأيت أحد زملائك يحب المال حبا شديدا ولا يريد أن يساعد الفقراء )</a:t>
                      </a:r>
                      <a:r>
                        <a:rPr kumimoji="0" lang="ar-A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4BB02870-74C7-2700-A60A-C3F321208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642436"/>
              </p:ext>
            </p:extLst>
          </p:nvPr>
        </p:nvGraphicFramePr>
        <p:xfrm>
          <a:off x="102969" y="7364040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D839B3-520F-05BE-5289-EC6FC0B679F6}"/>
              </a:ext>
            </a:extLst>
          </p:cNvPr>
          <p:cNvSpPr txBox="1"/>
          <p:nvPr/>
        </p:nvSpPr>
        <p:spPr>
          <a:xfrm>
            <a:off x="2824792" y="7334786"/>
            <a:ext cx="3751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تصرف صحيح و اشجعه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287DCA8-FFEE-CF7F-FB79-6C825AE2316D}"/>
              </a:ext>
            </a:extLst>
          </p:cNvPr>
          <p:cNvSpPr txBox="1"/>
          <p:nvPr/>
        </p:nvSpPr>
        <p:spPr>
          <a:xfrm>
            <a:off x="994428" y="7644129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 تصرف خاطئ ولا أنصحه و أبتعد عنه </a:t>
            </a:r>
            <a:r>
              <a:rPr lang="ar-AE" sz="2000" dirty="0"/>
              <a:t>.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584023A-3249-B8DD-4C2A-510E8A6A404F}"/>
              </a:ext>
            </a:extLst>
          </p:cNvPr>
          <p:cNvSpPr txBox="1"/>
          <p:nvPr/>
        </p:nvSpPr>
        <p:spPr>
          <a:xfrm>
            <a:off x="1703799" y="8007789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تصرف خاطئ أنصحه بأسلوب لطيف .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3F701121-E928-B171-79DC-CB7B913DD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140850"/>
              </p:ext>
            </p:extLst>
          </p:nvPr>
        </p:nvGraphicFramePr>
        <p:xfrm>
          <a:off x="80590" y="843298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ما معنى ( الوتر) في قوله تعالى : ( والشفع والوتر ) ؟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9F67217A-BB00-0780-8E9F-D5737715E686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1BA25F9-3149-24FD-A810-2F2F2A08AF96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 الفرد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A258C29-F8BC-CCDB-6F57-B65AD488D734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الاثنان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C2B1DB-BACF-170A-8C8E-C5181BEE3C3E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الثلاثة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4BDDF4-9080-7634-3CB4-58B5944DA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82" y="-194291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93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15B7AD-C454-C82A-DF0A-6D96EBC119FE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EFBCF276-018D-022E-1210-6EC94305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094608"/>
              </p:ext>
            </p:extLst>
          </p:nvPr>
        </p:nvGraphicFramePr>
        <p:xfrm>
          <a:off x="111469" y="115667"/>
          <a:ext cx="6635062" cy="35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ما حدث يوم القيامة الذي يشير إليه قوله تعالى (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وَجَآءَ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رَبُّكَ 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وَٱلۡمَلَكُ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صَفّٗا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AE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صَفّٗا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1A841F96-C40D-CF3F-63E1-F693D57DF0BD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26B0D2A-54A8-6E11-2257-64B32F76F1F4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تزول الأرض وتزلزل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A4B6AA4-60FE-CCB9-3177-33F6C7099498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يرى الإنسان أعماله يوم القيامة و يندم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1BC8CF4-92D0-5483-BCEF-CCA5FBF63E2F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يقضي الله تعالى بين الخلائق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237E049-AE8A-2E06-452D-434AC3B6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017543"/>
              </p:ext>
            </p:extLst>
          </p:nvPr>
        </p:nvGraphicFramePr>
        <p:xfrm>
          <a:off x="-115543" y="1598267"/>
          <a:ext cx="690257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02571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اختر الآية الكريمة التي تدل على قسم الله تعالى بالليالي العشر الأولى من ذي الحجة </a:t>
                      </a:r>
                      <a:r>
                        <a:rPr lang="ar-AE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ar-AE" sz="16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6E9C648-EDC6-A789-4E48-C5F2D5BCA3D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81B68C18-4696-EC32-F9E7-AF8F4E0EF784}"/>
              </a:ext>
            </a:extLst>
          </p:cNvPr>
          <p:cNvSpPr txBox="1"/>
          <p:nvPr/>
        </p:nvSpPr>
        <p:spPr>
          <a:xfrm>
            <a:off x="1686812" y="2044366"/>
            <a:ext cx="5008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وَٱلۡفَجۡرِ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2CE51C-A260-440B-BA06-3F23B274D107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(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 وَلَيَالٍ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عَشۡر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ٖ ) </a:t>
            </a:r>
            <a:endParaRPr lang="ar-AE" sz="20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697AF44-FF43-923B-FE1E-1A61C8DDA4C4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وَٱلشَّفۡعِ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وَٱلۡوَتۡرِ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)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D36D2810-384F-1A2E-EE67-2A5DFCC02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897943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</a:t>
                      </a:r>
                      <a:r>
                        <a:rPr kumimoji="0" lang="ar-A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اختر الآية التي تدل على المعنى الآتي : يوم القيامة تدك الأرض و تزلزل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A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A327C6A8-82FB-E641-C2C5-0DEF5453B4E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273FE65-2926-FDD1-6ED0-A5751198AAA6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كَلَّآۖ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إِذَا دُكَّتِ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ٱلۡأَرۡضُ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دَكّٗا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دَكّٗا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B31212-332A-B402-3E35-AAD3E32FD5AA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وَجَآءَ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 </a:t>
            </a:r>
            <a:r>
              <a:rPr lang="ar-AE" sz="2000" b="0" i="0" dirty="0">
                <a:solidFill>
                  <a:srgbClr val="FF3335"/>
                </a:solidFill>
                <a:effectLst/>
                <a:latin typeface="conv_original-hafs"/>
              </a:rPr>
              <a:t>رَبُّكَ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 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وَٱلۡمَلَكُ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صَفّٗا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صَفّٗا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5A54FA4-B3CB-6543-4D8F-FA74CB72666C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وَجِاْيٓءَ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يَوۡمَئِذِۭ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بِجَهَنَّمَۚ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يَوۡمَئِذ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ٖ يَتَذَكَّرُ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ٱلۡإِنسَٰنُ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وَأَنَّىٰ لَهُ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ٱلذِّكۡرَىٰ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1A405E43-7DA7-C975-2620-9EF59D51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77907"/>
              </p:ext>
            </p:extLst>
          </p:nvPr>
        </p:nvGraphicFramePr>
        <p:xfrm>
          <a:off x="122366" y="4587622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معنى كلمة الجيوش الكثير ة   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081C76F9-324F-6167-7378-BA76E4BB8028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9408704-1308-C84A-36F2-BC90E32487D4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 (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إِرَمَ ذَاتِ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ٱلۡعِمَادِ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17D4BA6D-193B-1F8C-64D4-6937A1E11B45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وَفِرۡعَوۡنَ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ذِي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ٱلۡأَوۡتَادِ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endParaRPr lang="ar-AE" sz="2000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6AF244F1-8099-8C01-6BD9-7258C9556EFD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(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فَأَكۡثَرُواْ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فِيهَا </a:t>
            </a:r>
            <a:r>
              <a:rPr lang="ar-AE" sz="2000" b="0" i="0" dirty="0" err="1">
                <a:solidFill>
                  <a:srgbClr val="17274A"/>
                </a:solidFill>
                <a:effectLst/>
                <a:latin typeface="conv_original-hafs"/>
              </a:rPr>
              <a:t>ٱلۡفَسَادَ</a:t>
            </a:r>
            <a:r>
              <a:rPr lang="ar-AE" sz="2000" b="0" i="0" dirty="0">
                <a:solidFill>
                  <a:srgbClr val="17274A"/>
                </a:solidFill>
                <a:effectLst/>
                <a:latin typeface="conv_original-hafs"/>
              </a:rPr>
              <a:t> ) </a:t>
            </a:r>
            <a:r>
              <a:rPr lang="ar-AE" sz="2000" dirty="0"/>
              <a:t>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8AEA4B80-3A30-28BB-E2BA-237DBD4C31C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535E01F-2932-5F56-BFD9-70032FF5368E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FE46D0-C5FE-9ECE-012B-4D45FB3975F2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980F3677-FB9B-9778-F493-3D3B901F7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9394231D-6A86-7418-C512-20ADB5CE4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246610"/>
              </p:ext>
            </p:extLst>
          </p:nvPr>
        </p:nvGraphicFramePr>
        <p:xfrm>
          <a:off x="65239" y="6610608"/>
          <a:ext cx="6630471" cy="21859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يوم العاشر من ذي الحجة هو عيد </a:t>
                      </a:r>
                      <a:r>
                        <a:rPr lang="ar-AE" sz="1800" dirty="0" err="1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الأضحى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600" b="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600" b="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.مصير الاقوام الظالمة الهلاك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يبتلى الانسان بالفقر فقط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علينا أن نحب المال حبا يشغلنا عن عبادة الله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أحض غيري على مساعدة المحتاجين و إن لم أستطع مساعدتهم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906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A6F29-B8B7-0750-1E64-7C54586EA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EFFF9E-DBE0-B9C9-4241-E94A6A0AA6A8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4B622C7-E2F3-8F98-6CE0-FC826085AAF2}"/>
              </a:ext>
            </a:extLst>
          </p:cNvPr>
          <p:cNvSpPr txBox="1"/>
          <p:nvPr/>
        </p:nvSpPr>
        <p:spPr>
          <a:xfrm>
            <a:off x="80592" y="664006"/>
            <a:ext cx="67019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 السؤال الأول :  اختر الإجابة الصحيحة :</a:t>
            </a:r>
            <a:endParaRPr kumimoji="0" lang="en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</p:txBody>
      </p:sp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0ACFCCD5-621D-BD03-A99E-965B97E3C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533006"/>
              </p:ext>
            </p:extLst>
          </p:nvPr>
        </p:nvGraphicFramePr>
        <p:xfrm>
          <a:off x="80590" y="1007857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 أي التصرفات الآتية يعد صحيحا  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A5547CA9-798D-7905-FAE5-5E75839AA1DC}"/>
              </a:ext>
            </a:extLst>
          </p:cNvPr>
          <p:cNvGraphicFramePr>
            <a:graphicFrameLocks noGrp="1"/>
          </p:cNvGraphicFramePr>
          <p:nvPr/>
        </p:nvGraphicFramePr>
        <p:xfrm>
          <a:off x="111425" y="1500569"/>
          <a:ext cx="6668943" cy="96973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2324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F408D1A-C07B-548C-F475-84CF1B3AC143}"/>
              </a:ext>
            </a:extLst>
          </p:cNvPr>
          <p:cNvSpPr txBox="1"/>
          <p:nvPr/>
        </p:nvSpPr>
        <p:spPr>
          <a:xfrm>
            <a:off x="2379058" y="148868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</a:t>
            </a:r>
            <a:r>
              <a:rPr lang="ar-AE" sz="2000" dirty="0"/>
              <a:t> </a:t>
            </a:r>
            <a:r>
              <a:rPr lang="ar-AE" sz="2000" b="0" dirty="0">
                <a:latin typeface="Dubai" panose="020B0503030403030204" pitchFamily="34" charset="-78"/>
                <a:cs typeface="Dubai" panose="020B0503030403030204" pitchFamily="34" charset="-78"/>
              </a:rPr>
              <a:t>كذب خوفا من العقاب </a:t>
            </a:r>
            <a:r>
              <a:rPr lang="ar-AE" sz="2000" dirty="0"/>
              <a:t>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0199C9E-FC2B-CDA1-418E-A06782A911DE}"/>
              </a:ext>
            </a:extLst>
          </p:cNvPr>
          <p:cNvSpPr txBox="1"/>
          <p:nvPr/>
        </p:nvSpPr>
        <p:spPr>
          <a:xfrm>
            <a:off x="-565516" y="1828481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b="0" dirty="0">
                <a:latin typeface="Dubai" panose="020B0503030403030204" pitchFamily="34" charset="-78"/>
                <a:cs typeface="Dubai" panose="020B0503030403030204" pitchFamily="34" charset="-78"/>
              </a:rPr>
              <a:t>شهدت بصدق أمام المديرة 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3882A31-17B7-40BA-26B9-369528289340}"/>
              </a:ext>
            </a:extLst>
          </p:cNvPr>
          <p:cNvSpPr txBox="1"/>
          <p:nvPr/>
        </p:nvSpPr>
        <p:spPr>
          <a:xfrm>
            <a:off x="271940" y="21442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 </a:t>
            </a:r>
            <a:r>
              <a:rPr lang="ar-SA" sz="2000" b="0" dirty="0">
                <a:latin typeface="Dubai" panose="020B0503030403030204" pitchFamily="34" charset="-78"/>
                <a:cs typeface="Dubai" panose="020B0503030403030204" pitchFamily="34" charset="-78"/>
              </a:rPr>
              <a:t>كذب في كلامه مازحا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1BCB9A86-5C2F-15C3-4D6A-2E2305C14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09820"/>
              </p:ext>
            </p:extLst>
          </p:nvPr>
        </p:nvGraphicFramePr>
        <p:xfrm>
          <a:off x="65028" y="2567982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255239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2-</a:t>
                      </a:r>
                      <a:r>
                        <a:rPr kumimoji="0" lang="ar-A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</a:t>
                      </a: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لفظ الحديث الذي يدل على ان الكذب يوقع صاحبه فالنار </a:t>
                      </a:r>
                      <a:r>
                        <a:rPr kumimoji="0" lang="ar-A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؟ 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BEFA983F-927D-3CE4-D4B7-72AB0A18C85E}"/>
              </a:ext>
            </a:extLst>
          </p:cNvPr>
          <p:cNvGraphicFramePr>
            <a:graphicFrameLocks noGrp="1"/>
          </p:cNvGraphicFramePr>
          <p:nvPr/>
        </p:nvGraphicFramePr>
        <p:xfrm>
          <a:off x="88169" y="2998719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62027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7FDB7AD-2EB8-B198-B8B4-19AE4558E48A}"/>
              </a:ext>
            </a:extLst>
          </p:cNvPr>
          <p:cNvSpPr txBox="1"/>
          <p:nvPr/>
        </p:nvSpPr>
        <p:spPr>
          <a:xfrm>
            <a:off x="2337197" y="2962566"/>
            <a:ext cx="422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</a:t>
            </a:r>
            <a:r>
              <a:rPr lang="ar-AE" sz="2000" dirty="0"/>
              <a:t>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ان الكذب يهدي إلى الجنة 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9B58B098-DC1A-676C-F6B4-6C692191AE66}"/>
              </a:ext>
            </a:extLst>
          </p:cNvPr>
          <p:cNvSpPr txBox="1"/>
          <p:nvPr/>
        </p:nvSpPr>
        <p:spPr>
          <a:xfrm>
            <a:off x="-625390" y="3236052"/>
            <a:ext cx="7201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ان الكذب يهدي إلى النار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324C5BA-62AE-F7C5-8562-527F80D366F5}"/>
              </a:ext>
            </a:extLst>
          </p:cNvPr>
          <p:cNvSpPr txBox="1"/>
          <p:nvPr/>
        </p:nvSpPr>
        <p:spPr>
          <a:xfrm>
            <a:off x="246772" y="3525988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</a:t>
            </a:r>
            <a:r>
              <a:rPr lang="ar-AE" sz="2000" dirty="0"/>
              <a:t>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ان الصدق يهدي إلى الجنة 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0" name="جدول 29">
            <a:extLst>
              <a:ext uri="{FF2B5EF4-FFF2-40B4-BE49-F238E27FC236}">
                <a16:creationId xmlns:a16="http://schemas.microsoft.com/office/drawing/2014/main" id="{9136E07B-B1B6-52E2-60D5-CEBB369CC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59981"/>
              </p:ext>
            </p:extLst>
          </p:nvPr>
        </p:nvGraphicFramePr>
        <p:xfrm>
          <a:off x="72607" y="3942204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من اثار الالتزام بصدق </a:t>
                      </a: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  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2" name="جدول 31">
            <a:extLst>
              <a:ext uri="{FF2B5EF4-FFF2-40B4-BE49-F238E27FC236}">
                <a16:creationId xmlns:a16="http://schemas.microsoft.com/office/drawing/2014/main" id="{8784724B-D478-D632-6D99-E407ECC0AF7C}"/>
              </a:ext>
            </a:extLst>
          </p:cNvPr>
          <p:cNvGraphicFramePr>
            <a:graphicFrameLocks noGrp="1"/>
          </p:cNvGraphicFramePr>
          <p:nvPr/>
        </p:nvGraphicFramePr>
        <p:xfrm>
          <a:off x="72607" y="4359660"/>
          <a:ext cx="6694393" cy="9907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3" name="مربع نص 32">
            <a:extLst>
              <a:ext uri="{FF2B5EF4-FFF2-40B4-BE49-F238E27FC236}">
                <a16:creationId xmlns:a16="http://schemas.microsoft.com/office/drawing/2014/main" id="{5B61A699-E456-32D0-4DEE-F7CB92935E1D}"/>
              </a:ext>
            </a:extLst>
          </p:cNvPr>
          <p:cNvSpPr txBox="1"/>
          <p:nvPr/>
        </p:nvSpPr>
        <p:spPr>
          <a:xfrm>
            <a:off x="2258192" y="4321723"/>
            <a:ext cx="422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يهدي للخير الكثير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 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AC44943A-6E06-22A2-7065-24C9D0413249}"/>
              </a:ext>
            </a:extLst>
          </p:cNvPr>
          <p:cNvSpPr txBox="1"/>
          <p:nvPr/>
        </p:nvSpPr>
        <p:spPr>
          <a:xfrm>
            <a:off x="2440724" y="4638527"/>
            <a:ext cx="40998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الخروج عن طاعة الله </a:t>
            </a:r>
            <a:endParaRPr lang="en-AE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/>
              <a:t> 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5BBCCE81-A253-9ED7-4A92-B7D80EB82C04}"/>
              </a:ext>
            </a:extLst>
          </p:cNvPr>
          <p:cNvSpPr txBox="1"/>
          <p:nvPr/>
        </p:nvSpPr>
        <p:spPr>
          <a:xfrm>
            <a:off x="2067339" y="4969542"/>
            <a:ext cx="44139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SA" sz="2000" dirty="0">
                <a:latin typeface="Dubai" panose="020B0503030403030204" pitchFamily="34" charset="-78"/>
                <a:cs typeface="Dubai" panose="020B0503030403030204" pitchFamily="34" charset="-78"/>
              </a:rPr>
              <a:t>الوقوع في النار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AE" sz="2000" dirty="0"/>
              <a:t>.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8" name="جدول 37">
            <a:extLst>
              <a:ext uri="{FF2B5EF4-FFF2-40B4-BE49-F238E27FC236}">
                <a16:creationId xmlns:a16="http://schemas.microsoft.com/office/drawing/2014/main" id="{25D7C7C6-2270-2CBD-276D-C7522DCDB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88072"/>
              </p:ext>
            </p:extLst>
          </p:nvPr>
        </p:nvGraphicFramePr>
        <p:xfrm>
          <a:off x="72607" y="5433441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4-  ليست من اثار الصدق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9" name="جدول 38">
            <a:extLst>
              <a:ext uri="{FF2B5EF4-FFF2-40B4-BE49-F238E27FC236}">
                <a16:creationId xmlns:a16="http://schemas.microsoft.com/office/drawing/2014/main" id="{45BF9FF3-FFBF-EE32-8273-08A7C3870390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5875272"/>
          <a:ext cx="669439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FA849F0-6AA7-025D-73DF-FD1B760CD4D3}"/>
              </a:ext>
            </a:extLst>
          </p:cNvPr>
          <p:cNvSpPr txBox="1"/>
          <p:nvPr/>
        </p:nvSpPr>
        <p:spPr>
          <a:xfrm>
            <a:off x="72607" y="5861857"/>
            <a:ext cx="6468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يهدي إلى الخير الكثير </a:t>
            </a:r>
            <a:endParaRPr kumimoji="0" lang="ar-AE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D1D228B6-D8E3-33E5-DFAD-CAAE87EA3D4C}"/>
              </a:ext>
            </a:extLst>
          </p:cNvPr>
          <p:cNvSpPr txBox="1"/>
          <p:nvPr/>
        </p:nvSpPr>
        <p:spPr>
          <a:xfrm>
            <a:off x="1232452" y="6124581"/>
            <a:ext cx="536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في الآخرة يفوز بالجنة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1BEC827-27B2-7CB6-FE6F-D9C054D2B18A}"/>
              </a:ext>
            </a:extLst>
          </p:cNvPr>
          <p:cNvSpPr txBox="1"/>
          <p:nvPr/>
        </p:nvSpPr>
        <p:spPr>
          <a:xfrm>
            <a:off x="636104" y="6409557"/>
            <a:ext cx="5870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/>
              <a:t>في الآخرة يعاقب بالنار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3" name="جدول 42">
            <a:extLst>
              <a:ext uri="{FF2B5EF4-FFF2-40B4-BE49-F238E27FC236}">
                <a16:creationId xmlns:a16="http://schemas.microsoft.com/office/drawing/2014/main" id="{64D75947-0794-66E1-3064-24FEDFA63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124029"/>
              </p:ext>
            </p:extLst>
          </p:nvPr>
        </p:nvGraphicFramePr>
        <p:xfrm>
          <a:off x="122431" y="6807310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5- ما معنى كلمة ( البر) الواردة في قوله ( إن الصدق يهدي إلى البر )  </a:t>
                      </a:r>
                      <a:r>
                        <a:rPr kumimoji="0" lang="ar-A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4" name="جدول 43">
            <a:extLst>
              <a:ext uri="{FF2B5EF4-FFF2-40B4-BE49-F238E27FC236}">
                <a16:creationId xmlns:a16="http://schemas.microsoft.com/office/drawing/2014/main" id="{038214A3-2463-E84D-5614-1224A401DB8D}"/>
              </a:ext>
            </a:extLst>
          </p:cNvPr>
          <p:cNvGraphicFramePr>
            <a:graphicFrameLocks noGrp="1"/>
          </p:cNvGraphicFramePr>
          <p:nvPr/>
        </p:nvGraphicFramePr>
        <p:xfrm>
          <a:off x="95748" y="7248182"/>
          <a:ext cx="6694393" cy="10155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38500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45" name="مربع نص 44">
            <a:extLst>
              <a:ext uri="{FF2B5EF4-FFF2-40B4-BE49-F238E27FC236}">
                <a16:creationId xmlns:a16="http://schemas.microsoft.com/office/drawing/2014/main" id="{F9EB77D6-2B72-3BA4-3D3B-878A2FCFF984}"/>
              </a:ext>
            </a:extLst>
          </p:cNvPr>
          <p:cNvSpPr txBox="1"/>
          <p:nvPr/>
        </p:nvSpPr>
        <p:spPr>
          <a:xfrm>
            <a:off x="2830663" y="7234423"/>
            <a:ext cx="3751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أ. </a:t>
            </a:r>
            <a:r>
              <a:rPr lang="ar-AE" sz="2000" dirty="0"/>
              <a:t>الخير الكثير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AE" sz="2000" dirty="0"/>
              <a:t>.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80059ED7-67E6-3BF7-89A2-CB82047D2E02}"/>
              </a:ext>
            </a:extLst>
          </p:cNvPr>
          <p:cNvSpPr txBox="1"/>
          <p:nvPr/>
        </p:nvSpPr>
        <p:spPr>
          <a:xfrm>
            <a:off x="999791" y="7571945"/>
            <a:ext cx="561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</a:t>
            </a:r>
            <a:r>
              <a:rPr lang="ar-AE" sz="2000" dirty="0"/>
              <a:t>الشر الكثير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</a:t>
            </a:r>
            <a:r>
              <a:rPr lang="ar-AE" sz="2000" dirty="0"/>
              <a:t>.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BCB804E9-9307-B6A8-559D-0D7576B81635}"/>
              </a:ext>
            </a:extLst>
          </p:cNvPr>
          <p:cNvSpPr txBox="1"/>
          <p:nvPr/>
        </p:nvSpPr>
        <p:spPr>
          <a:xfrm>
            <a:off x="1703799" y="7929307"/>
            <a:ext cx="483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ت. </a:t>
            </a:r>
            <a:r>
              <a:rPr lang="ar-AE" sz="2000" dirty="0"/>
              <a:t>الخير القليل</a:t>
            </a: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.</a:t>
            </a:r>
            <a:endParaRPr kumimoji="0" lang="ar-A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48" name="جدول 47">
            <a:extLst>
              <a:ext uri="{FF2B5EF4-FFF2-40B4-BE49-F238E27FC236}">
                <a16:creationId xmlns:a16="http://schemas.microsoft.com/office/drawing/2014/main" id="{7B1BBE00-3DD7-DD5D-5CA1-4FE0F8C5C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171022"/>
              </p:ext>
            </p:extLst>
          </p:nvPr>
        </p:nvGraphicFramePr>
        <p:xfrm>
          <a:off x="80590" y="8389325"/>
          <a:ext cx="670197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197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6-</a:t>
                      </a:r>
                      <a:r>
                        <a:rPr lang="ar-AE" sz="1800" b="1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ما لفظ الحديث الذي يدل على أن الصدق يؤدي إلى الخير الكثير      ؟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9" name="جدول 48">
            <a:extLst>
              <a:ext uri="{FF2B5EF4-FFF2-40B4-BE49-F238E27FC236}">
                <a16:creationId xmlns:a16="http://schemas.microsoft.com/office/drawing/2014/main" id="{F08E5CA9-BAE8-A1EE-9F6E-13650F09C772}"/>
              </a:ext>
            </a:extLst>
          </p:cNvPr>
          <p:cNvGraphicFramePr>
            <a:graphicFrameLocks noGrp="1"/>
          </p:cNvGraphicFramePr>
          <p:nvPr/>
        </p:nvGraphicFramePr>
        <p:xfrm>
          <a:off x="102969" y="8827998"/>
          <a:ext cx="6668943" cy="8915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6894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282045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996A30C-0724-BBF6-FD56-48A4A5833A6E}"/>
              </a:ext>
            </a:extLst>
          </p:cNvPr>
          <p:cNvSpPr txBox="1"/>
          <p:nvPr/>
        </p:nvSpPr>
        <p:spPr>
          <a:xfrm>
            <a:off x="2422192" y="8785565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</a:t>
            </a:r>
            <a:r>
              <a:rPr lang="ar-AE" sz="2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  ( أن الصدق يهدي إلى البر ) </a:t>
            </a:r>
            <a:endParaRPr kumimoji="0" lang="ar-A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5288094-DF9F-A81D-CF19-B23FD4A39945}"/>
              </a:ext>
            </a:extLst>
          </p:cNvPr>
          <p:cNvSpPr txBox="1"/>
          <p:nvPr/>
        </p:nvSpPr>
        <p:spPr>
          <a:xfrm>
            <a:off x="-531642" y="9074595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ب. ( وإن الرجل ليصدق حتى يكتب عند الله صديقا ) 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F86A613-C626-C87E-4E86-1D9D0B42EDE5}"/>
              </a:ext>
            </a:extLst>
          </p:cNvPr>
          <p:cNvSpPr txBox="1"/>
          <p:nvPr/>
        </p:nvSpPr>
        <p:spPr>
          <a:xfrm>
            <a:off x="356635" y="9387587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ت. ( و إن الكذب يهدي إلى الفجور 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A59E0F-91A0-3476-5F9C-32F6A9CB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82" y="-194291"/>
            <a:ext cx="4319752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33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2AC07-E181-FFC6-523B-B1B40AEE8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3BCD58-F480-88BD-FEBE-2D4E7E992991}"/>
              </a:ext>
            </a:extLst>
          </p:cNvPr>
          <p:cNvCxnSpPr/>
          <p:nvPr/>
        </p:nvCxnSpPr>
        <p:spPr>
          <a:xfrm flipH="1">
            <a:off x="0" y="9737416"/>
            <a:ext cx="6858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جدول 21">
            <a:extLst>
              <a:ext uri="{FF2B5EF4-FFF2-40B4-BE49-F238E27FC236}">
                <a16:creationId xmlns:a16="http://schemas.microsoft.com/office/drawing/2014/main" id="{1C346BE5-1D11-57D5-5756-2110DC91B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780576"/>
              </p:ext>
            </p:extLst>
          </p:nvPr>
        </p:nvGraphicFramePr>
        <p:xfrm>
          <a:off x="111469" y="115667"/>
          <a:ext cx="6635062" cy="35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7- كيف تتصرف في الموقف التالي ( شهدت بالكذب أمام أمها أنه لم تكسر الكوب ) ؟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24" name="جدول 23">
            <a:extLst>
              <a:ext uri="{FF2B5EF4-FFF2-40B4-BE49-F238E27FC236}">
                <a16:creationId xmlns:a16="http://schemas.microsoft.com/office/drawing/2014/main" id="{2241982F-E636-C1DD-F858-FAD7640EA007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7643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A64468F-4DF8-1DB9-5DD8-C5F975EC4D95}"/>
              </a:ext>
            </a:extLst>
          </p:cNvPr>
          <p:cNvSpPr txBox="1"/>
          <p:nvPr/>
        </p:nvSpPr>
        <p:spPr>
          <a:xfrm>
            <a:off x="2472570" y="545546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تصرف صحيح و أشجعها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E5E33CD-D046-B676-3250-2475BB86EBA4}"/>
              </a:ext>
            </a:extLst>
          </p:cNvPr>
          <p:cNvSpPr txBox="1"/>
          <p:nvPr/>
        </p:nvSpPr>
        <p:spPr>
          <a:xfrm>
            <a:off x="-506202" y="84932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تصرف غير صحيح على  أنسان أن يكون صادق في جميع الأمور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40F4D6F-B090-5EBE-5F91-B1792DF56E11}"/>
              </a:ext>
            </a:extLst>
          </p:cNvPr>
          <p:cNvSpPr txBox="1"/>
          <p:nvPr/>
        </p:nvSpPr>
        <p:spPr>
          <a:xfrm>
            <a:off x="331254" y="1157469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أوقف على هذا تصرف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1B7A2DB9-4A32-8729-AC6F-00E60346A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625976"/>
              </p:ext>
            </p:extLst>
          </p:nvPr>
        </p:nvGraphicFramePr>
        <p:xfrm>
          <a:off x="122366" y="1598267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8-  الرجل الذي يكذب يكتب صاحبه عند الله ...........</a:t>
                      </a:r>
                      <a:r>
                        <a:rPr lang="ar-AE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ar-AE" sz="1800" b="1" kern="1200" dirty="0">
                        <a:solidFill>
                          <a:schemeClr val="tx1"/>
                        </a:solidFill>
                        <a:latin typeface="Dubai" panose="020B0503030403030204" pitchFamily="34" charset="-78"/>
                        <a:ea typeface="+mn-ea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9BBFEF64-0382-F3B2-4E54-44FA5CF0553C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2075250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43B946E7-4969-2738-8D37-EAA30FC3561A}"/>
              </a:ext>
            </a:extLst>
          </p:cNvPr>
          <p:cNvSpPr txBox="1"/>
          <p:nvPr/>
        </p:nvSpPr>
        <p:spPr>
          <a:xfrm>
            <a:off x="1686812" y="2044366"/>
            <a:ext cx="5008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صديقا </a:t>
            </a:r>
            <a:endParaRPr lang="ar-AE" sz="200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1529229-21C3-3FB8-86D9-EEEBC8F8CF3A}"/>
              </a:ext>
            </a:extLst>
          </p:cNvPr>
          <p:cNvSpPr txBox="1"/>
          <p:nvPr/>
        </p:nvSpPr>
        <p:spPr>
          <a:xfrm>
            <a:off x="-506202" y="2348149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كذابا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7BD9841-00DF-0CA5-1457-EA0A8B171BBE}"/>
              </a:ext>
            </a:extLst>
          </p:cNvPr>
          <p:cNvSpPr txBox="1"/>
          <p:nvPr/>
        </p:nvSpPr>
        <p:spPr>
          <a:xfrm>
            <a:off x="331254" y="2656289"/>
            <a:ext cx="636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بخيل </a:t>
            </a:r>
            <a:endParaRPr lang="ar-AE" sz="2000" b="0" i="0" dirty="0">
              <a:solidFill>
                <a:srgbClr val="00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r"/>
            <a:r>
              <a:rPr lang="ar-AE" sz="2000" dirty="0"/>
              <a:t>.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1E7E6571-1DBD-099E-498E-A91AFC037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872994"/>
              </p:ext>
            </p:extLst>
          </p:nvPr>
        </p:nvGraphicFramePr>
        <p:xfrm>
          <a:off x="122366" y="3065014"/>
          <a:ext cx="663506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5062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9-  ما معنى كلمة ( الفجور) الواردة في قوله ( إن الكذب يهدي إلى الفجور ) </a:t>
                      </a:r>
                      <a:r>
                        <a:rPr lang="ar-A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؟ </a:t>
                      </a:r>
                      <a:endParaRPr lang="en-AE" sz="18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2D1CD62E-C6DF-9E3B-282E-C11E6BC29E89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3541997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C31DA59-CA5A-AED2-CCC9-C198DEABA63B}"/>
              </a:ext>
            </a:extLst>
          </p:cNvPr>
          <p:cNvSpPr txBox="1"/>
          <p:nvPr/>
        </p:nvSpPr>
        <p:spPr>
          <a:xfrm>
            <a:off x="2472570" y="3511113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 الخير الكثير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A449DF1-EC31-59E3-A689-205BD6535D81}"/>
              </a:ext>
            </a:extLst>
          </p:cNvPr>
          <p:cNvSpPr txBox="1"/>
          <p:nvPr/>
        </p:nvSpPr>
        <p:spPr>
          <a:xfrm>
            <a:off x="-506202" y="3814896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المطيعون 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48A890B-C7B3-2494-C9DD-A83109CCD8DD}"/>
              </a:ext>
            </a:extLst>
          </p:cNvPr>
          <p:cNvSpPr txBox="1"/>
          <p:nvPr/>
        </p:nvSpPr>
        <p:spPr>
          <a:xfrm>
            <a:off x="331254" y="4123036"/>
            <a:ext cx="63644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العصيان </a:t>
            </a:r>
          </a:p>
          <a:p>
            <a:pPr algn="r"/>
            <a:r>
              <a:rPr lang="ar-AE" sz="2400" dirty="0"/>
              <a:t> </a:t>
            </a:r>
          </a:p>
        </p:txBody>
      </p:sp>
      <p:graphicFrame>
        <p:nvGraphicFramePr>
          <p:cNvPr id="31" name="جدول 30">
            <a:extLst>
              <a:ext uri="{FF2B5EF4-FFF2-40B4-BE49-F238E27FC236}">
                <a16:creationId xmlns:a16="http://schemas.microsoft.com/office/drawing/2014/main" id="{9DE8FEA9-C909-8E1B-45FD-D547FD5BF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766942"/>
              </p:ext>
            </p:extLst>
          </p:nvPr>
        </p:nvGraphicFramePr>
        <p:xfrm>
          <a:off x="0" y="4587622"/>
          <a:ext cx="675742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7428">
                  <a:extLst>
                    <a:ext uri="{9D8B030D-6E8A-4147-A177-3AD203B41FA5}">
                      <a16:colId xmlns:a16="http://schemas.microsoft.com/office/drawing/2014/main" val="2434825162"/>
                    </a:ext>
                  </a:extLst>
                </a:gridCol>
              </a:tblGrid>
              <a:tr h="356264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ea typeface="+mn-ea"/>
                          <a:cs typeface="Dubai" panose="020B0503030403030204" pitchFamily="34" charset="-78"/>
                        </a:rPr>
                        <a:t>10- ما معنى كلمة ( يهدي ) الواردة في قوله ( إن الكذب يهدي إلى الفجور )؟ </a:t>
                      </a:r>
                      <a:endParaRPr lang="en-AE" sz="1600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40"/>
                  </a:ext>
                </a:extLst>
              </a:tr>
            </a:tbl>
          </a:graphicData>
        </a:graphic>
      </p:graphicFrame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20F0EA7B-F2B5-E3D3-C834-8EDCE9AD764A}"/>
              </a:ext>
            </a:extLst>
          </p:cNvPr>
          <p:cNvGraphicFramePr>
            <a:graphicFrameLocks noGrp="1"/>
          </p:cNvGraphicFramePr>
          <p:nvPr/>
        </p:nvGraphicFramePr>
        <p:xfrm>
          <a:off x="77588" y="5064605"/>
          <a:ext cx="6694393" cy="93897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94393">
                  <a:extLst>
                    <a:ext uri="{9D8B030D-6E8A-4147-A177-3AD203B41FA5}">
                      <a16:colId xmlns:a16="http://schemas.microsoft.com/office/drawing/2014/main" val="2677615034"/>
                    </a:ext>
                  </a:extLst>
                </a:gridCol>
              </a:tblGrid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83230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04745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65431"/>
                  </a:ext>
                </a:extLst>
              </a:tr>
            </a:tbl>
          </a:graphicData>
        </a:graphic>
      </p:graphicFrame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B9BB8BB-D266-F691-7E81-20133A5BFEAC}"/>
              </a:ext>
            </a:extLst>
          </p:cNvPr>
          <p:cNvSpPr txBox="1"/>
          <p:nvPr/>
        </p:nvSpPr>
        <p:spPr>
          <a:xfrm>
            <a:off x="2472570" y="5033721"/>
            <a:ext cx="4223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أ. يقود إلى 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6BE566DE-EA17-B493-3872-2A5855C97CC7}"/>
              </a:ext>
            </a:extLst>
          </p:cNvPr>
          <p:cNvSpPr txBox="1"/>
          <p:nvPr/>
        </p:nvSpPr>
        <p:spPr>
          <a:xfrm>
            <a:off x="-506202" y="5337504"/>
            <a:ext cx="7201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ب. يدل على 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4FDFA448-8AAE-10B7-E29B-BAD787025AEC}"/>
              </a:ext>
            </a:extLst>
          </p:cNvPr>
          <p:cNvSpPr txBox="1"/>
          <p:nvPr/>
        </p:nvSpPr>
        <p:spPr>
          <a:xfrm>
            <a:off x="331254" y="5645644"/>
            <a:ext cx="6364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000" dirty="0"/>
              <a:t> ت.  الخير الكثير </a:t>
            </a:r>
            <a:endParaRPr lang="ar-AE" sz="2400" dirty="0"/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987C0340-8CE9-A813-C0D8-59D69641DE74}"/>
              </a:ext>
            </a:extLst>
          </p:cNvPr>
          <p:cNvSpPr txBox="1"/>
          <p:nvPr/>
        </p:nvSpPr>
        <p:spPr>
          <a:xfrm>
            <a:off x="107625" y="6133315"/>
            <a:ext cx="667940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السؤال ال</a:t>
            </a:r>
            <a:r>
              <a:rPr lang="ar-AE" sz="1600" b="1" dirty="0">
                <a:latin typeface="Dubai" panose="020B0503030403030204" pitchFamily="34" charset="-78"/>
                <a:cs typeface="Dubai" panose="020B0503030403030204" pitchFamily="34" charset="-78"/>
              </a:rPr>
              <a:t>ثاني </a:t>
            </a:r>
            <a:r>
              <a:rPr lang="ar-SA" sz="1600" b="1" dirty="0">
                <a:latin typeface="Dubai" panose="020B0503030403030204" pitchFamily="34" charset="-78"/>
                <a:cs typeface="Dubai" panose="020B0503030403030204" pitchFamily="34" charset="-78"/>
              </a:rPr>
              <a:t> :ضع علامة           أو             :                                                   </a:t>
            </a:r>
            <a:endParaRPr lang="en-AE"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8AEAA89-1309-9DD4-08C9-6D307914D847}"/>
              </a:ext>
            </a:extLst>
          </p:cNvPr>
          <p:cNvSpPr txBox="1"/>
          <p:nvPr/>
        </p:nvSpPr>
        <p:spPr>
          <a:xfrm>
            <a:off x="4416228" y="6102537"/>
            <a:ext cx="47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✔</a:t>
            </a:r>
            <a:endParaRPr lang="ar-AE" dirty="0"/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C43F97F-9045-B027-B2AC-846648DEE7D5}"/>
              </a:ext>
            </a:extLst>
          </p:cNvPr>
          <p:cNvSpPr txBox="1"/>
          <p:nvPr/>
        </p:nvSpPr>
        <p:spPr>
          <a:xfrm>
            <a:off x="3703734" y="6111545"/>
            <a:ext cx="3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✖</a:t>
            </a:r>
            <a:endParaRPr lang="ar-AE" dirty="0"/>
          </a:p>
        </p:txBody>
      </p:sp>
      <p:pic>
        <p:nvPicPr>
          <p:cNvPr id="1026" name="Picture 2" descr="40,674 Card Good Luck Royalty-Free Photos and Stock Images | Shutterstock">
            <a:extLst>
              <a:ext uri="{FF2B5EF4-FFF2-40B4-BE49-F238E27FC236}">
                <a16:creationId xmlns:a16="http://schemas.microsoft.com/office/drawing/2014/main" id="{682F5B69-821D-3FDB-F91D-FCBF311B1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t="27214" r="15483" b="33615"/>
          <a:stretch/>
        </p:blipFill>
        <p:spPr bwMode="auto">
          <a:xfrm>
            <a:off x="1989627" y="9015768"/>
            <a:ext cx="2662281" cy="6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6">
            <a:extLst>
              <a:ext uri="{FF2B5EF4-FFF2-40B4-BE49-F238E27FC236}">
                <a16:creationId xmlns:a16="http://schemas.microsoft.com/office/drawing/2014/main" id="{EF81E202-4FBD-B234-A4EB-FB005A01C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310331"/>
              </p:ext>
            </p:extLst>
          </p:nvPr>
        </p:nvGraphicFramePr>
        <p:xfrm>
          <a:off x="65239" y="6610608"/>
          <a:ext cx="6630471" cy="21859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004">
                  <a:extLst>
                    <a:ext uri="{9D8B030D-6E8A-4147-A177-3AD203B41FA5}">
                      <a16:colId xmlns:a16="http://schemas.microsoft.com/office/drawing/2014/main" val="4211978070"/>
                    </a:ext>
                  </a:extLst>
                </a:gridCol>
                <a:gridCol w="5840467">
                  <a:extLst>
                    <a:ext uri="{9D8B030D-6E8A-4147-A177-3AD203B41FA5}">
                      <a16:colId xmlns:a16="http://schemas.microsoft.com/office/drawing/2014/main" val="478215557"/>
                    </a:ext>
                  </a:extLst>
                </a:gridCol>
              </a:tblGrid>
              <a:tr h="437186"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1-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الصدق يهدي إلى الخير الكثير           </a:t>
                      </a:r>
                      <a:r>
                        <a:rPr lang="ar-AE" sz="1600" b="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</a:t>
                      </a:r>
                      <a:endParaRPr lang="en-AE" sz="1600" b="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90896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2-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. لقب الرسول صلى الله عليه وسلم بالصادق الأمين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593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من آثار الكذب يخرج الانسان عن طاعة الله تعالى . 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42563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4-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كذب خوف من معلمه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9741"/>
                  </a:ext>
                </a:extLst>
              </a:tr>
              <a:tr h="437186"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E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685800" rtl="1" eaLnBrk="1" latinLnBrk="0" hangingPunct="1"/>
                      <a:r>
                        <a:rPr lang="ar-SA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5</a:t>
                      </a:r>
                      <a:r>
                        <a:rPr lang="ar-AE" sz="1800" dirty="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- الصدق يهدي إلى الفجور </a:t>
                      </a:r>
                      <a:r>
                        <a:rPr lang="ar-AE" sz="1800"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و الفجور يهدي إلى الجنة  .</a:t>
                      </a:r>
                      <a:endParaRPr lang="en-AE" sz="1800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3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50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2222</TotalTime>
  <Words>4144</Words>
  <Application>Microsoft Office PowerPoint</Application>
  <PresentationFormat>A4 Paper (210x297 mm)</PresentationFormat>
  <Paragraphs>570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ADLaM Display</vt:lpstr>
      <vt:lpstr>Arial</vt:lpstr>
      <vt:lpstr>Calibri</vt:lpstr>
      <vt:lpstr>Calibri Light</vt:lpstr>
      <vt:lpstr>conv_original-hafs</vt:lpstr>
      <vt:lpstr>Dubai</vt:lpstr>
      <vt:lpstr>quran</vt:lpstr>
      <vt:lpstr>Traditional Arabic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Aaesha Abdulla Aziz Khanbouli Alshehhi</dc:creator>
  <cp:lastModifiedBy>Muna ALI Hasan Alsharqi ALShemeili</cp:lastModifiedBy>
  <cp:revision>46</cp:revision>
  <dcterms:created xsi:type="dcterms:W3CDTF">2023-09-07T17:11:36Z</dcterms:created>
  <dcterms:modified xsi:type="dcterms:W3CDTF">2025-03-04T08:49:49Z</dcterms:modified>
</cp:coreProperties>
</file>