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1"/>
  </p:notesMasterIdLst>
  <p:sldIdLst>
    <p:sldId id="279" r:id="rId5"/>
    <p:sldId id="283" r:id="rId6"/>
    <p:sldId id="284" r:id="rId7"/>
    <p:sldId id="292" r:id="rId8"/>
    <p:sldId id="293" r:id="rId9"/>
    <p:sldId id="29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46"/>
  </p:normalViewPr>
  <p:slideViewPr>
    <p:cSldViewPr snapToGrid="0" snapToObjects="1">
      <p:cViewPr>
        <p:scale>
          <a:sx n="80" d="100"/>
          <a:sy n="80" d="100"/>
        </p:scale>
        <p:origin x="600" y="8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4CF65-03C6-AC47-B1E2-7B8C5BC02638}" type="datetimeFigureOut">
              <a:rPr lang="en-US" smtClean="0"/>
              <a:t>12/20/21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D76CA7-2EEB-6F42-9E08-F25EA9135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11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524227-EBAB-0146-BB74-44BBD935E34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266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B18AC-72B4-EA48-97E4-0AC3351F79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0C1D15-4692-3C44-A2EE-B7466745D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B3B30A-EECE-4D41-BE97-B18A0DB6A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C2858-3634-C44F-A508-45D06057E95B}" type="datetimeFigureOut">
              <a:rPr lang="en-US" smtClean="0"/>
              <a:t>12/20/21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E6A920-0D58-3F43-A4B4-FFBA6642D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B4DA0F-3657-004E-A4E4-88A3793DC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012FB-4174-2046-A9BE-A7E8E161F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572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FA802-C2E5-AB40-90F5-BC2410FA7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77452-75B1-6346-80A1-0CE9669D45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36A6E-396B-F645-8963-69A4AF166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C2858-3634-C44F-A508-45D06057E95B}" type="datetimeFigureOut">
              <a:rPr lang="en-US" smtClean="0"/>
              <a:t>12/20/21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B9DBA-0920-B54D-9D17-455C0603F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1CD8AE-15F0-9149-9BD8-986F14D1D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012FB-4174-2046-A9BE-A7E8E161F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098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B2FCE-FBD9-004D-B96D-D73B6B996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E736F5-6E93-674B-A400-8E91038FD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521DD-0F64-C341-9F74-3765A4BBD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C2858-3634-C44F-A508-45D06057E95B}" type="datetimeFigureOut">
              <a:rPr lang="en-US" smtClean="0"/>
              <a:t>12/20/21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64B89-70B6-B745-9F16-6A44C5EA8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30090A-17FB-3142-AF35-D6F17D3FA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012FB-4174-2046-A9BE-A7E8E161F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779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F82DE-038A-014E-8CC2-9B7382791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BFD43-101A-1D4D-AADD-723F46BAF2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1236DB-E29D-6043-AFB6-C82918E45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7F0911-6956-774F-8EA9-2D6941899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C2858-3634-C44F-A508-45D06057E95B}" type="datetimeFigureOut">
              <a:rPr lang="en-US" smtClean="0"/>
              <a:t>12/20/21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B0E62B-8BBD-F54F-BEF6-F40E60E79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D2144C-8148-784B-921A-B9E8A7514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012FB-4174-2046-A9BE-A7E8E161F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337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A668A-E748-2542-AB47-0E91BB993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EFF34E-3A7D-1E46-B14E-EF425E3411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1F379C-3998-904E-AB80-805547E1CB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4D06DF-FC64-2E4D-9DEF-619B5AE199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93EA2E-CFD8-3D42-B15D-3DD6ECA88D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93ADA5-77CE-1C43-88F5-73831D287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C2858-3634-C44F-A508-45D06057E95B}" type="datetimeFigureOut">
              <a:rPr lang="en-US" smtClean="0"/>
              <a:t>12/20/21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56B5AA-BBED-8A46-8F72-24E5C3C3B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200057-8AC5-5D42-A3F7-8FD48FF28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012FB-4174-2046-A9BE-A7E8E161F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213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FEB5B-84D5-C546-9AD8-71B2A034A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9CF69C-8406-B147-B14F-A0861C203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C2858-3634-C44F-A508-45D06057E95B}" type="datetimeFigureOut">
              <a:rPr lang="en-US" smtClean="0"/>
              <a:t>12/20/21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2DE5A6-FE52-D54D-B990-AD8B5E7AA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568C88-95A9-A94A-B69B-FC4C98F82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012FB-4174-2046-A9BE-A7E8E161F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568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4978B1-8EA1-3B4B-9767-D2AF54B51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C2858-3634-C44F-A508-45D06057E95B}" type="datetimeFigureOut">
              <a:rPr lang="en-US" smtClean="0"/>
              <a:t>12/20/21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F4DD87-6CBE-8345-A0AB-9F051D3B9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BF0C7-89A7-E348-8BE4-E71C7EBD7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012FB-4174-2046-A9BE-A7E8E161F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54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1B03C-131E-6746-ABE3-B7599337E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FDFFD-26EE-D047-90ED-0D79B2B1D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C90EC6-991D-FC44-8FEA-4590D9C45F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AC0DE7-9786-264B-BE8E-BA55DC9B4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C2858-3634-C44F-A508-45D06057E95B}" type="datetimeFigureOut">
              <a:rPr lang="en-US" smtClean="0"/>
              <a:t>12/20/21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A7AEF1-0217-7D4B-A06A-F19E2C2B4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D765A2-109F-3C49-AAA9-B77033706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012FB-4174-2046-A9BE-A7E8E161F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820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8FA02-120A-B347-B71C-EB05D9CA6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DF5476-5484-264F-B254-0DEE64642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A90CBF-3ADD-0C43-AE6A-FDD083AE0A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78BFE1-D760-6644-AA71-2AB478867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C2858-3634-C44F-A508-45D06057E95B}" type="datetimeFigureOut">
              <a:rPr lang="en-US" smtClean="0"/>
              <a:t>12/20/21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37732C-0E2B-6046-959B-F40F4E796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4CA881-1F6E-924E-9A66-EBB9B09F2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012FB-4174-2046-A9BE-A7E8E161F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953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3BBBA-1E44-2447-B405-18C2AE496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CFA9CD-ADB1-A749-806A-FE0B206504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5480E4-5D5D-AE4D-BC04-312A7CFFB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C2858-3634-C44F-A508-45D06057E95B}" type="datetimeFigureOut">
              <a:rPr lang="en-US" smtClean="0"/>
              <a:t>12/20/21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CA2F5-7C11-BD44-9B50-635770690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4066E-683E-9743-A145-9F25FABA3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012FB-4174-2046-A9BE-A7E8E161F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842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1431F8-C188-C747-8292-676B9DF328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063A89-7076-CC46-98A2-3234087EE7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B2EC14-2BE2-2F47-8EC0-5541336A5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C2858-3634-C44F-A508-45D06057E95B}" type="datetimeFigureOut">
              <a:rPr lang="en-US" smtClean="0"/>
              <a:t>12/20/21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7BC613-C794-FE46-B84C-9C1BFE563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2CD9E-C41A-BC41-B972-B626A0A88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012FB-4174-2046-A9BE-A7E8E161F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237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282BE3-7770-7D4D-BBE8-10BE53BA1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60DBB9-4A53-C446-B019-412912A73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0010B1-007C-D845-A9BA-DB346C4AB3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C2858-3634-C44F-A508-45D06057E95B}" type="datetimeFigureOut">
              <a:rPr lang="en-US" smtClean="0"/>
              <a:t>12/20/21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B44541-F034-8E42-AED7-38FA234DE2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672FCA-BA9D-9F4B-BE81-2BBD4FA2C2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012FB-4174-2046-A9BE-A7E8E161F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462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7D19199D-E70D-1540-B15E-4E0CE1B76A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25" y="174625"/>
            <a:ext cx="2035175" cy="720907"/>
          </a:xfrm>
          <a:prstGeom prst="rect">
            <a:avLst/>
          </a:prstGeom>
        </p:spPr>
      </p:pic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EF3A8C79-4E61-C84F-923C-8DC908636C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3600" y="201037"/>
            <a:ext cx="917575" cy="69449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DBC5BA0-3496-3042-8F32-0939AA03CEDC}"/>
              </a:ext>
            </a:extLst>
          </p:cNvPr>
          <p:cNvSpPr txBox="1"/>
          <p:nvPr/>
        </p:nvSpPr>
        <p:spPr>
          <a:xfrm>
            <a:off x="2566987" y="1905506"/>
            <a:ext cx="705802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4800" b="1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</a:rPr>
              <a:t>Grade </a:t>
            </a:r>
            <a:r>
              <a:rPr lang="en-US" sz="4800" b="1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</a:rPr>
              <a:t>3</a:t>
            </a:r>
            <a:endParaRPr lang="en-AE" sz="4800" b="1" dirty="0">
              <a:solidFill>
                <a:schemeClr val="accent4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endParaRPr lang="en-AE" sz="4800" b="1" dirty="0">
              <a:solidFill>
                <a:schemeClr val="accent4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AE" sz="4800" dirty="0">
                <a:latin typeface="Century Gothic" panose="020B0502020202020204" pitchFamily="34" charset="0"/>
              </a:rPr>
              <a:t>Writing Programme </a:t>
            </a:r>
          </a:p>
          <a:p>
            <a:pPr algn="ctr"/>
            <a:r>
              <a:rPr lang="en-AE" sz="4800">
                <a:latin typeface="Century Gothic" panose="020B0502020202020204" pitchFamily="34" charset="0"/>
              </a:rPr>
              <a:t>Task </a:t>
            </a:r>
            <a:r>
              <a:rPr lang="en-US" sz="4800" dirty="0">
                <a:latin typeface="Century Gothic" panose="020B0502020202020204" pitchFamily="34" charset="0"/>
              </a:rPr>
              <a:t>2</a:t>
            </a:r>
            <a:endParaRPr lang="en-AE" sz="4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105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BD81AECB-3356-C84A-958F-10400FEC4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5" y="174625"/>
            <a:ext cx="2035175" cy="720907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CA6B9B8D-252E-6C4D-A536-123B726EB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3600" y="201037"/>
            <a:ext cx="917575" cy="694495"/>
          </a:xfrm>
          <a:prstGeom prst="rect">
            <a:avLst/>
          </a:prstGeom>
        </p:spPr>
      </p:pic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78A6EC74-DBF0-2141-8FE8-3E6C83F42D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0806641"/>
              </p:ext>
            </p:extLst>
          </p:nvPr>
        </p:nvGraphicFramePr>
        <p:xfrm>
          <a:off x="250825" y="2560320"/>
          <a:ext cx="11614149" cy="394208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3871383">
                  <a:extLst>
                    <a:ext uri="{9D8B030D-6E8A-4147-A177-3AD203B41FA5}">
                      <a16:colId xmlns:a16="http://schemas.microsoft.com/office/drawing/2014/main" val="1165075728"/>
                    </a:ext>
                  </a:extLst>
                </a:gridCol>
                <a:gridCol w="3871383">
                  <a:extLst>
                    <a:ext uri="{9D8B030D-6E8A-4147-A177-3AD203B41FA5}">
                      <a16:colId xmlns:a16="http://schemas.microsoft.com/office/drawing/2014/main" val="2746033990"/>
                    </a:ext>
                  </a:extLst>
                </a:gridCol>
                <a:gridCol w="3871383">
                  <a:extLst>
                    <a:ext uri="{9D8B030D-6E8A-4147-A177-3AD203B41FA5}">
                      <a16:colId xmlns:a16="http://schemas.microsoft.com/office/drawing/2014/main" val="925600489"/>
                    </a:ext>
                  </a:extLst>
                </a:gridCol>
              </a:tblGrid>
              <a:tr h="19710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841256"/>
                  </a:ext>
                </a:extLst>
              </a:tr>
              <a:tr h="1971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349247"/>
                  </a:ext>
                </a:extLst>
              </a:tr>
            </a:tbl>
          </a:graphicData>
        </a:graphic>
      </p:graphicFrame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F254F7E-59C2-B14E-9453-9ED241F7B7D5}"/>
              </a:ext>
            </a:extLst>
          </p:cNvPr>
          <p:cNvSpPr/>
          <p:nvPr/>
        </p:nvSpPr>
        <p:spPr>
          <a:xfrm>
            <a:off x="421071" y="1172480"/>
            <a:ext cx="2035175" cy="11379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9ADC76-D2CB-F049-B43E-A12B81B2F1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8510" y="2653029"/>
            <a:ext cx="1514977" cy="18051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F1AF1C2-D138-6248-9F89-3BBFF7C7BC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766" y="4589284"/>
            <a:ext cx="1771650" cy="179133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5E65288-FDB7-144D-BEB9-8AB8392059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0762" y="4633716"/>
            <a:ext cx="2530475" cy="174690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B4E7DEB-475D-834D-B9FC-76B5E861A4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8081" y="2805147"/>
            <a:ext cx="2530475" cy="154834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296CBEB-F3B7-114E-9DDE-BDC8128753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0286" y="4891917"/>
            <a:ext cx="2668270" cy="141220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8496C7B-E1F9-894D-83AC-281704112A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79933" y="2834388"/>
            <a:ext cx="2617630" cy="144244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EDAC5DA-985D-9A4C-9875-D57DDD30AC7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73089" y="3033660"/>
            <a:ext cx="1345793" cy="1091316"/>
          </a:xfrm>
          <a:prstGeom prst="rect">
            <a:avLst/>
          </a:prstGeom>
        </p:spPr>
      </p:pic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8248F3FA-5D83-8746-AD2A-8CE99A1B6AC0}"/>
              </a:ext>
            </a:extLst>
          </p:cNvPr>
          <p:cNvSpPr/>
          <p:nvPr/>
        </p:nvSpPr>
        <p:spPr>
          <a:xfrm>
            <a:off x="2709753" y="1175819"/>
            <a:ext cx="2035175" cy="11379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F35AC381-3484-3B4A-B3A6-2B698A992F70}"/>
              </a:ext>
            </a:extLst>
          </p:cNvPr>
          <p:cNvSpPr/>
          <p:nvPr/>
        </p:nvSpPr>
        <p:spPr>
          <a:xfrm>
            <a:off x="4998435" y="1182499"/>
            <a:ext cx="2035175" cy="11379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990C8AE9-8E99-414F-BDF6-983415ADA2AA}"/>
              </a:ext>
            </a:extLst>
          </p:cNvPr>
          <p:cNvSpPr/>
          <p:nvPr/>
        </p:nvSpPr>
        <p:spPr>
          <a:xfrm>
            <a:off x="7287117" y="1179158"/>
            <a:ext cx="2035175" cy="11379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1FDCD3CA-49E4-FB4E-8754-B68E0D2067C6}"/>
              </a:ext>
            </a:extLst>
          </p:cNvPr>
          <p:cNvSpPr/>
          <p:nvPr/>
        </p:nvSpPr>
        <p:spPr>
          <a:xfrm>
            <a:off x="9575800" y="1169141"/>
            <a:ext cx="2035175" cy="11379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190ACA7-DB10-0F4D-B26E-C8BE3672B691}"/>
              </a:ext>
            </a:extLst>
          </p:cNvPr>
          <p:cNvSpPr txBox="1"/>
          <p:nvPr/>
        </p:nvSpPr>
        <p:spPr>
          <a:xfrm>
            <a:off x="469155" y="1148791"/>
            <a:ext cx="199784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entury Gothic" panose="020B0502020202020204" pitchFamily="34" charset="0"/>
              </a:rPr>
              <a:t>heavy</a:t>
            </a:r>
          </a:p>
          <a:p>
            <a:pPr algn="ctr"/>
            <a:endParaRPr lang="en-US" sz="1000" dirty="0">
              <a:latin typeface="Century Gothic" panose="020B0502020202020204" pitchFamily="34" charset="0"/>
            </a:endParaRPr>
          </a:p>
          <a:p>
            <a:pPr algn="ctr"/>
            <a:r>
              <a:rPr lang="en-US" sz="3000" dirty="0">
                <a:latin typeface="Century Gothic" panose="020B0502020202020204" pitchFamily="34" charset="0"/>
              </a:rPr>
              <a:t>light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D9ECEE4-355C-0147-84CA-EF41097122BA}"/>
              </a:ext>
            </a:extLst>
          </p:cNvPr>
          <p:cNvSpPr txBox="1"/>
          <p:nvPr/>
        </p:nvSpPr>
        <p:spPr>
          <a:xfrm>
            <a:off x="2775076" y="1176366"/>
            <a:ext cx="199784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entury Gothic" panose="020B0502020202020204" pitchFamily="34" charset="0"/>
              </a:rPr>
              <a:t>tall</a:t>
            </a:r>
          </a:p>
          <a:p>
            <a:pPr algn="ctr"/>
            <a:endParaRPr lang="en-US" sz="1000" dirty="0">
              <a:latin typeface="Century Gothic" panose="020B0502020202020204" pitchFamily="34" charset="0"/>
            </a:endParaRPr>
          </a:p>
          <a:p>
            <a:pPr algn="ctr"/>
            <a:r>
              <a:rPr lang="en-US" sz="3000" dirty="0">
                <a:latin typeface="Century Gothic" panose="020B0502020202020204" pitchFamily="34" charset="0"/>
              </a:rPr>
              <a:t>short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7FE0BDF-A847-A249-9699-401C0FE9422F}"/>
              </a:ext>
            </a:extLst>
          </p:cNvPr>
          <p:cNvSpPr txBox="1"/>
          <p:nvPr/>
        </p:nvSpPr>
        <p:spPr>
          <a:xfrm>
            <a:off x="5033228" y="1181176"/>
            <a:ext cx="199784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entury Gothic" panose="020B0502020202020204" pitchFamily="34" charset="0"/>
              </a:rPr>
              <a:t>scary</a:t>
            </a:r>
          </a:p>
          <a:p>
            <a:pPr algn="ctr"/>
            <a:endParaRPr lang="en-US" sz="1000" dirty="0">
              <a:latin typeface="Century Gothic" panose="020B0502020202020204" pitchFamily="34" charset="0"/>
            </a:endParaRPr>
          </a:p>
          <a:p>
            <a:pPr algn="ctr"/>
            <a:r>
              <a:rPr lang="en-US" sz="3000" dirty="0">
                <a:latin typeface="Century Gothic" panose="020B0502020202020204" pitchFamily="34" charset="0"/>
              </a:rPr>
              <a:t>cute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6AD0A15-36D6-BD4B-ADF4-50B86FBD3A05}"/>
              </a:ext>
            </a:extLst>
          </p:cNvPr>
          <p:cNvSpPr txBox="1"/>
          <p:nvPr/>
        </p:nvSpPr>
        <p:spPr>
          <a:xfrm>
            <a:off x="7330781" y="1148089"/>
            <a:ext cx="199784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entury Gothic" panose="020B0502020202020204" pitchFamily="34" charset="0"/>
              </a:rPr>
              <a:t>long</a:t>
            </a:r>
          </a:p>
          <a:p>
            <a:pPr algn="ctr"/>
            <a:endParaRPr lang="en-US" sz="1000" dirty="0">
              <a:latin typeface="Century Gothic" panose="020B0502020202020204" pitchFamily="34" charset="0"/>
            </a:endParaRPr>
          </a:p>
          <a:p>
            <a:pPr algn="ctr"/>
            <a:r>
              <a:rPr lang="en-US" sz="3000" dirty="0">
                <a:latin typeface="Century Gothic" panose="020B0502020202020204" pitchFamily="34" charset="0"/>
              </a:rPr>
              <a:t>short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8927A02-DC7D-D843-AF98-4720562DEE7B}"/>
              </a:ext>
            </a:extLst>
          </p:cNvPr>
          <p:cNvSpPr txBox="1"/>
          <p:nvPr/>
        </p:nvSpPr>
        <p:spPr>
          <a:xfrm>
            <a:off x="9604601" y="1156238"/>
            <a:ext cx="199784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entury Gothic" panose="020B0502020202020204" pitchFamily="34" charset="0"/>
              </a:rPr>
              <a:t>fast</a:t>
            </a:r>
          </a:p>
          <a:p>
            <a:pPr algn="ctr"/>
            <a:endParaRPr lang="en-US" sz="1000" dirty="0">
              <a:latin typeface="Century Gothic" panose="020B0502020202020204" pitchFamily="34" charset="0"/>
            </a:endParaRPr>
          </a:p>
          <a:p>
            <a:pPr algn="ctr"/>
            <a:r>
              <a:rPr lang="en-US" sz="3000" dirty="0">
                <a:latin typeface="Century Gothic" panose="020B0502020202020204" pitchFamily="34" charset="0"/>
              </a:rPr>
              <a:t>slow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0040759-D719-C04F-8F39-6F814847C167}"/>
              </a:ext>
            </a:extLst>
          </p:cNvPr>
          <p:cNvSpPr/>
          <p:nvPr/>
        </p:nvSpPr>
        <p:spPr>
          <a:xfrm>
            <a:off x="10677487" y="5736135"/>
            <a:ext cx="420076" cy="2582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D79E657-E990-1249-842C-FC8B1E66D8A3}"/>
              </a:ext>
            </a:extLst>
          </p:cNvPr>
          <p:cNvSpPr/>
          <p:nvPr/>
        </p:nvSpPr>
        <p:spPr>
          <a:xfrm>
            <a:off x="8818207" y="4877350"/>
            <a:ext cx="420076" cy="2582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itle 2">
            <a:extLst>
              <a:ext uri="{FF2B5EF4-FFF2-40B4-BE49-F238E27FC236}">
                <a16:creationId xmlns:a16="http://schemas.microsoft.com/office/drawing/2014/main" id="{70DB5A90-B851-4E4C-8746-D25F8A080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38" y="215538"/>
            <a:ext cx="8737600" cy="734274"/>
          </a:xfrm>
        </p:spPr>
        <p:txBody>
          <a:bodyPr>
            <a:normAutofit fontScale="90000"/>
          </a:bodyPr>
          <a:lstStyle/>
          <a:p>
            <a:r>
              <a:rPr lang="en-AE" sz="3600" b="1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</a:rPr>
              <a:t>Activity </a:t>
            </a:r>
            <a:r>
              <a:rPr lang="en-US" sz="3600" b="1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</a:rPr>
              <a:t>1 </a:t>
            </a:r>
            <a:r>
              <a:rPr lang="en-US" sz="3600" dirty="0">
                <a:latin typeface="Century Gothic" panose="020B0502020202020204" pitchFamily="34" charset="0"/>
              </a:rPr>
              <a:t>Brainstorm</a:t>
            </a:r>
            <a:br>
              <a:rPr lang="en-US" sz="3200" b="1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r>
              <a:rPr lang="en-US" sz="2200" dirty="0">
                <a:latin typeface="Century Gothic" panose="020B0502020202020204" pitchFamily="34" charset="0"/>
              </a:rPr>
              <a:t>Choose a pair of adjectives for each picture.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019558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52337DD5-B225-D143-A834-6C03889454B6}"/>
              </a:ext>
            </a:extLst>
          </p:cNvPr>
          <p:cNvSpPr/>
          <p:nvPr/>
        </p:nvSpPr>
        <p:spPr>
          <a:xfrm>
            <a:off x="1598155" y="2955370"/>
            <a:ext cx="8381927" cy="1778946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BD81AECB-3356-C84A-958F-10400FEC4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5" y="174625"/>
            <a:ext cx="2035175" cy="720907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CA6B9B8D-252E-6C4D-A536-123B726EB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3600" y="201037"/>
            <a:ext cx="917575" cy="694495"/>
          </a:xfrm>
          <a:prstGeom prst="rect">
            <a:avLst/>
          </a:prstGeom>
        </p:spPr>
      </p:pic>
      <p:sp>
        <p:nvSpPr>
          <p:cNvPr id="31" name="Title 2">
            <a:extLst>
              <a:ext uri="{FF2B5EF4-FFF2-40B4-BE49-F238E27FC236}">
                <a16:creationId xmlns:a16="http://schemas.microsoft.com/office/drawing/2014/main" id="{EF9DB7D7-88F0-384C-922C-0CB096640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5019" y="316376"/>
            <a:ext cx="8737600" cy="593224"/>
          </a:xfrm>
        </p:spPr>
        <p:txBody>
          <a:bodyPr>
            <a:normAutofit fontScale="90000"/>
          </a:bodyPr>
          <a:lstStyle/>
          <a:p>
            <a:r>
              <a:rPr lang="en-AE" sz="3600" b="1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</a:rPr>
              <a:t>Activity </a:t>
            </a:r>
            <a:r>
              <a:rPr lang="en-US" sz="3600" b="1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</a:rPr>
              <a:t>2 </a:t>
            </a:r>
            <a:r>
              <a:rPr lang="en-US" sz="3600" dirty="0">
                <a:latin typeface="Century Gothic" panose="020B0502020202020204" pitchFamily="34" charset="0"/>
              </a:rPr>
              <a:t>Comparatives</a:t>
            </a:r>
            <a:br>
              <a:rPr lang="en-US" sz="3200" b="1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r>
              <a:rPr lang="en-US" sz="2200" dirty="0">
                <a:latin typeface="Century Gothic" panose="020B0502020202020204" pitchFamily="34" charset="0"/>
              </a:rPr>
              <a:t>Complete the sentences using comparatives.</a:t>
            </a:r>
            <a:endParaRPr lang="en-US" dirty="0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8B1D666A-2306-7C47-8FF6-4E6F511E34DE}"/>
              </a:ext>
            </a:extLst>
          </p:cNvPr>
          <p:cNvSpPr/>
          <p:nvPr/>
        </p:nvSpPr>
        <p:spPr>
          <a:xfrm>
            <a:off x="1619418" y="4870417"/>
            <a:ext cx="8381927" cy="1778946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DD16C55-8B9F-DF48-AEF1-2953E1D08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4170" y="5048706"/>
            <a:ext cx="1406737" cy="142236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A781E2B-0CEA-BE4B-BB43-69EF917EEB44}"/>
              </a:ext>
            </a:extLst>
          </p:cNvPr>
          <p:cNvSpPr/>
          <p:nvPr/>
        </p:nvSpPr>
        <p:spPr>
          <a:xfrm>
            <a:off x="2857282" y="4330406"/>
            <a:ext cx="215757" cy="2568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520FF91-9B73-864D-8566-98F0DE0F721C}"/>
              </a:ext>
            </a:extLst>
          </p:cNvPr>
          <p:cNvSpPr/>
          <p:nvPr/>
        </p:nvSpPr>
        <p:spPr>
          <a:xfrm>
            <a:off x="4472279" y="5206362"/>
            <a:ext cx="280458" cy="2568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A43C0EF-F3C7-914E-BAEB-E3D24ACA0FD5}"/>
              </a:ext>
            </a:extLst>
          </p:cNvPr>
          <p:cNvSpPr txBox="1"/>
          <p:nvPr/>
        </p:nvSpPr>
        <p:spPr>
          <a:xfrm>
            <a:off x="3584067" y="5221379"/>
            <a:ext cx="778902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Century Gothic" panose="020B0502020202020204" pitchFamily="34" charset="0"/>
              </a:rPr>
              <a:t>___________________________________.</a:t>
            </a:r>
          </a:p>
          <a:p>
            <a:endParaRPr lang="en-US" sz="2200" dirty="0">
              <a:latin typeface="Century Gothic" panose="020B0502020202020204" pitchFamily="34" charset="0"/>
            </a:endParaRPr>
          </a:p>
          <a:p>
            <a:r>
              <a:rPr lang="en-US" sz="2200" dirty="0">
                <a:latin typeface="Century Gothic" panose="020B0502020202020204" pitchFamily="34" charset="0"/>
              </a:rPr>
              <a:t>___________________________________.</a:t>
            </a:r>
          </a:p>
          <a:p>
            <a:endParaRPr lang="en-US" sz="3200" dirty="0">
              <a:latin typeface="Century Gothic" panose="020B0502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12EE56E-85D2-414E-A48F-978FB8D255FF}"/>
              </a:ext>
            </a:extLst>
          </p:cNvPr>
          <p:cNvSpPr txBox="1"/>
          <p:nvPr/>
        </p:nvSpPr>
        <p:spPr>
          <a:xfrm>
            <a:off x="3600221" y="3257378"/>
            <a:ext cx="626681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Century Gothic" panose="020B0502020202020204" pitchFamily="34" charset="0"/>
              </a:rPr>
              <a:t>The giraffe is ______________.</a:t>
            </a:r>
          </a:p>
          <a:p>
            <a:endParaRPr lang="en-US" sz="2200" dirty="0">
              <a:latin typeface="Century Gothic" panose="020B0502020202020204" pitchFamily="34" charset="0"/>
            </a:endParaRPr>
          </a:p>
          <a:p>
            <a:r>
              <a:rPr lang="en-US" sz="2200" dirty="0">
                <a:latin typeface="Century Gothic" panose="020B0502020202020204" pitchFamily="34" charset="0"/>
              </a:rPr>
              <a:t>The tiger is ______________.</a:t>
            </a:r>
          </a:p>
          <a:p>
            <a:endParaRPr lang="en-US" sz="3200" dirty="0">
              <a:latin typeface="Century Gothic" panose="020B0502020202020204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28BB6E7-859D-0546-8F1A-EAFF3466EB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4554" y="3027320"/>
            <a:ext cx="1492929" cy="162291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FB25C64-693F-4D4A-8637-FC16335714EA}"/>
              </a:ext>
            </a:extLst>
          </p:cNvPr>
          <p:cNvSpPr/>
          <p:nvPr/>
        </p:nvSpPr>
        <p:spPr>
          <a:xfrm>
            <a:off x="250825" y="1122218"/>
            <a:ext cx="11690350" cy="158034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Table 6">
            <a:extLst>
              <a:ext uri="{FF2B5EF4-FFF2-40B4-BE49-F238E27FC236}">
                <a16:creationId xmlns:a16="http://schemas.microsoft.com/office/drawing/2014/main" id="{182BBC03-F234-F348-A464-5077CD7DD1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5203288"/>
              </p:ext>
            </p:extLst>
          </p:nvPr>
        </p:nvGraphicFramePr>
        <p:xfrm>
          <a:off x="370803" y="1196480"/>
          <a:ext cx="11570372" cy="1478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42638">
                  <a:extLst>
                    <a:ext uri="{9D8B030D-6E8A-4147-A177-3AD203B41FA5}">
                      <a16:colId xmlns:a16="http://schemas.microsoft.com/office/drawing/2014/main" val="2267054770"/>
                    </a:ext>
                  </a:extLst>
                </a:gridCol>
                <a:gridCol w="3227734">
                  <a:extLst>
                    <a:ext uri="{9D8B030D-6E8A-4147-A177-3AD203B41FA5}">
                      <a16:colId xmlns:a16="http://schemas.microsoft.com/office/drawing/2014/main" val="41735567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Century Gothic" panose="020B0502020202020204" pitchFamily="34" charset="0"/>
                        </a:rPr>
                        <a:t>When the adjective has </a:t>
                      </a:r>
                      <a:r>
                        <a:rPr lang="en-US" b="1" dirty="0">
                          <a:latin typeface="Century Gothic" panose="020B0502020202020204" pitchFamily="34" charset="0"/>
                        </a:rPr>
                        <a:t>one syllable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tall - tall</a:t>
                      </a:r>
                      <a:r>
                        <a:rPr lang="en-US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095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Century Gothic" panose="020B0502020202020204" pitchFamily="34" charset="0"/>
                        </a:rPr>
                        <a:t>When the adjective has </a:t>
                      </a:r>
                      <a:r>
                        <a:rPr lang="en-US" b="1" dirty="0">
                          <a:latin typeface="Century Gothic" panose="020B0502020202020204" pitchFamily="34" charset="0"/>
                        </a:rPr>
                        <a:t>consonant</a:t>
                      </a:r>
                      <a:r>
                        <a:rPr lang="en-US" dirty="0">
                          <a:latin typeface="Century Gothic" panose="020B0502020202020204" pitchFamily="34" charset="0"/>
                        </a:rPr>
                        <a:t> + </a:t>
                      </a:r>
                      <a:r>
                        <a:rPr lang="en-US" b="1" dirty="0">
                          <a:latin typeface="Century Gothic" panose="020B0502020202020204" pitchFamily="34" charset="0"/>
                        </a:rPr>
                        <a:t>vowel</a:t>
                      </a:r>
                      <a:r>
                        <a:rPr lang="en-US" dirty="0">
                          <a:latin typeface="Century Gothic" panose="020B0502020202020204" pitchFamily="34" charset="0"/>
                        </a:rPr>
                        <a:t> + </a:t>
                      </a:r>
                      <a:r>
                        <a:rPr lang="en-US" b="1" dirty="0">
                          <a:latin typeface="Century Gothic" panose="020B0502020202020204" pitchFamily="34" charset="0"/>
                        </a:rPr>
                        <a:t>consonant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big - bigg</a:t>
                      </a:r>
                      <a:r>
                        <a:rPr lang="en-US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142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Century Gothic" panose="020B0502020202020204" pitchFamily="34" charset="0"/>
                        </a:rPr>
                        <a:t>When the adjective </a:t>
                      </a:r>
                      <a:r>
                        <a:rPr lang="en-US" b="1" dirty="0">
                          <a:latin typeface="Century Gothic" panose="020B0502020202020204" pitchFamily="34" charset="0"/>
                        </a:rPr>
                        <a:t>ends in -e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cut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</a:t>
                      </a:r>
                      <a:r>
                        <a:rPr lang="en-US" dirty="0">
                          <a:latin typeface="Century Gothic" panose="020B0502020202020204" pitchFamily="34" charset="0"/>
                        </a:rPr>
                        <a:t> - cute</a:t>
                      </a:r>
                      <a:r>
                        <a:rPr lang="en-US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207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Century Gothic" panose="020B0502020202020204" pitchFamily="34" charset="0"/>
                        </a:rPr>
                        <a:t>When the adjective </a:t>
                      </a:r>
                      <a:r>
                        <a:rPr lang="en-US" b="1" dirty="0">
                          <a:latin typeface="Century Gothic" panose="020B0502020202020204" pitchFamily="34" charset="0"/>
                        </a:rPr>
                        <a:t>ends in -y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happ</a:t>
                      </a:r>
                      <a:r>
                        <a:rPr lang="en-US" b="1" dirty="0">
                          <a:latin typeface="Century Gothic" panose="020B0502020202020204" pitchFamily="34" charset="0"/>
                        </a:rPr>
                        <a:t>y</a:t>
                      </a:r>
                      <a:r>
                        <a:rPr lang="en-US" dirty="0">
                          <a:latin typeface="Century Gothic" panose="020B0502020202020204" pitchFamily="34" charset="0"/>
                        </a:rPr>
                        <a:t> - happ</a:t>
                      </a:r>
                      <a:r>
                        <a:rPr lang="en-US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ier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475246"/>
                  </a:ext>
                </a:extLst>
              </a:tr>
            </a:tbl>
          </a:graphicData>
        </a:graphic>
      </p:graphicFrame>
      <p:sp>
        <p:nvSpPr>
          <p:cNvPr id="4" name="Right Arrow 3">
            <a:extLst>
              <a:ext uri="{FF2B5EF4-FFF2-40B4-BE49-F238E27FC236}">
                <a16:creationId xmlns:a16="http://schemas.microsoft.com/office/drawing/2014/main" id="{4E204C7D-2F58-9C48-9082-135A935CE0CC}"/>
              </a:ext>
            </a:extLst>
          </p:cNvPr>
          <p:cNvSpPr/>
          <p:nvPr/>
        </p:nvSpPr>
        <p:spPr>
          <a:xfrm>
            <a:off x="8036458" y="1270644"/>
            <a:ext cx="360121" cy="227469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7DE4A1C3-5F1A-AF4F-B181-DA52266FAE08}"/>
              </a:ext>
            </a:extLst>
          </p:cNvPr>
          <p:cNvSpPr/>
          <p:nvPr/>
        </p:nvSpPr>
        <p:spPr>
          <a:xfrm>
            <a:off x="8036457" y="1632082"/>
            <a:ext cx="360121" cy="227469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5045F573-522F-2C4B-99E0-127AD41F49A1}"/>
              </a:ext>
            </a:extLst>
          </p:cNvPr>
          <p:cNvSpPr/>
          <p:nvPr/>
        </p:nvSpPr>
        <p:spPr>
          <a:xfrm>
            <a:off x="8036457" y="2008096"/>
            <a:ext cx="360121" cy="227469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D710DF7F-8F86-4349-BCBE-6013099418BA}"/>
              </a:ext>
            </a:extLst>
          </p:cNvPr>
          <p:cNvSpPr/>
          <p:nvPr/>
        </p:nvSpPr>
        <p:spPr>
          <a:xfrm>
            <a:off x="8037000" y="2382852"/>
            <a:ext cx="360121" cy="227469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9517D9-BE8D-F844-B623-E51DA1356FE8}"/>
              </a:ext>
            </a:extLst>
          </p:cNvPr>
          <p:cNvSpPr/>
          <p:nvPr/>
        </p:nvSpPr>
        <p:spPr>
          <a:xfrm>
            <a:off x="3013968" y="5975115"/>
            <a:ext cx="282388" cy="1748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8149A69-63DD-A245-A6AA-F280AD743DBA}"/>
              </a:ext>
            </a:extLst>
          </p:cNvPr>
          <p:cNvSpPr/>
          <p:nvPr/>
        </p:nvSpPr>
        <p:spPr>
          <a:xfrm>
            <a:off x="1716089" y="5288404"/>
            <a:ext cx="216162" cy="1748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82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27E05E2-0FDC-3940-8B2A-C68AF4A1C788}"/>
              </a:ext>
            </a:extLst>
          </p:cNvPr>
          <p:cNvSpPr/>
          <p:nvPr/>
        </p:nvSpPr>
        <p:spPr>
          <a:xfrm>
            <a:off x="1759265" y="2971659"/>
            <a:ext cx="8381927" cy="1778946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331C3EAB-6588-854B-A941-2E3DD3DF7A15}"/>
              </a:ext>
            </a:extLst>
          </p:cNvPr>
          <p:cNvSpPr/>
          <p:nvPr/>
        </p:nvSpPr>
        <p:spPr>
          <a:xfrm>
            <a:off x="1780528" y="4886706"/>
            <a:ext cx="8381927" cy="1778946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BD81AECB-3356-C84A-958F-10400FEC4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5" y="174625"/>
            <a:ext cx="2035175" cy="720907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CA6B9B8D-252E-6C4D-A536-123B726EB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3600" y="201037"/>
            <a:ext cx="917575" cy="694495"/>
          </a:xfrm>
          <a:prstGeom prst="rect">
            <a:avLst/>
          </a:prstGeom>
        </p:spPr>
      </p:pic>
      <p:sp>
        <p:nvSpPr>
          <p:cNvPr id="31" name="Title 2">
            <a:extLst>
              <a:ext uri="{FF2B5EF4-FFF2-40B4-BE49-F238E27FC236}">
                <a16:creationId xmlns:a16="http://schemas.microsoft.com/office/drawing/2014/main" id="{EF9DB7D7-88F0-384C-922C-0CB096640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38" y="215537"/>
            <a:ext cx="8737600" cy="720907"/>
          </a:xfrm>
        </p:spPr>
        <p:txBody>
          <a:bodyPr>
            <a:normAutofit fontScale="90000"/>
          </a:bodyPr>
          <a:lstStyle/>
          <a:p>
            <a:r>
              <a:rPr lang="en-AE" sz="3600" b="1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</a:rPr>
              <a:t>Activity </a:t>
            </a:r>
            <a:r>
              <a:rPr lang="en-US" sz="3600" b="1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</a:rPr>
              <a:t>3 </a:t>
            </a:r>
            <a:r>
              <a:rPr lang="en-US" sz="3600" dirty="0">
                <a:latin typeface="Century Gothic" panose="020B0502020202020204" pitchFamily="34" charset="0"/>
              </a:rPr>
              <a:t>Superlatives</a:t>
            </a:r>
            <a:br>
              <a:rPr lang="en-US" sz="3200" b="1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r>
              <a:rPr lang="en-US" sz="2200" dirty="0">
                <a:latin typeface="Century Gothic" panose="020B0502020202020204" pitchFamily="34" charset="0"/>
              </a:rPr>
              <a:t>Complete the sentences using superlatives.</a:t>
            </a:r>
            <a:endParaRPr lang="en-US" sz="22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12EE56E-85D2-414E-A48F-978FB8D255FF}"/>
              </a:ext>
            </a:extLst>
          </p:cNvPr>
          <p:cNvSpPr txBox="1"/>
          <p:nvPr/>
        </p:nvSpPr>
        <p:spPr>
          <a:xfrm>
            <a:off x="4638444" y="3224713"/>
            <a:ext cx="720254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Century Gothic" panose="020B0502020202020204" pitchFamily="34" charset="0"/>
              </a:rPr>
              <a:t>The lion is the	______________.</a:t>
            </a:r>
          </a:p>
          <a:p>
            <a:endParaRPr lang="en-US" sz="2200" dirty="0">
              <a:latin typeface="Century Gothic" panose="020B0502020202020204" pitchFamily="34" charset="0"/>
            </a:endParaRPr>
          </a:p>
          <a:p>
            <a:r>
              <a:rPr lang="en-US" sz="2200" dirty="0">
                <a:latin typeface="Century Gothic" panose="020B0502020202020204" pitchFamily="34" charset="0"/>
              </a:rPr>
              <a:t>The sheep is the ______________.</a:t>
            </a:r>
          </a:p>
          <a:p>
            <a:endParaRPr lang="en-US" sz="3200" dirty="0">
              <a:latin typeface="Century Gothic" panose="020B0502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18F9792-6891-D341-AC68-B9677F4A8045}"/>
              </a:ext>
            </a:extLst>
          </p:cNvPr>
          <p:cNvSpPr txBox="1"/>
          <p:nvPr/>
        </p:nvSpPr>
        <p:spPr>
          <a:xfrm>
            <a:off x="4554351" y="5176248"/>
            <a:ext cx="778902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Century Gothic" panose="020B0502020202020204" pitchFamily="34" charset="0"/>
              </a:rPr>
              <a:t>___________________________________.</a:t>
            </a:r>
          </a:p>
          <a:p>
            <a:endParaRPr lang="en-US" sz="2200" dirty="0">
              <a:latin typeface="Century Gothic" panose="020B0502020202020204" pitchFamily="34" charset="0"/>
            </a:endParaRPr>
          </a:p>
          <a:p>
            <a:r>
              <a:rPr lang="en-US" sz="2200" dirty="0">
                <a:latin typeface="Century Gothic" panose="020B0502020202020204" pitchFamily="34" charset="0"/>
              </a:rPr>
              <a:t>___________________________________.</a:t>
            </a:r>
          </a:p>
          <a:p>
            <a:endParaRPr lang="en-US" sz="3200" dirty="0">
              <a:latin typeface="Century Gothic" panose="020B0502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7150678-B7B7-7E41-AFAA-BD99B1D64D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1122" y="3052156"/>
            <a:ext cx="2530475" cy="15483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9AEE8C5-A9BC-B74D-B8FB-EF16F6BA67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489" y="3432054"/>
            <a:ext cx="1345793" cy="109131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1C59137-28FF-7A43-90C5-1419A179E9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30969" y="5069982"/>
            <a:ext cx="2376308" cy="130946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5D563B0-180A-9142-9BC3-35E445FBAE65}"/>
              </a:ext>
            </a:extLst>
          </p:cNvPr>
          <p:cNvSpPr/>
          <p:nvPr/>
        </p:nvSpPr>
        <p:spPr>
          <a:xfrm>
            <a:off x="250825" y="1122218"/>
            <a:ext cx="11690350" cy="158034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Table 6">
            <a:extLst>
              <a:ext uri="{FF2B5EF4-FFF2-40B4-BE49-F238E27FC236}">
                <a16:creationId xmlns:a16="http://schemas.microsoft.com/office/drawing/2014/main" id="{6C5835DE-7C34-CD40-A670-C2FE93DC1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73490"/>
              </p:ext>
            </p:extLst>
          </p:nvPr>
        </p:nvGraphicFramePr>
        <p:xfrm>
          <a:off x="370802" y="1196480"/>
          <a:ext cx="11570373" cy="1478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42639">
                  <a:extLst>
                    <a:ext uri="{9D8B030D-6E8A-4147-A177-3AD203B41FA5}">
                      <a16:colId xmlns:a16="http://schemas.microsoft.com/office/drawing/2014/main" val="2267054770"/>
                    </a:ext>
                  </a:extLst>
                </a:gridCol>
                <a:gridCol w="3227734">
                  <a:extLst>
                    <a:ext uri="{9D8B030D-6E8A-4147-A177-3AD203B41FA5}">
                      <a16:colId xmlns:a16="http://schemas.microsoft.com/office/drawing/2014/main" val="41735567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Century Gothic" panose="020B0502020202020204" pitchFamily="34" charset="0"/>
                        </a:rPr>
                        <a:t>When the adjective has </a:t>
                      </a:r>
                      <a:r>
                        <a:rPr lang="en-US" b="1" dirty="0">
                          <a:latin typeface="Century Gothic" panose="020B0502020202020204" pitchFamily="34" charset="0"/>
                        </a:rPr>
                        <a:t>one syllable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tall – tall</a:t>
                      </a:r>
                      <a:r>
                        <a:rPr lang="en-US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095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Century Gothic" panose="020B0502020202020204" pitchFamily="34" charset="0"/>
                        </a:rPr>
                        <a:t>When the adjective has </a:t>
                      </a:r>
                      <a:r>
                        <a:rPr lang="en-US" b="1" dirty="0">
                          <a:latin typeface="Century Gothic" panose="020B0502020202020204" pitchFamily="34" charset="0"/>
                        </a:rPr>
                        <a:t>consonant</a:t>
                      </a:r>
                      <a:r>
                        <a:rPr lang="en-US" dirty="0">
                          <a:latin typeface="Century Gothic" panose="020B0502020202020204" pitchFamily="34" charset="0"/>
                        </a:rPr>
                        <a:t> + </a:t>
                      </a:r>
                      <a:r>
                        <a:rPr lang="en-US" b="1" dirty="0">
                          <a:latin typeface="Century Gothic" panose="020B0502020202020204" pitchFamily="34" charset="0"/>
                        </a:rPr>
                        <a:t>vowel</a:t>
                      </a:r>
                      <a:r>
                        <a:rPr lang="en-US" dirty="0">
                          <a:latin typeface="Century Gothic" panose="020B0502020202020204" pitchFamily="34" charset="0"/>
                        </a:rPr>
                        <a:t> + </a:t>
                      </a:r>
                      <a:r>
                        <a:rPr lang="en-US" b="1" dirty="0">
                          <a:latin typeface="Century Gothic" panose="020B0502020202020204" pitchFamily="34" charset="0"/>
                        </a:rPr>
                        <a:t>consonant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big - bigg</a:t>
                      </a:r>
                      <a:r>
                        <a:rPr lang="en-US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142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Century Gothic" panose="020B0502020202020204" pitchFamily="34" charset="0"/>
                        </a:rPr>
                        <a:t>When the adjective </a:t>
                      </a:r>
                      <a:r>
                        <a:rPr lang="en-US" b="1" dirty="0">
                          <a:latin typeface="Century Gothic" panose="020B0502020202020204" pitchFamily="34" charset="0"/>
                        </a:rPr>
                        <a:t>ends in -e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cut</a:t>
                      </a:r>
                      <a:r>
                        <a:rPr lang="en-US" b="1" dirty="0">
                          <a:latin typeface="Century Gothic" panose="020B0502020202020204" pitchFamily="34" charset="0"/>
                        </a:rPr>
                        <a:t>e</a:t>
                      </a:r>
                      <a:r>
                        <a:rPr lang="en-US" dirty="0">
                          <a:latin typeface="Century Gothic" panose="020B0502020202020204" pitchFamily="34" charset="0"/>
                        </a:rPr>
                        <a:t> - cute</a:t>
                      </a:r>
                      <a:r>
                        <a:rPr lang="en-US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207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Century Gothic" panose="020B0502020202020204" pitchFamily="34" charset="0"/>
                        </a:rPr>
                        <a:t>When the adjective </a:t>
                      </a:r>
                      <a:r>
                        <a:rPr lang="en-US" b="1" dirty="0">
                          <a:latin typeface="Century Gothic" panose="020B0502020202020204" pitchFamily="34" charset="0"/>
                        </a:rPr>
                        <a:t>ends in -y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happ</a:t>
                      </a:r>
                      <a:r>
                        <a:rPr lang="en-US" b="1" dirty="0">
                          <a:latin typeface="Century Gothic" panose="020B0502020202020204" pitchFamily="34" charset="0"/>
                        </a:rPr>
                        <a:t>y</a:t>
                      </a:r>
                      <a:r>
                        <a:rPr lang="en-US" dirty="0">
                          <a:latin typeface="Century Gothic" panose="020B0502020202020204" pitchFamily="34" charset="0"/>
                        </a:rPr>
                        <a:t> - happ</a:t>
                      </a:r>
                      <a:r>
                        <a:rPr lang="en-US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iest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475246"/>
                  </a:ext>
                </a:extLst>
              </a:tr>
            </a:tbl>
          </a:graphicData>
        </a:graphic>
      </p:graphicFrame>
      <p:sp>
        <p:nvSpPr>
          <p:cNvPr id="19" name="Right Arrow 18">
            <a:extLst>
              <a:ext uri="{FF2B5EF4-FFF2-40B4-BE49-F238E27FC236}">
                <a16:creationId xmlns:a16="http://schemas.microsoft.com/office/drawing/2014/main" id="{4A857C8D-017F-5442-A650-CD3013562A8A}"/>
              </a:ext>
            </a:extLst>
          </p:cNvPr>
          <p:cNvSpPr/>
          <p:nvPr/>
        </p:nvSpPr>
        <p:spPr>
          <a:xfrm>
            <a:off x="7940203" y="1270644"/>
            <a:ext cx="360121" cy="227469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2E8D8D1A-685B-7948-8129-F4C91897FCD8}"/>
              </a:ext>
            </a:extLst>
          </p:cNvPr>
          <p:cNvSpPr/>
          <p:nvPr/>
        </p:nvSpPr>
        <p:spPr>
          <a:xfrm>
            <a:off x="7940202" y="1632082"/>
            <a:ext cx="360121" cy="227469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0B7B3B0A-B172-024A-B351-18BCADA5DEC5}"/>
              </a:ext>
            </a:extLst>
          </p:cNvPr>
          <p:cNvSpPr/>
          <p:nvPr/>
        </p:nvSpPr>
        <p:spPr>
          <a:xfrm>
            <a:off x="7940202" y="2008096"/>
            <a:ext cx="360121" cy="227469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2A3BFC73-5E24-6A4B-A3D5-AF5FF48179FB}"/>
              </a:ext>
            </a:extLst>
          </p:cNvPr>
          <p:cNvSpPr/>
          <p:nvPr/>
        </p:nvSpPr>
        <p:spPr>
          <a:xfrm>
            <a:off x="7940745" y="2382852"/>
            <a:ext cx="360121" cy="227469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11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1AAB722C-A071-F647-A1CA-287E1F5BB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5" y="174625"/>
            <a:ext cx="2035175" cy="720907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13A58080-19CE-3242-B2FC-0296D77244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3600" y="201037"/>
            <a:ext cx="917575" cy="694495"/>
          </a:xfrm>
          <a:prstGeom prst="rect">
            <a:avLst/>
          </a:prstGeom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413A2B12-34A9-2D40-AFFC-8A3456189323}"/>
              </a:ext>
            </a:extLst>
          </p:cNvPr>
          <p:cNvSpPr txBox="1">
            <a:spLocks/>
          </p:cNvSpPr>
          <p:nvPr/>
        </p:nvSpPr>
        <p:spPr>
          <a:xfrm>
            <a:off x="2421162" y="201037"/>
            <a:ext cx="9061225" cy="9074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E" sz="3300" b="1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</a:rPr>
              <a:t>Activity </a:t>
            </a:r>
            <a:r>
              <a:rPr lang="en-US" sz="3300" b="1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</a:rPr>
              <a:t>4 </a:t>
            </a:r>
            <a:r>
              <a:rPr lang="en-US" sz="3300" dirty="0">
                <a:latin typeface="Century Gothic" panose="020B0502020202020204" pitchFamily="34" charset="0"/>
              </a:rPr>
              <a:t>Discussion</a:t>
            </a:r>
            <a:br>
              <a:rPr lang="en-US" sz="3200" b="1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r>
              <a:rPr lang="en-US" sz="2100" dirty="0">
                <a:latin typeface="Century Gothic" panose="020B0502020202020204" pitchFamily="34" charset="0"/>
              </a:rPr>
              <a:t>Talk about the animals in the picture. Then, answer the questions</a:t>
            </a:r>
            <a:r>
              <a:rPr lang="en-US" sz="2700" dirty="0">
                <a:latin typeface="Century Gothic" panose="020B0502020202020204" pitchFamily="34" charset="0"/>
              </a:rPr>
              <a:t>.</a:t>
            </a:r>
            <a:endParaRPr lang="en-US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E867ABA-6A03-B742-9CFE-3989A554D926}"/>
              </a:ext>
            </a:extLst>
          </p:cNvPr>
          <p:cNvSpPr/>
          <p:nvPr/>
        </p:nvSpPr>
        <p:spPr>
          <a:xfrm>
            <a:off x="250825" y="1555600"/>
            <a:ext cx="4502136" cy="4560426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 w="317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34DC19-F51F-9749-AE66-28A77F00A0DF}"/>
              </a:ext>
            </a:extLst>
          </p:cNvPr>
          <p:cNvSpPr txBox="1"/>
          <p:nvPr/>
        </p:nvSpPr>
        <p:spPr>
          <a:xfrm>
            <a:off x="5031869" y="2189208"/>
            <a:ext cx="7160131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dirty="0">
                <a:latin typeface="Century Gothic" panose="020B0502020202020204" pitchFamily="34" charset="0"/>
              </a:rPr>
              <a:t>1. Which animals are bigger than the monkey?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dirty="0">
                <a:latin typeface="Century Gothic" panose="020B0502020202020204" pitchFamily="34" charset="0"/>
              </a:rPr>
              <a:t>2. Which animals are lighter than the tiger?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dirty="0">
                <a:latin typeface="Century Gothic" panose="020B0502020202020204" pitchFamily="34" charset="0"/>
              </a:rPr>
              <a:t>3. Which animal is the cutest?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dirty="0">
                <a:latin typeface="Century Gothic" panose="020B0502020202020204" pitchFamily="34" charset="0"/>
              </a:rPr>
              <a:t>4. Which animal is the scariest?</a:t>
            </a:r>
          </a:p>
          <a:p>
            <a:endParaRPr lang="en-US" sz="500" dirty="0">
              <a:latin typeface="Century Gothic" panose="020B0502020202020204" pitchFamily="34" charset="0"/>
            </a:endParaRPr>
          </a:p>
          <a:p>
            <a:endParaRPr lang="en-US" sz="2500" dirty="0">
              <a:latin typeface="Century Gothic" panose="020B0502020202020204" pitchFamily="34" charset="0"/>
            </a:endParaRPr>
          </a:p>
          <a:p>
            <a:endParaRPr lang="en-US" sz="600" dirty="0">
              <a:latin typeface="Century Gothic" panose="020B0502020202020204" pitchFamily="34" charset="0"/>
            </a:endParaRPr>
          </a:p>
          <a:p>
            <a:endParaRPr lang="en-US" sz="600" dirty="0">
              <a:latin typeface="Century Gothic" panose="020B0502020202020204" pitchFamily="34" charset="0"/>
            </a:endParaRPr>
          </a:p>
          <a:p>
            <a:endParaRPr lang="en-US" sz="1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74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1AAB722C-A071-F647-A1CA-287E1F5BB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5" y="174625"/>
            <a:ext cx="2035175" cy="720907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13A58080-19CE-3242-B2FC-0296D77244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3600" y="201037"/>
            <a:ext cx="917575" cy="694495"/>
          </a:xfrm>
          <a:prstGeom prst="rect">
            <a:avLst/>
          </a:prstGeom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413A2B12-34A9-2D40-AFFC-8A3456189323}"/>
              </a:ext>
            </a:extLst>
          </p:cNvPr>
          <p:cNvSpPr txBox="1">
            <a:spLocks/>
          </p:cNvSpPr>
          <p:nvPr/>
        </p:nvSpPr>
        <p:spPr>
          <a:xfrm>
            <a:off x="2510589" y="209569"/>
            <a:ext cx="8737600" cy="1089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E" sz="3300" b="1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</a:rPr>
              <a:t>Activity </a:t>
            </a:r>
            <a:r>
              <a:rPr lang="en-US" sz="3300" b="1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</a:rPr>
              <a:t>5 </a:t>
            </a:r>
            <a:r>
              <a:rPr lang="en-US" sz="3300" dirty="0">
                <a:latin typeface="Century Gothic" panose="020B0502020202020204" pitchFamily="34" charset="0"/>
              </a:rPr>
              <a:t>Write Sentences</a:t>
            </a:r>
            <a:br>
              <a:rPr lang="en-US" sz="3200" b="1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r>
              <a:rPr lang="en-US" sz="2100" dirty="0">
                <a:latin typeface="Century Gothic" panose="020B0502020202020204" pitchFamily="34" charset="0"/>
              </a:rPr>
              <a:t>Write about the picture using comparatives and superlatives.</a:t>
            </a:r>
          </a:p>
          <a:p>
            <a:r>
              <a:rPr lang="en-US" sz="2100" dirty="0">
                <a:latin typeface="Century Gothic" panose="020B0502020202020204" pitchFamily="34" charset="0"/>
              </a:rPr>
              <a:t>Use the adjectives in the box.</a:t>
            </a:r>
            <a:endParaRPr lang="en-US" sz="2100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E867ABA-6A03-B742-9CFE-3989A554D926}"/>
              </a:ext>
            </a:extLst>
          </p:cNvPr>
          <p:cNvSpPr/>
          <p:nvPr/>
        </p:nvSpPr>
        <p:spPr>
          <a:xfrm>
            <a:off x="3607695" y="2066494"/>
            <a:ext cx="4485777" cy="4454386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 w="317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781D29A-3A53-3640-8CCD-E5DD5451DCEF}"/>
              </a:ext>
            </a:extLst>
          </p:cNvPr>
          <p:cNvSpPr/>
          <p:nvPr/>
        </p:nvSpPr>
        <p:spPr>
          <a:xfrm>
            <a:off x="250825" y="1317453"/>
            <a:ext cx="11690350" cy="540179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2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8F9D58-D04D-4A48-A804-C59217031456}"/>
              </a:ext>
            </a:extLst>
          </p:cNvPr>
          <p:cNvSpPr txBox="1"/>
          <p:nvPr/>
        </p:nvSpPr>
        <p:spPr>
          <a:xfrm>
            <a:off x="250825" y="1365579"/>
            <a:ext cx="11690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loud			greedy		quiet			strong</a:t>
            </a:r>
          </a:p>
        </p:txBody>
      </p:sp>
    </p:spTree>
    <p:extLst>
      <p:ext uri="{BB962C8B-B14F-4D97-AF65-F5344CB8AC3E}">
        <p14:creationId xmlns:p14="http://schemas.microsoft.com/office/powerpoint/2010/main" val="3639930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806A717006234FADBB4A319CEEA3E6" ma:contentTypeVersion="13" ma:contentTypeDescription="Create a new document." ma:contentTypeScope="" ma:versionID="470be198c2e80961b84d409594045971">
  <xsd:schema xmlns:xsd="http://www.w3.org/2001/XMLSchema" xmlns:xs="http://www.w3.org/2001/XMLSchema" xmlns:p="http://schemas.microsoft.com/office/2006/metadata/properties" xmlns:ns2="fe01882a-30a4-4f5e-a342-241456fa758e" xmlns:ns3="b3cf24bd-76d1-4e6c-b058-3129d95968ce" targetNamespace="http://schemas.microsoft.com/office/2006/metadata/properties" ma:root="true" ma:fieldsID="98f57d28c4003f6b9559e735ab92720c" ns2:_="" ns3:_="">
    <xsd:import namespace="fe01882a-30a4-4f5e-a342-241456fa758e"/>
    <xsd:import namespace="b3cf24bd-76d1-4e6c-b058-3129d95968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01882a-30a4-4f5e-a342-241456fa75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cf24bd-76d1-4e6c-b058-3129d95968ce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F88C2E-351B-45A8-8057-CB4882A630D0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4BB1ABE-2A70-4A65-8E67-3CF5EFC501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8068481-97B0-4301-B4FB-603D4FD433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01882a-30a4-4f5e-a342-241456fa758e"/>
    <ds:schemaRef ds:uri="b3cf24bd-76d1-4e6c-b058-3129d95968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242</Words>
  <Application>Microsoft Macintosh PowerPoint</Application>
  <PresentationFormat>Widescreen</PresentationFormat>
  <Paragraphs>66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Century Gothic</vt:lpstr>
      <vt:lpstr>Office Theme</vt:lpstr>
      <vt:lpstr>PowerPoint Presentation</vt:lpstr>
      <vt:lpstr>Activity 1 Brainstorm Choose a pair of adjectives for each picture.</vt:lpstr>
      <vt:lpstr>Activity 2 Comparatives Complete the sentences using comparatives.</vt:lpstr>
      <vt:lpstr>Activity 3 Superlatives Complete the sentences using superlatives.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Charlotte Lewis</dc:creator>
  <cp:lastModifiedBy>Niamh Deirdre Dunne</cp:lastModifiedBy>
  <cp:revision>4</cp:revision>
  <dcterms:created xsi:type="dcterms:W3CDTF">2021-11-14T05:39:28Z</dcterms:created>
  <dcterms:modified xsi:type="dcterms:W3CDTF">2021-12-20T04:43:01Z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0x01010088806A717006234FADBB4A319CEEA3E6</vt:lpwstr>
  </property>
</Properties>
</file>