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89" r:id="rId2"/>
  </p:sldMasterIdLst>
  <p:sldIdLst>
    <p:sldId id="256" r:id="rId3"/>
    <p:sldId id="276" r:id="rId4"/>
    <p:sldId id="273" r:id="rId5"/>
    <p:sldId id="258" r:id="rId6"/>
    <p:sldId id="261" r:id="rId7"/>
    <p:sldId id="287" r:id="rId8"/>
    <p:sldId id="277" r:id="rId9"/>
    <p:sldId id="260" r:id="rId10"/>
    <p:sldId id="262" r:id="rId11"/>
    <p:sldId id="267" r:id="rId12"/>
    <p:sldId id="269" r:id="rId13"/>
    <p:sldId id="288" r:id="rId14"/>
    <p:sldId id="270" r:id="rId15"/>
    <p:sldId id="279" r:id="rId16"/>
    <p:sldId id="2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FF9900"/>
    <a:srgbClr val="FF99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660"/>
  </p:normalViewPr>
  <p:slideViewPr>
    <p:cSldViewPr snapToGrid="0">
      <p:cViewPr>
        <p:scale>
          <a:sx n="80" d="100"/>
          <a:sy n="80" d="100"/>
        </p:scale>
        <p:origin x="-102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CE20A3-9BCE-44E6-BC6C-25AF9F291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FE4E5F7-5ECF-4207-BA36-6D48B8DDB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CEC5F0-D52B-4707-B6B7-E9A3BD67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F04902-3F84-4676-B23E-07A58335E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C20B9E-6564-4E90-B75A-70CDFB13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9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DF86F6-8F8D-4465-91AF-6570F62A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1628AB-F9FC-4FB2-B796-18EFD983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4CF8A2-8E41-481C-B6FE-562902E2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F206F2-6D26-4871-B716-8450EF84F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A37759-3791-47AD-AC38-64AEE51E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4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92937D-2382-48E7-90A0-732FE0AC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AC3F01-F5A8-450C-A94E-B4AD6B839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22986A-2DB7-43BB-859E-F3BFC8F2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9BAC0B-5F13-427D-84EF-817531AA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88ADF5-6902-4AF4-A44D-5306E85D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3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4AB27F-6212-4298-A1B4-DB2A06BDE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6CA33B-589F-4BC4-A7A8-B5006B649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309322E-E909-4AA9-A2BC-78FAA1856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98BED6-251C-42E6-A8A0-B1ABC91F2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DF35E8-EE44-4B0B-8FC7-1BDFDC42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FE3BDF3-586C-4F5E-9DC7-BA5A5690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4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7D8890-CC6A-484D-B9CE-DD057879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6BDB40-F541-48B6-B434-9305F40B8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5FE5DEA-58A3-427B-AC7A-05884D6AA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213C419-1A50-458E-8F0B-2D9939BC8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7800203-9B54-44CD-8069-93437FF580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7A5F665-5542-4D13-B873-667C3A28B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AE7ED56-2215-4BF6-AE88-E18231FF5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A4C493F-4D7E-4E75-BD55-792C62DAB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0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A1465-0C5C-49D4-9A06-CF9A7E52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50C992E-4881-4795-A319-35746A4F7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D5E126D-F61A-4F1D-A8CC-6D6FCAE7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81E0449-8E38-4212-93CF-E2D9D832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9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A0EEA0B-2FCE-4FD1-A5E6-0C305DD9C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91E26B1-DD10-454F-BF6A-4DC7FF82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1E07EF3-E1C8-4922-88E4-DCB19F64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4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A79E82-2069-4C3B-BE54-4FFC76AA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380BFE-33B4-48BC-BF13-2B4790CE8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DAB077F-0F3A-4108-8BF9-E83DF989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356EE29-0B5E-46D3-BBF0-CC5593992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B6E9AA0-6D13-4FCE-A562-91FC68549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0C2E1A-D0D0-434C-B52D-70F04DD4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7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3B2C14-AB95-4E64-9626-977656848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E0C30AF-D9C0-4833-A9EA-6B27B1EFD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FEFFAAB-6176-43DB-B022-E403B6D37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61EDE8-5B6A-4B85-99DA-5A17A7AD3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B70794-5F3F-4238-ABC7-B6AA59DA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0E9EFC8-0F74-4E1F-AEEF-5FD11469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6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7CE307-CCB7-4E76-A125-712D6C66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F0F52F7-4C17-4287-BADE-1F06B4AC3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AFBAB0-BBB3-4697-9C53-673190041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29D50B-F27E-4D62-8D83-250D457E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2944CE-3C57-4EC8-AA1A-96B16251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99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D904EAC-C07C-4461-8531-4360BC139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FE7857-0867-4FB0-81F6-C1E4A5344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AE8BEC-C448-4D02-A364-C0635101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862F6A-E567-4055-BFB1-07E914DA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BBF6C7-A7A4-40E9-B40C-FB38EB08F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83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97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97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97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94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02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46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439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74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9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85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6311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4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13763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903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932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2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2847D4E-9DBC-4079-9386-3EFC8BA06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369B428-CB05-423D-8325-488F7775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899D0-56EA-4C4A-83C3-D71D46E85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0E7D21-41EE-4EF5-84CA-5FC41BCD5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B70D0D-248C-417A-9E98-3F89DB2BD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4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BE467-3707-41B9-8E93-84757E99FF1E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7589F4-2993-41A3-B7E4-F745581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8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hyperlink" Target="https://www.iknowit.com/lessons/b-rounding-nearest-ten-99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91058768-0372-487E-89AD-77D5E455D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753890"/>
              </p:ext>
            </p:extLst>
          </p:nvPr>
        </p:nvGraphicFramePr>
        <p:xfrm>
          <a:off x="266115" y="0"/>
          <a:ext cx="11324490" cy="744175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774830">
                  <a:extLst>
                    <a:ext uri="{9D8B030D-6E8A-4147-A177-3AD203B41FA5}">
                      <a16:colId xmlns:a16="http://schemas.microsoft.com/office/drawing/2014/main" xmlns="" val="1230509267"/>
                    </a:ext>
                  </a:extLst>
                </a:gridCol>
                <a:gridCol w="3774830">
                  <a:extLst>
                    <a:ext uri="{9D8B030D-6E8A-4147-A177-3AD203B41FA5}">
                      <a16:colId xmlns:a16="http://schemas.microsoft.com/office/drawing/2014/main" xmlns="" val="4008292773"/>
                    </a:ext>
                  </a:extLst>
                </a:gridCol>
                <a:gridCol w="3774830">
                  <a:extLst>
                    <a:ext uri="{9D8B030D-6E8A-4147-A177-3AD203B41FA5}">
                      <a16:colId xmlns:a16="http://schemas.microsoft.com/office/drawing/2014/main" xmlns="" val="2336253990"/>
                    </a:ext>
                  </a:extLst>
                </a:gridCol>
              </a:tblGrid>
              <a:tr h="429041">
                <a:tc gridSpan="3"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المادة الدراسية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0796632"/>
                  </a:ext>
                </a:extLst>
              </a:tr>
              <a:tr h="429041">
                <a:tc gridSpan="3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الرياضيات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4061893"/>
                  </a:ext>
                </a:extLst>
              </a:tr>
              <a:tr h="429041"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عنوان الدرس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نتاجات الدرس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أن يكون  الطالب قادر على تقدير المجموع بالتقريب لأقرب عشرة واقرب مئة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0163208"/>
                  </a:ext>
                </a:extLst>
              </a:tr>
              <a:tr h="686465"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تقدير المجموع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9838775"/>
                  </a:ext>
                </a:extLst>
              </a:tr>
              <a:tr h="429041"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التهيئة الحافزة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عنوان النشاط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التطبيق الالكتروني المستخدم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7099707"/>
                  </a:ext>
                </a:extLst>
              </a:tr>
              <a:tr h="492317">
                <a:tc v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لعبة عن تقدير الأعداد إلى أقرب عشرة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محرك البحث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9164176"/>
                  </a:ext>
                </a:extLst>
              </a:tr>
              <a:tr h="429041"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استراتيجية التعلم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اسم الاستراتيجية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التطبيق الالكتروني المستخدم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614795"/>
                  </a:ext>
                </a:extLst>
              </a:tr>
              <a:tr h="1458738">
                <a:tc v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حل المشكلات</a:t>
                      </a:r>
                    </a:p>
                    <a:p>
                      <a:pPr algn="ctr" rtl="1"/>
                      <a:r>
                        <a:rPr lang="ar-AE" sz="2400" dirty="0"/>
                        <a:t>لعبة</a:t>
                      </a:r>
                    </a:p>
                    <a:p>
                      <a:pPr algn="ctr" rtl="1"/>
                      <a:r>
                        <a:rPr lang="ar-AE" sz="2400" dirty="0"/>
                        <a:t>الملاحظة والتقييم</a:t>
                      </a:r>
                    </a:p>
                    <a:p>
                      <a:pPr algn="ctr" rtl="1"/>
                      <a:r>
                        <a:rPr lang="ar-AE" sz="2400" dirty="0"/>
                        <a:t>مسابقة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/>
                        <a:t>Live work sheets</a:t>
                      </a:r>
                      <a:endParaRPr lang="ar-AE" sz="2400" dirty="0"/>
                    </a:p>
                    <a:p>
                      <a:pPr algn="ctr" rtl="1"/>
                      <a:r>
                        <a:rPr lang="ar-AE" sz="2400" dirty="0"/>
                        <a:t>محرك البحث</a:t>
                      </a:r>
                    </a:p>
                    <a:p>
                      <a:pPr algn="ctr" rtl="1"/>
                      <a:r>
                        <a:rPr lang="en-US" sz="2400" dirty="0"/>
                        <a:t>Diwan</a:t>
                      </a:r>
                      <a:endParaRPr lang="ar-AE" sz="2400" dirty="0"/>
                    </a:p>
                    <a:p>
                      <a:pPr algn="ctr" rtl="1"/>
                      <a:r>
                        <a:rPr lang="ar-AE" sz="2400" dirty="0"/>
                        <a:t>بوابة التعلم الذكي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9007533"/>
                  </a:ext>
                </a:extLst>
              </a:tr>
              <a:tr h="1458738">
                <a:tc gridSpan="3">
                  <a:txBody>
                    <a:bodyPr/>
                    <a:lstStyle/>
                    <a:p>
                      <a:pPr algn="r" rtl="1"/>
                      <a:r>
                        <a:rPr lang="ar-AE" sz="2400" dirty="0"/>
                        <a:t>إجراءات الدرس</a:t>
                      </a:r>
                    </a:p>
                    <a:p>
                      <a:pPr algn="r" rtl="1"/>
                      <a:r>
                        <a:rPr lang="ar-AE" sz="2400" dirty="0"/>
                        <a:t> عرض لعبة عن مهارة التقدير لأقرب عشرة</a:t>
                      </a:r>
                    </a:p>
                    <a:p>
                      <a:pPr algn="r" rtl="1"/>
                      <a:r>
                        <a:rPr lang="ar-AE" sz="2400" dirty="0"/>
                        <a:t>التوصل إلى تقدير الأعداد لأقرب عشرة من خلال– حل مثال الكتاب – التمارين الموجهه-التمارين الذاتية –الورقة التفاعلية (الفروق الفردية)- سؤال التحدي-بوابة التعلم الذكي.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0239405"/>
                  </a:ext>
                </a:extLst>
              </a:tr>
              <a:tr h="492317"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التأمل في الدرس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طرح الطالب عددين كليين مكونيين من 4 أرقام او اكثر مع إعادة التجميع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1178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353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0860FD4-0527-4AFA-A70A-78913F29033F}"/>
              </a:ext>
            </a:extLst>
          </p:cNvPr>
          <p:cNvGrpSpPr/>
          <p:nvPr/>
        </p:nvGrpSpPr>
        <p:grpSpPr>
          <a:xfrm>
            <a:off x="283927" y="319378"/>
            <a:ext cx="2103119" cy="2369853"/>
            <a:chOff x="1" y="0"/>
            <a:chExt cx="1528548" cy="236985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DD9E883A-17CA-4C46-A03D-955FBDBCE46E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5" name="Picture 6" descr="Free printable black and withe frame">
                <a:extLst>
                  <a:ext uri="{FF2B5EF4-FFF2-40B4-BE49-F238E27FC236}">
                    <a16:creationId xmlns:a16="http://schemas.microsoft.com/office/drawing/2014/main" xmlns="" id="{95127EEC-0DBF-4E11-AC9C-05A5CD0514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8117FC45-CC98-4574-9F58-E167C03AE6FD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8FFAB166-CE42-421F-8CCD-D1E739E23654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:a16="http://schemas.microsoft.com/office/drawing/2014/main" xmlns="" id="{36A9BBD8-D2E9-4784-8EEB-C5C74195D7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595F18B5-06F6-4D32-9C4F-9F988E41167E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6D92F669-3D43-4CA0-9EB9-29D75F2E984A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11" name="Picture 6" descr="Free printable black and withe frame">
                <a:extLst>
                  <a:ext uri="{FF2B5EF4-FFF2-40B4-BE49-F238E27FC236}">
                    <a16:creationId xmlns:a16="http://schemas.microsoft.com/office/drawing/2014/main" xmlns="" id="{B7AA2C6A-F7A1-4CFC-A307-9FA7027031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999B36AD-7A39-4596-A26C-5FEC3BC331C9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التهيئة</a:t>
                </a:r>
                <a:endParaRPr lang="en-US" dirty="0">
                  <a:cs typeface="(AH) Manal Black" pitchFamily="2" charset="-78"/>
                </a:endParaRPr>
              </a:p>
              <a:p>
                <a:pPr algn="ctr"/>
                <a:r>
                  <a:rPr lang="ar-AE" dirty="0">
                    <a:cs typeface="(AH) Manal Black" pitchFamily="2" charset="-78"/>
                  </a:rPr>
                  <a:t>لعبة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455C426-2B1B-4E58-B50B-66CD438DBDBC}"/>
              </a:ext>
            </a:extLst>
          </p:cNvPr>
          <p:cNvSpPr txBox="1"/>
          <p:nvPr/>
        </p:nvSpPr>
        <p:spPr>
          <a:xfrm>
            <a:off x="3769755" y="286901"/>
            <a:ext cx="7985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https://www.iknowit.com/lessons/b-rounding-nearest-ten-99.html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59FFE1F-3B87-4BB9-B662-884D7167C4CE}"/>
              </a:ext>
            </a:extLst>
          </p:cNvPr>
          <p:cNvSpPr/>
          <p:nvPr/>
        </p:nvSpPr>
        <p:spPr>
          <a:xfrm>
            <a:off x="4506245" y="1295069"/>
            <a:ext cx="7248939" cy="28624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هيا معاً لنراجع مهارة التقريب لأقرب عشرة</a:t>
            </a:r>
          </a:p>
          <a:p>
            <a:pPr algn="ctr"/>
            <a:r>
              <a:rPr lang="ar-AE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خلال هذه اللعبة</a:t>
            </a:r>
            <a:endParaRPr lang="en-US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xmlns="" id="{7B22E9A1-8F15-4A9F-981A-B33AC0610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2"/>
          <a:stretch/>
        </p:blipFill>
        <p:spPr bwMode="auto">
          <a:xfrm>
            <a:off x="283927" y="2981805"/>
            <a:ext cx="3985518" cy="370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17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xmlns="" id="{6C0255FF-35F2-49D8-AF12-75A01C717E17}"/>
              </a:ext>
            </a:extLst>
          </p:cNvPr>
          <p:cNvSpPr/>
          <p:nvPr/>
        </p:nvSpPr>
        <p:spPr>
          <a:xfrm>
            <a:off x="4161794" y="237111"/>
            <a:ext cx="7990694" cy="6026065"/>
          </a:xfrm>
          <a:prstGeom prst="wedgeRoundRectCallout">
            <a:avLst>
              <a:gd name="adj1" fmla="val -53442"/>
              <a:gd name="adj2" fmla="val 2153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800" dirty="0">
                <a:highlight>
                  <a:srgbClr val="FFFF00"/>
                </a:highlight>
                <a:cs typeface="(AH) Manal Black" pitchFamily="2" charset="-78"/>
              </a:rPr>
              <a:t>عنوان درسنا اليوم:</a:t>
            </a:r>
          </a:p>
          <a:p>
            <a:pPr algn="ctr"/>
            <a:r>
              <a:rPr lang="ar-AE" sz="4800" dirty="0">
                <a:cs typeface="(AH) Manal Black" pitchFamily="2" charset="-78"/>
              </a:rPr>
              <a:t>تقدير المجاميع</a:t>
            </a:r>
          </a:p>
          <a:p>
            <a:pPr algn="ctr"/>
            <a:endParaRPr lang="ar-AE" sz="4800" dirty="0">
              <a:cs typeface="(AH) Manal Black" pitchFamily="2" charset="-78"/>
            </a:endParaRPr>
          </a:p>
          <a:p>
            <a:pPr algn="ctr"/>
            <a:r>
              <a:rPr lang="ar-AE" sz="4800" dirty="0">
                <a:highlight>
                  <a:srgbClr val="FFFF00"/>
                </a:highlight>
                <a:cs typeface="(AH) Manal Black" pitchFamily="2" charset="-78"/>
              </a:rPr>
              <a:t>ناتج التعلم:</a:t>
            </a:r>
          </a:p>
          <a:p>
            <a:pPr algn="ctr"/>
            <a:r>
              <a:rPr lang="ar-AE" sz="4800" dirty="0">
                <a:cs typeface="(AH) Manal Black" pitchFamily="2" charset="-78"/>
              </a:rPr>
              <a:t>أن يكون الطالب قادر على التقدير بالتقريب لأقرب عشرة وأقرب مئة</a:t>
            </a:r>
            <a:endParaRPr lang="en-US" sz="4800" dirty="0">
              <a:cs typeface="(AH) Manal Black" pitchFamily="2" charset="-78"/>
            </a:endParaRPr>
          </a:p>
        </p:txBody>
      </p:sp>
      <p:pic>
        <p:nvPicPr>
          <p:cNvPr id="2050" name="Picture 2" descr="Child on books pointing at something | Premium Vector #Freepik #vector #school #education #character #cartoon">
            <a:extLst>
              <a:ext uri="{FF2B5EF4-FFF2-40B4-BE49-F238E27FC236}">
                <a16:creationId xmlns:a16="http://schemas.microsoft.com/office/drawing/2014/main" xmlns="" id="{4275ED90-F2B5-4994-A709-BC80CA66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94824"/>
            <a:ext cx="3634740" cy="536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55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xmlns="" id="{6C0255FF-35F2-49D8-AF12-75A01C717E17}"/>
              </a:ext>
            </a:extLst>
          </p:cNvPr>
          <p:cNvSpPr/>
          <p:nvPr/>
        </p:nvSpPr>
        <p:spPr>
          <a:xfrm>
            <a:off x="3708093" y="1152249"/>
            <a:ext cx="7990694" cy="3181053"/>
          </a:xfrm>
          <a:prstGeom prst="wedgeRoundRectCallout">
            <a:avLst>
              <a:gd name="adj1" fmla="val -53442"/>
              <a:gd name="adj2" fmla="val 21533"/>
              <a:gd name="adj3" fmla="val 16667"/>
            </a:avLst>
          </a:prstGeom>
          <a:ln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latin typeface="Arial" panose="020B0604020202020204" pitchFamily="34" charset="0"/>
                <a:cs typeface="Arial" panose="020B0604020202020204" pitchFamily="34" charset="0"/>
              </a:rPr>
              <a:t>صباح الخير .. كيف حالكم يا أحبائي أتمنى أن تكونوا بخير سنتعلم اليوم مهارة التقدير بالتقريب لأقرب عشرة وأقرب مئة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drawing of a cartoon character&#10;&#10;Description automatically generated">
            <a:extLst>
              <a:ext uri="{FF2B5EF4-FFF2-40B4-BE49-F238E27FC236}">
                <a16:creationId xmlns:a16="http://schemas.microsoft.com/office/drawing/2014/main" xmlns="" id="{3271D43F-70CF-4AFD-8154-C1231008EB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178" b="44265" l="29980" r="46642">
                        <a14:foregroundMark x1="38411" y1="14297" x2="37754" y2="18780"/>
                        <a14:foregroundMark x1="42498" y1="15792" x2="41841" y2="19507"/>
                        <a14:foregroundMark x1="37382" y1="15024" x2="37239" y2="19144"/>
                        <a14:foregroundMark x1="37639" y1="10218" x2="41040" y2="10218"/>
                        <a14:foregroundMark x1="40926" y1="15953" x2="42898" y2="19305"/>
                        <a14:foregroundMark x1="36753" y1="44023" x2="37668" y2="41882"/>
                        <a14:foregroundMark x1="41012" y1="43821" x2="39754" y2="42084"/>
                        <a14:foregroundMark x1="42098" y1="44144" x2="42098" y2="44144"/>
                        <a14:foregroundMark x1="35553" y1="44265" x2="36753" y2="44225"/>
                        <a14:foregroundMark x1="35982" y1="16478" x2="37096" y2="19225"/>
                        <a14:foregroundMark x1="33181" y1="15913" x2="33181" y2="15913"/>
                        <a14:foregroundMark x1="32609" y1="18619" x2="32609" y2="18619"/>
                        <a14:foregroundMark x1="45499" y1="15024" x2="45499" y2="15024"/>
                        <a14:foregroundMark x1="45556" y1="17730" x2="45556" y2="17730"/>
                        <a14:foregroundMark x1="45899" y1="15832" x2="45899" y2="15832"/>
                        <a14:foregroundMark x1="45899" y1="15590" x2="45642" y2="15145"/>
                        <a14:foregroundMark x1="41012" y1="17044" x2="41155" y2="19507"/>
                        <a14:backgroundMark x1="33267" y1="18538" x2="33267" y2="18538"/>
                        <a14:backgroundMark x1="46042" y1="18901" x2="46070" y2="18942"/>
                        <a14:backgroundMark x1="46328" y1="19952" x2="46556" y2="20598"/>
                        <a14:backgroundMark x1="46156" y1="19063" x2="46156" y2="19063"/>
                        <a14:backgroundMark x1="46156" y1="19063" x2="46070" y2="18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95" t="6675" r="51184" b="52975"/>
          <a:stretch/>
        </p:blipFill>
        <p:spPr>
          <a:xfrm flipH="1">
            <a:off x="132817" y="2504560"/>
            <a:ext cx="3082063" cy="423524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5C882024-994B-482F-AF21-84FAA7450EC9}"/>
              </a:ext>
            </a:extLst>
          </p:cNvPr>
          <p:cNvGrpSpPr/>
          <p:nvPr/>
        </p:nvGrpSpPr>
        <p:grpSpPr>
          <a:xfrm>
            <a:off x="75328" y="136498"/>
            <a:ext cx="2103119" cy="2369853"/>
            <a:chOff x="1" y="0"/>
            <a:chExt cx="1528548" cy="236985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A74B534A-FEF3-47F2-97C9-7DA70FAB51D7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26" name="Picture 6" descr="Free printable black and withe frame">
                <a:extLst>
                  <a:ext uri="{FF2B5EF4-FFF2-40B4-BE49-F238E27FC236}">
                    <a16:creationId xmlns:a16="http://schemas.microsoft.com/office/drawing/2014/main" xmlns="" id="{63302D2A-28DC-456F-98D0-F662342A0E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C3E4F95B-713D-4262-8D09-4B9309ED3E74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79DA8815-D0BF-4495-9A7B-A59C792717FE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24" name="Picture 6" descr="Free printable black and withe frame">
                <a:extLst>
                  <a:ext uri="{FF2B5EF4-FFF2-40B4-BE49-F238E27FC236}">
                    <a16:creationId xmlns:a16="http://schemas.microsoft.com/office/drawing/2014/main" xmlns="" id="{3663FA25-EE11-4580-9DD7-B8126EE830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A24FB481-847C-423F-885F-DDBDD448142D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A3965F33-E0E8-4B00-B750-39F81477B0CB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2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A0B66A88-3983-40E8-960C-A4AA4261F3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7EFCB6CE-4528-4740-A136-03A053594190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التهيئة</a:t>
                </a:r>
                <a:endParaRPr lang="en-US" dirty="0">
                  <a:cs typeface="(AH) Manal Black" pitchFamily="2" charset="-78"/>
                </a:endParaRPr>
              </a:p>
              <a:p>
                <a:pPr algn="ctr"/>
                <a:r>
                  <a:rPr lang="ar-AE" dirty="0">
                    <a:cs typeface="(AH) Manal Black" pitchFamily="2" charset="-78"/>
                  </a:rPr>
                  <a:t>لعبة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96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xmlns="" id="{072BF2D6-F9DA-4B32-B2D7-A5B557898F9C}"/>
              </a:ext>
            </a:extLst>
          </p:cNvPr>
          <p:cNvGrpSpPr/>
          <p:nvPr/>
        </p:nvGrpSpPr>
        <p:grpSpPr>
          <a:xfrm>
            <a:off x="5314524" y="1896719"/>
            <a:ext cx="6139531" cy="1060502"/>
            <a:chOff x="12400595" y="3456739"/>
            <a:chExt cx="2753407" cy="762335"/>
          </a:xfrm>
        </p:grpSpPr>
        <p:sp>
          <p:nvSpPr>
            <p:cNvPr id="2051" name="Rectangle: Rounded Corners 2050">
              <a:extLst>
                <a:ext uri="{FF2B5EF4-FFF2-40B4-BE49-F238E27FC236}">
                  <a16:creationId xmlns:a16="http://schemas.microsoft.com/office/drawing/2014/main" xmlns="" id="{D5B6623B-A4DC-437B-819C-E881CCE817AF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4" name="Rectangle: Rounded Corners 2053">
              <a:extLst>
                <a:ext uri="{FF2B5EF4-FFF2-40B4-BE49-F238E27FC236}">
                  <a16:creationId xmlns:a16="http://schemas.microsoft.com/office/drawing/2014/main" xmlns="" id="{5E580B4D-F610-4549-8C24-79FE380C01FD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3BC2C56-FFF0-4A52-9266-F53594C6AD55}"/>
              </a:ext>
            </a:extLst>
          </p:cNvPr>
          <p:cNvGrpSpPr/>
          <p:nvPr/>
        </p:nvGrpSpPr>
        <p:grpSpPr>
          <a:xfrm>
            <a:off x="5314523" y="2997282"/>
            <a:ext cx="6139531" cy="1317275"/>
            <a:chOff x="12400595" y="3456739"/>
            <a:chExt cx="2753407" cy="762335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02691283-FFD7-4F82-AEAA-53E2162D87C0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AB946B6C-40A6-4EA8-8185-B34954087BB3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7CFA5726-FC52-4D1B-8DB4-74E32C593046}"/>
              </a:ext>
            </a:extLst>
          </p:cNvPr>
          <p:cNvGrpSpPr/>
          <p:nvPr/>
        </p:nvGrpSpPr>
        <p:grpSpPr>
          <a:xfrm>
            <a:off x="5314522" y="4329773"/>
            <a:ext cx="6139532" cy="1317275"/>
            <a:chOff x="12400595" y="3456739"/>
            <a:chExt cx="2753407" cy="76233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7FBAB2F4-54E7-41FE-9D20-0AB108DAA49A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C1D9F0E8-6208-4C40-A238-1F71352871CF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77F1854D-CF11-4272-A9C3-F2EB2BDDC7E6}"/>
              </a:ext>
            </a:extLst>
          </p:cNvPr>
          <p:cNvSpPr txBox="1"/>
          <p:nvPr/>
        </p:nvSpPr>
        <p:spPr>
          <a:xfrm>
            <a:off x="5346597" y="1960328"/>
            <a:ext cx="7037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FF9900"/>
                </a:solidFill>
                <a:cs typeface="(AH) Manal Black" pitchFamily="2" charset="-78"/>
              </a:rPr>
              <a:t>اضع دائرة على الرقم في خانة المئات</a:t>
            </a:r>
            <a:endParaRPr lang="en-US" sz="2800" b="1" dirty="0">
              <a:solidFill>
                <a:srgbClr val="FF9900"/>
              </a:solidFill>
              <a:cs typeface="(AH) Manal Black" pitchFamily="2" charset="-7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0BBA54B-A2D9-4720-997C-4E739729AB25}"/>
              </a:ext>
            </a:extLst>
          </p:cNvPr>
          <p:cNvSpPr txBox="1"/>
          <p:nvPr/>
        </p:nvSpPr>
        <p:spPr>
          <a:xfrm>
            <a:off x="7007105" y="3015193"/>
            <a:ext cx="3716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B0F0"/>
                </a:solidFill>
                <a:cs typeface="(AH) Manal Black" pitchFamily="2" charset="-78"/>
              </a:rPr>
              <a:t>أنظر إلى العدد من جهة اليمين هل هو عدد كريم ام بخيل؟</a:t>
            </a:r>
            <a:endParaRPr lang="en-US" sz="2800" dirty="0">
              <a:solidFill>
                <a:srgbClr val="00B0F0"/>
              </a:solidFill>
              <a:cs typeface="(AH) Manal Black" pitchFamily="2" charset="-7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26FEE3F-6613-48C0-9477-AF5052623AB7}"/>
              </a:ext>
            </a:extLst>
          </p:cNvPr>
          <p:cNvSpPr txBox="1"/>
          <p:nvPr/>
        </p:nvSpPr>
        <p:spPr>
          <a:xfrm>
            <a:off x="7137031" y="4483992"/>
            <a:ext cx="3716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7030A0"/>
                </a:solidFill>
                <a:cs typeface="(AH) Manal Black" pitchFamily="2" charset="-78"/>
              </a:rPr>
              <a:t>اكب التقدير لكل عدد</a:t>
            </a:r>
            <a:endParaRPr lang="en-US" sz="2800" dirty="0">
              <a:solidFill>
                <a:srgbClr val="7030A0"/>
              </a:solidFill>
              <a:cs typeface="(AH) Manal Black" pitchFamily="2" charset="-78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90B45983-8207-4E68-BE02-6E37F7F29F50}"/>
              </a:ext>
            </a:extLst>
          </p:cNvPr>
          <p:cNvGrpSpPr/>
          <p:nvPr/>
        </p:nvGrpSpPr>
        <p:grpSpPr>
          <a:xfrm>
            <a:off x="5270265" y="5669499"/>
            <a:ext cx="6139532" cy="1317275"/>
            <a:chOff x="12400595" y="3456739"/>
            <a:chExt cx="2753407" cy="762335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xmlns="" id="{579E63B0-3296-4DA5-8A5A-D8B5001C862B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xmlns="" id="{A695B665-B2F7-4D6C-B69A-D04126079F06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9600" b="1" dirty="0">
                  <a:latin typeface="Arial Black" panose="020B0A04020102020204" pitchFamily="34" charset="0"/>
                </a:rPr>
                <a:t>4</a:t>
              </a:r>
              <a:endParaRPr lang="en-US" sz="9600" b="1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5B107191-6483-4706-91FF-D3AAC541168C}"/>
              </a:ext>
            </a:extLst>
          </p:cNvPr>
          <p:cNvSpPr txBox="1"/>
          <p:nvPr/>
        </p:nvSpPr>
        <p:spPr>
          <a:xfrm>
            <a:off x="7408700" y="5780112"/>
            <a:ext cx="3716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solidFill>
                  <a:srgbClr val="00B050"/>
                </a:solidFill>
                <a:cs typeface="(AH) Manal Black" pitchFamily="2" charset="-78"/>
              </a:rPr>
              <a:t>ثم اجمع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4AAE75-91F6-442D-849C-16F25F722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840" y="-10023"/>
            <a:ext cx="7376160" cy="17787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DB42769-690B-4350-A538-A63437997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18" y="769390"/>
            <a:ext cx="4015870" cy="5945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9F6C42-B39F-4C43-AACA-7025267810ED}"/>
              </a:ext>
            </a:extLst>
          </p:cNvPr>
          <p:cNvSpPr txBox="1"/>
          <p:nvPr/>
        </p:nvSpPr>
        <p:spPr>
          <a:xfrm>
            <a:off x="3379304" y="2120348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5EE9ACB-2427-45E8-AC69-90F911ECE352}"/>
              </a:ext>
            </a:extLst>
          </p:cNvPr>
          <p:cNvSpPr txBox="1"/>
          <p:nvPr/>
        </p:nvSpPr>
        <p:spPr>
          <a:xfrm>
            <a:off x="3294331" y="2762838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9B92675-2F35-49BE-83DF-030FFE319494}"/>
              </a:ext>
            </a:extLst>
          </p:cNvPr>
          <p:cNvSpPr txBox="1"/>
          <p:nvPr/>
        </p:nvSpPr>
        <p:spPr>
          <a:xfrm>
            <a:off x="3294331" y="3589974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D1A9BEA4-144B-4918-B2E0-F68F0DE6E471}"/>
              </a:ext>
            </a:extLst>
          </p:cNvPr>
          <p:cNvSpPr txBox="1"/>
          <p:nvPr/>
        </p:nvSpPr>
        <p:spPr>
          <a:xfrm>
            <a:off x="1338390" y="4130442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39D54813-AEE6-4F88-9D87-0EE0F556DDCD}"/>
              </a:ext>
            </a:extLst>
          </p:cNvPr>
          <p:cNvGrpSpPr/>
          <p:nvPr/>
        </p:nvGrpSpPr>
        <p:grpSpPr>
          <a:xfrm>
            <a:off x="-168933" y="-135477"/>
            <a:ext cx="2368715" cy="1436401"/>
            <a:chOff x="1" y="0"/>
            <a:chExt cx="1528548" cy="236985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xmlns="" id="{F77F654E-1A2D-4784-A306-E2DBD62433C5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9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8C9B9965-8EEA-4E54-B33E-6A82D57A69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xmlns="" id="{253CB55C-FD53-4A1E-AEE6-3B86F3EADD92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xmlns="" id="{3A11F6CA-16C9-4EBB-AA77-A2A20B63E8F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90" name="Picture 6" descr="Free printable black and withe frame">
                <a:extLst>
                  <a:ext uri="{FF2B5EF4-FFF2-40B4-BE49-F238E27FC236}">
                    <a16:creationId xmlns:a16="http://schemas.microsoft.com/office/drawing/2014/main" xmlns="" id="{BAF2848E-564E-4660-8FB2-02412D4CA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088EE3B3-542E-4867-B12D-5C3AEE5F0096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3F95FCB2-8BE2-43AC-A884-EC1F87B59D8F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88" name="Picture 6" descr="Free printable black and withe frame">
                <a:extLst>
                  <a:ext uri="{FF2B5EF4-FFF2-40B4-BE49-F238E27FC236}">
                    <a16:creationId xmlns:a16="http://schemas.microsoft.com/office/drawing/2014/main" xmlns="" id="{D6B36005-2ACB-46CA-AE14-BA2D252AE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="" id="{2A06B78B-8D40-42ED-BEB9-B0FBFC47D867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0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الملاحظة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3078" name="Picture 6" descr="Niña linda niño piensa con signo de inte... | Premium Vector #Freepik #vector">
            <a:extLst>
              <a:ext uri="{FF2B5EF4-FFF2-40B4-BE49-F238E27FC236}">
                <a16:creationId xmlns:a16="http://schemas.microsoft.com/office/drawing/2014/main" xmlns="" id="{571EC17A-68BB-49A1-A9DB-DEE05A089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551" y="1768733"/>
            <a:ext cx="1137150" cy="478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2E934D0E-4E84-4ED5-831A-48C64645FAA0}"/>
              </a:ext>
            </a:extLst>
          </p:cNvPr>
          <p:cNvSpPr/>
          <p:nvPr/>
        </p:nvSpPr>
        <p:spPr>
          <a:xfrm>
            <a:off x="783456" y="2120348"/>
            <a:ext cx="554934" cy="363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0DC20825-A30B-45E4-B37D-D386C8A25918}"/>
              </a:ext>
            </a:extLst>
          </p:cNvPr>
          <p:cNvSpPr/>
          <p:nvPr/>
        </p:nvSpPr>
        <p:spPr>
          <a:xfrm>
            <a:off x="811910" y="2685995"/>
            <a:ext cx="554934" cy="363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60" grpId="0"/>
      <p:bldP spid="5" grpId="0"/>
      <p:bldP spid="51" grpId="0"/>
      <p:bldP spid="52" grpId="0"/>
      <p:bldP spid="53" grpId="0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78648F2-1C60-494A-A70D-B70324E1E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23" y="1486694"/>
            <a:ext cx="3438525" cy="3048000"/>
          </a:xfrm>
          <a:prstGeom prst="rect">
            <a:avLst/>
          </a:prstGeom>
        </p:spPr>
      </p:pic>
      <p:grpSp>
        <p:nvGrpSpPr>
          <p:cNvPr id="2055" name="Group 2054">
            <a:extLst>
              <a:ext uri="{FF2B5EF4-FFF2-40B4-BE49-F238E27FC236}">
                <a16:creationId xmlns:a16="http://schemas.microsoft.com/office/drawing/2014/main" xmlns="" id="{072BF2D6-F9DA-4B32-B2D7-A5B557898F9C}"/>
              </a:ext>
            </a:extLst>
          </p:cNvPr>
          <p:cNvGrpSpPr/>
          <p:nvPr/>
        </p:nvGrpSpPr>
        <p:grpSpPr>
          <a:xfrm>
            <a:off x="5314524" y="1896719"/>
            <a:ext cx="6139531" cy="1060502"/>
            <a:chOff x="12400595" y="3456739"/>
            <a:chExt cx="2753407" cy="762335"/>
          </a:xfrm>
        </p:grpSpPr>
        <p:sp>
          <p:nvSpPr>
            <p:cNvPr id="2051" name="Rectangle: Rounded Corners 2050">
              <a:extLst>
                <a:ext uri="{FF2B5EF4-FFF2-40B4-BE49-F238E27FC236}">
                  <a16:creationId xmlns:a16="http://schemas.microsoft.com/office/drawing/2014/main" xmlns="" id="{D5B6623B-A4DC-437B-819C-E881CCE817AF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4" name="Rectangle: Rounded Corners 2053">
              <a:extLst>
                <a:ext uri="{FF2B5EF4-FFF2-40B4-BE49-F238E27FC236}">
                  <a16:creationId xmlns:a16="http://schemas.microsoft.com/office/drawing/2014/main" xmlns="" id="{5E580B4D-F610-4549-8C24-79FE380C01FD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3BC2C56-FFF0-4A52-9266-F53594C6AD55}"/>
              </a:ext>
            </a:extLst>
          </p:cNvPr>
          <p:cNvGrpSpPr/>
          <p:nvPr/>
        </p:nvGrpSpPr>
        <p:grpSpPr>
          <a:xfrm>
            <a:off x="5314523" y="2997282"/>
            <a:ext cx="6139531" cy="1317275"/>
            <a:chOff x="12400595" y="3456739"/>
            <a:chExt cx="2753407" cy="762335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02691283-FFD7-4F82-AEAA-53E2162D87C0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AB946B6C-40A6-4EA8-8185-B34954087BB3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7CFA5726-FC52-4D1B-8DB4-74E32C593046}"/>
              </a:ext>
            </a:extLst>
          </p:cNvPr>
          <p:cNvGrpSpPr/>
          <p:nvPr/>
        </p:nvGrpSpPr>
        <p:grpSpPr>
          <a:xfrm>
            <a:off x="5314522" y="4329773"/>
            <a:ext cx="6139532" cy="1317275"/>
            <a:chOff x="12400595" y="3456739"/>
            <a:chExt cx="2753407" cy="76233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7FBAB2F4-54E7-41FE-9D20-0AB108DAA49A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C1D9F0E8-6208-4C40-A238-1F71352871CF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77F1854D-CF11-4272-A9C3-F2EB2BDDC7E6}"/>
              </a:ext>
            </a:extLst>
          </p:cNvPr>
          <p:cNvSpPr txBox="1"/>
          <p:nvPr/>
        </p:nvSpPr>
        <p:spPr>
          <a:xfrm>
            <a:off x="5346597" y="1960328"/>
            <a:ext cx="7037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FF9900"/>
                </a:solidFill>
                <a:cs typeface="(AH) Manal Black" pitchFamily="2" charset="-78"/>
              </a:rPr>
              <a:t>اضع دائرة على الرقم في العشرات</a:t>
            </a:r>
            <a:endParaRPr lang="en-US" sz="2800" b="1" dirty="0">
              <a:solidFill>
                <a:srgbClr val="FF9900"/>
              </a:solidFill>
              <a:cs typeface="(AH) Manal Black" pitchFamily="2" charset="-7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0BBA54B-A2D9-4720-997C-4E739729AB25}"/>
              </a:ext>
            </a:extLst>
          </p:cNvPr>
          <p:cNvSpPr txBox="1"/>
          <p:nvPr/>
        </p:nvSpPr>
        <p:spPr>
          <a:xfrm>
            <a:off x="7007105" y="3015193"/>
            <a:ext cx="3716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B0F0"/>
                </a:solidFill>
                <a:cs typeface="(AH) Manal Black" pitchFamily="2" charset="-78"/>
              </a:rPr>
              <a:t>أنظر إلى العدد من جهة اليمين هل هو عدد كريم ام بخيل؟</a:t>
            </a:r>
            <a:endParaRPr lang="en-US" sz="2800" dirty="0">
              <a:solidFill>
                <a:srgbClr val="00B0F0"/>
              </a:solidFill>
              <a:cs typeface="(AH) Manal Black" pitchFamily="2" charset="-7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26FEE3F-6613-48C0-9477-AF5052623AB7}"/>
              </a:ext>
            </a:extLst>
          </p:cNvPr>
          <p:cNvSpPr txBox="1"/>
          <p:nvPr/>
        </p:nvSpPr>
        <p:spPr>
          <a:xfrm>
            <a:off x="7137031" y="4483992"/>
            <a:ext cx="3716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7030A0"/>
                </a:solidFill>
                <a:cs typeface="(AH) Manal Black" pitchFamily="2" charset="-78"/>
              </a:rPr>
              <a:t>اكب التقدير لكل عدد</a:t>
            </a:r>
            <a:endParaRPr lang="en-US" sz="2800" dirty="0">
              <a:solidFill>
                <a:srgbClr val="7030A0"/>
              </a:solidFill>
              <a:cs typeface="(AH) Manal Black" pitchFamily="2" charset="-78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90B45983-8207-4E68-BE02-6E37F7F29F50}"/>
              </a:ext>
            </a:extLst>
          </p:cNvPr>
          <p:cNvGrpSpPr/>
          <p:nvPr/>
        </p:nvGrpSpPr>
        <p:grpSpPr>
          <a:xfrm>
            <a:off x="5270265" y="5669499"/>
            <a:ext cx="6139532" cy="1317275"/>
            <a:chOff x="12400595" y="3456739"/>
            <a:chExt cx="2753407" cy="762335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xmlns="" id="{579E63B0-3296-4DA5-8A5A-D8B5001C862B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xmlns="" id="{A695B665-B2F7-4D6C-B69A-D04126079F06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9600" b="1" dirty="0">
                  <a:latin typeface="Arial Black" panose="020B0A04020102020204" pitchFamily="34" charset="0"/>
                </a:rPr>
                <a:t>4</a:t>
              </a:r>
              <a:endParaRPr lang="en-US" sz="9600" b="1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5B107191-6483-4706-91FF-D3AAC541168C}"/>
              </a:ext>
            </a:extLst>
          </p:cNvPr>
          <p:cNvSpPr txBox="1"/>
          <p:nvPr/>
        </p:nvSpPr>
        <p:spPr>
          <a:xfrm>
            <a:off x="7408700" y="5780112"/>
            <a:ext cx="3716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solidFill>
                  <a:srgbClr val="00B050"/>
                </a:solidFill>
                <a:cs typeface="(AH) Manal Black" pitchFamily="2" charset="-78"/>
              </a:rPr>
              <a:t>ثم اجمع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4AAE75-91F6-442D-849C-16F25F722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848" y="-10023"/>
            <a:ext cx="8247152" cy="1778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9F6C42-B39F-4C43-AACA-7025267810ED}"/>
              </a:ext>
            </a:extLst>
          </p:cNvPr>
          <p:cNvSpPr txBox="1"/>
          <p:nvPr/>
        </p:nvSpPr>
        <p:spPr>
          <a:xfrm>
            <a:off x="3379304" y="2120348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5EE9ACB-2427-45E8-AC69-90F911ECE352}"/>
              </a:ext>
            </a:extLst>
          </p:cNvPr>
          <p:cNvSpPr txBox="1"/>
          <p:nvPr/>
        </p:nvSpPr>
        <p:spPr>
          <a:xfrm>
            <a:off x="3294331" y="2762838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9B92675-2F35-49BE-83DF-030FFE319494}"/>
              </a:ext>
            </a:extLst>
          </p:cNvPr>
          <p:cNvSpPr txBox="1"/>
          <p:nvPr/>
        </p:nvSpPr>
        <p:spPr>
          <a:xfrm>
            <a:off x="3240596" y="3195896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980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D1A9BEA4-144B-4918-B2E0-F68F0DE6E471}"/>
              </a:ext>
            </a:extLst>
          </p:cNvPr>
          <p:cNvSpPr txBox="1"/>
          <p:nvPr/>
        </p:nvSpPr>
        <p:spPr>
          <a:xfrm>
            <a:off x="1144167" y="3651341"/>
            <a:ext cx="86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980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39D54813-AEE6-4F88-9D87-0EE0F556DDCD}"/>
              </a:ext>
            </a:extLst>
          </p:cNvPr>
          <p:cNvGrpSpPr/>
          <p:nvPr/>
        </p:nvGrpSpPr>
        <p:grpSpPr>
          <a:xfrm>
            <a:off x="0" y="-18418"/>
            <a:ext cx="2782957" cy="1436401"/>
            <a:chOff x="1" y="0"/>
            <a:chExt cx="1528548" cy="236985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xmlns="" id="{F77F654E-1A2D-4784-A306-E2DBD62433C5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9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8C9B9965-8EEA-4E54-B33E-6A82D57A69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xmlns="" id="{253CB55C-FD53-4A1E-AEE6-3B86F3EADD92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xmlns="" id="{3A11F6CA-16C9-4EBB-AA77-A2A20B63E8F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90" name="Picture 6" descr="Free printable black and withe frame">
                <a:extLst>
                  <a:ext uri="{FF2B5EF4-FFF2-40B4-BE49-F238E27FC236}">
                    <a16:creationId xmlns:a16="http://schemas.microsoft.com/office/drawing/2014/main" xmlns="" id="{BAF2848E-564E-4660-8FB2-02412D4CA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088EE3B3-542E-4867-B12D-5C3AEE5F0096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3F95FCB2-8BE2-43AC-A884-EC1F87B59D8F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88" name="Picture 6" descr="Free printable black and withe frame">
                <a:extLst>
                  <a:ext uri="{FF2B5EF4-FFF2-40B4-BE49-F238E27FC236}">
                    <a16:creationId xmlns:a16="http://schemas.microsoft.com/office/drawing/2014/main" xmlns="" id="{D6B36005-2ACB-46CA-AE14-BA2D252AE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="" id="{2A06B78B-8D40-42ED-BEB9-B0FBFC47D867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0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فكر-ناقش-شارك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E934D0E-4E84-4ED5-831A-48C64645FAA0}"/>
              </a:ext>
            </a:extLst>
          </p:cNvPr>
          <p:cNvSpPr/>
          <p:nvPr/>
        </p:nvSpPr>
        <p:spPr>
          <a:xfrm>
            <a:off x="1450625" y="2301948"/>
            <a:ext cx="554934" cy="363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0DC20825-A30B-45E4-B37D-D386C8A25918}"/>
              </a:ext>
            </a:extLst>
          </p:cNvPr>
          <p:cNvSpPr/>
          <p:nvPr/>
        </p:nvSpPr>
        <p:spPr>
          <a:xfrm>
            <a:off x="1529977" y="2643568"/>
            <a:ext cx="554934" cy="363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Kids Reading 2 Clip Art">
            <a:extLst>
              <a:ext uri="{FF2B5EF4-FFF2-40B4-BE49-F238E27FC236}">
                <a16:creationId xmlns:a16="http://schemas.microsoft.com/office/drawing/2014/main" xmlns="" id="{D62932F4-C25C-464F-9AE5-000C66F6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0" y="4838610"/>
            <a:ext cx="3492826" cy="191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78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60" grpId="0"/>
      <p:bldP spid="5" grpId="0"/>
      <p:bldP spid="51" grpId="0"/>
      <p:bldP spid="52" grpId="0"/>
      <p:bldP spid="53" grpId="0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xmlns="" id="{072BF2D6-F9DA-4B32-B2D7-A5B557898F9C}"/>
              </a:ext>
            </a:extLst>
          </p:cNvPr>
          <p:cNvGrpSpPr/>
          <p:nvPr/>
        </p:nvGrpSpPr>
        <p:grpSpPr>
          <a:xfrm>
            <a:off x="5314524" y="1896719"/>
            <a:ext cx="6139531" cy="1060502"/>
            <a:chOff x="12400595" y="3456739"/>
            <a:chExt cx="2753407" cy="762335"/>
          </a:xfrm>
        </p:grpSpPr>
        <p:sp>
          <p:nvSpPr>
            <p:cNvPr id="2051" name="Rectangle: Rounded Corners 2050">
              <a:extLst>
                <a:ext uri="{FF2B5EF4-FFF2-40B4-BE49-F238E27FC236}">
                  <a16:creationId xmlns:a16="http://schemas.microsoft.com/office/drawing/2014/main" xmlns="" id="{D5B6623B-A4DC-437B-819C-E881CCE817AF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4" name="Rectangle: Rounded Corners 2053">
              <a:extLst>
                <a:ext uri="{FF2B5EF4-FFF2-40B4-BE49-F238E27FC236}">
                  <a16:creationId xmlns:a16="http://schemas.microsoft.com/office/drawing/2014/main" xmlns="" id="{5E580B4D-F610-4549-8C24-79FE380C01FD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3BC2C56-FFF0-4A52-9266-F53594C6AD55}"/>
              </a:ext>
            </a:extLst>
          </p:cNvPr>
          <p:cNvGrpSpPr/>
          <p:nvPr/>
        </p:nvGrpSpPr>
        <p:grpSpPr>
          <a:xfrm>
            <a:off x="5314523" y="2997282"/>
            <a:ext cx="6139531" cy="1317275"/>
            <a:chOff x="12400595" y="3456739"/>
            <a:chExt cx="2753407" cy="762335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02691283-FFD7-4F82-AEAA-53E2162D87C0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AB946B6C-40A6-4EA8-8185-B34954087BB3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7CFA5726-FC52-4D1B-8DB4-74E32C593046}"/>
              </a:ext>
            </a:extLst>
          </p:cNvPr>
          <p:cNvGrpSpPr/>
          <p:nvPr/>
        </p:nvGrpSpPr>
        <p:grpSpPr>
          <a:xfrm>
            <a:off x="5314522" y="4329773"/>
            <a:ext cx="6139532" cy="1317275"/>
            <a:chOff x="12400595" y="3456739"/>
            <a:chExt cx="2753407" cy="76233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7FBAB2F4-54E7-41FE-9D20-0AB108DAA49A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C1D9F0E8-6208-4C40-A238-1F71352871CF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77F1854D-CF11-4272-A9C3-F2EB2BDDC7E6}"/>
              </a:ext>
            </a:extLst>
          </p:cNvPr>
          <p:cNvSpPr txBox="1"/>
          <p:nvPr/>
        </p:nvSpPr>
        <p:spPr>
          <a:xfrm>
            <a:off x="5346597" y="1960328"/>
            <a:ext cx="7037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FF9900"/>
                </a:solidFill>
                <a:cs typeface="(AH) Manal Black" pitchFamily="2" charset="-78"/>
              </a:rPr>
              <a:t>أضع دائرة على الرقم في خانة المئات</a:t>
            </a:r>
            <a:endParaRPr lang="en-US" sz="2800" b="1" dirty="0">
              <a:solidFill>
                <a:srgbClr val="FF9900"/>
              </a:solidFill>
              <a:cs typeface="(AH) Manal Black" pitchFamily="2" charset="-7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0BBA54B-A2D9-4720-997C-4E739729AB25}"/>
              </a:ext>
            </a:extLst>
          </p:cNvPr>
          <p:cNvSpPr txBox="1"/>
          <p:nvPr/>
        </p:nvSpPr>
        <p:spPr>
          <a:xfrm>
            <a:off x="7007105" y="3015193"/>
            <a:ext cx="3716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B0F0"/>
                </a:solidFill>
                <a:cs typeface="(AH) Manal Black" pitchFamily="2" charset="-78"/>
              </a:rPr>
              <a:t>هل العدد على اليمين كريم أم بخيل؟</a:t>
            </a:r>
            <a:endParaRPr lang="en-US" sz="2800" dirty="0">
              <a:solidFill>
                <a:srgbClr val="00B0F0"/>
              </a:solidFill>
              <a:cs typeface="(AH) Manal Black" pitchFamily="2" charset="-7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26FEE3F-6613-48C0-9477-AF5052623AB7}"/>
              </a:ext>
            </a:extLst>
          </p:cNvPr>
          <p:cNvSpPr txBox="1"/>
          <p:nvPr/>
        </p:nvSpPr>
        <p:spPr>
          <a:xfrm>
            <a:off x="6861857" y="4472792"/>
            <a:ext cx="3716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7030A0"/>
                </a:solidFill>
                <a:cs typeface="(AH) Manal Black" pitchFamily="2" charset="-78"/>
              </a:rPr>
              <a:t>أكتب ناتج كل تقدير</a:t>
            </a:r>
            <a:endParaRPr lang="en-US" sz="2800" dirty="0">
              <a:solidFill>
                <a:srgbClr val="7030A0"/>
              </a:solidFill>
              <a:cs typeface="(AH) Manal Black" pitchFamily="2" charset="-78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90B45983-8207-4E68-BE02-6E37F7F29F50}"/>
              </a:ext>
            </a:extLst>
          </p:cNvPr>
          <p:cNvGrpSpPr/>
          <p:nvPr/>
        </p:nvGrpSpPr>
        <p:grpSpPr>
          <a:xfrm>
            <a:off x="5270265" y="5669499"/>
            <a:ext cx="6139532" cy="1317275"/>
            <a:chOff x="12400595" y="3456739"/>
            <a:chExt cx="2753407" cy="762335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xmlns="" id="{579E63B0-3296-4DA5-8A5A-D8B5001C862B}"/>
                </a:ext>
              </a:extLst>
            </p:cNvPr>
            <p:cNvSpPr/>
            <p:nvPr/>
          </p:nvSpPr>
          <p:spPr>
            <a:xfrm>
              <a:off x="12400595" y="3456739"/>
              <a:ext cx="2753407" cy="757036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xmlns="" id="{A695B665-B2F7-4D6C-B69A-D04126079F06}"/>
                </a:ext>
              </a:extLst>
            </p:cNvPr>
            <p:cNvSpPr/>
            <p:nvPr/>
          </p:nvSpPr>
          <p:spPr>
            <a:xfrm>
              <a:off x="12408161" y="3462038"/>
              <a:ext cx="706218" cy="757036"/>
            </a:xfrm>
            <a:prstGeom prst="roundRect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9600" b="1" dirty="0">
                  <a:latin typeface="Arial Black" panose="020B0A04020102020204" pitchFamily="34" charset="0"/>
                </a:rPr>
                <a:t>4</a:t>
              </a:r>
              <a:endParaRPr lang="en-US" sz="9600" b="1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5B107191-6483-4706-91FF-D3AAC541168C}"/>
              </a:ext>
            </a:extLst>
          </p:cNvPr>
          <p:cNvSpPr txBox="1"/>
          <p:nvPr/>
        </p:nvSpPr>
        <p:spPr>
          <a:xfrm>
            <a:off x="7408700" y="5780112"/>
            <a:ext cx="3716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solidFill>
                  <a:srgbClr val="00B050"/>
                </a:solidFill>
                <a:cs typeface="(AH) Manal Black" pitchFamily="2" charset="-78"/>
              </a:rPr>
              <a:t>أجمع الناتج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26255-36CB-4747-A9D3-E45C0ABF0495}"/>
              </a:ext>
            </a:extLst>
          </p:cNvPr>
          <p:cNvSpPr/>
          <p:nvPr/>
        </p:nvSpPr>
        <p:spPr>
          <a:xfrm>
            <a:off x="1563757" y="1366069"/>
            <a:ext cx="3664913" cy="12578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جهز ورقة وقلم وفكر معي في حل هذا السؤال </a:t>
            </a:r>
            <a:r>
              <a:rPr lang="ar-AE" dirty="0"/>
              <a:t>؟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0AE761-7D49-4319-9A51-7131D2A0A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756" y="153693"/>
            <a:ext cx="5917558" cy="1579852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EE67B64F-AC85-4350-B93B-0562FDBD89D9}"/>
              </a:ext>
            </a:extLst>
          </p:cNvPr>
          <p:cNvGrpSpPr/>
          <p:nvPr/>
        </p:nvGrpSpPr>
        <p:grpSpPr>
          <a:xfrm>
            <a:off x="133992" y="-16500"/>
            <a:ext cx="2782957" cy="1436401"/>
            <a:chOff x="1" y="0"/>
            <a:chExt cx="1528548" cy="236985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417EFAE9-468D-4747-8009-D0BD6808DBE4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69" name="Picture 6" descr="Free printable black and withe frame">
                <a:extLst>
                  <a:ext uri="{FF2B5EF4-FFF2-40B4-BE49-F238E27FC236}">
                    <a16:creationId xmlns:a16="http://schemas.microsoft.com/office/drawing/2014/main" xmlns="" id="{278A0FF4-B68E-4667-9B80-5D534D8667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D26329B6-5ABE-4595-A5D6-774D1EDC5ED8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xmlns="" id="{22B2543D-D9A4-4F0E-A2E4-5E73A6CC1A58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67" name="Picture 6" descr="Free printable black and withe frame">
                <a:extLst>
                  <a:ext uri="{FF2B5EF4-FFF2-40B4-BE49-F238E27FC236}">
                    <a16:creationId xmlns:a16="http://schemas.microsoft.com/office/drawing/2014/main" xmlns="" id="{C8F34020-E945-49D3-965C-CAA5BFA5D4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="" id="{609CBB5D-BA78-4146-8EE6-1A03C9A8EFBC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20E8E2AC-C4E9-4A50-9F4C-9D8195EE7093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65" name="Picture 6" descr="Free printable black and withe frame">
                <a:extLst>
                  <a:ext uri="{FF2B5EF4-FFF2-40B4-BE49-F238E27FC236}">
                    <a16:creationId xmlns:a16="http://schemas.microsoft.com/office/drawing/2014/main" xmlns="" id="{10D43A34-D6A6-4319-972C-7E436C378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8F6CEA92-4377-4F9D-8729-3BD9835D3E3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0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حل المشكلات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6146" name="Picture 2" descr="Criss Cross Kids Clip Art">
            <a:extLst>
              <a:ext uri="{FF2B5EF4-FFF2-40B4-BE49-F238E27FC236}">
                <a16:creationId xmlns:a16="http://schemas.microsoft.com/office/drawing/2014/main" xmlns="" id="{36D2287C-CFE4-4E74-8B22-A7B65DAB8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342" y="2831082"/>
            <a:ext cx="1574721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53F20EA-6130-4212-8778-5822C7884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0570" y="2685845"/>
            <a:ext cx="3664913" cy="409641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xmlns="" id="{41C84D6C-03DD-44D0-B817-9EE90DED76CF}"/>
              </a:ext>
            </a:extLst>
          </p:cNvPr>
          <p:cNvSpPr/>
          <p:nvPr/>
        </p:nvSpPr>
        <p:spPr>
          <a:xfrm>
            <a:off x="2049622" y="3299791"/>
            <a:ext cx="1442388" cy="490331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7B082C1A-1108-457D-B17A-0469A88FA6AE}"/>
              </a:ext>
            </a:extLst>
          </p:cNvPr>
          <p:cNvSpPr/>
          <p:nvPr/>
        </p:nvSpPr>
        <p:spPr>
          <a:xfrm>
            <a:off x="1468316" y="4029847"/>
            <a:ext cx="65835" cy="3616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CD103284-EB6E-4FD3-95ED-EADE0418664D}"/>
              </a:ext>
            </a:extLst>
          </p:cNvPr>
          <p:cNvSpPr/>
          <p:nvPr/>
        </p:nvSpPr>
        <p:spPr>
          <a:xfrm>
            <a:off x="1492552" y="4599350"/>
            <a:ext cx="65835" cy="3616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2D749020-F0B7-4390-B583-CC6E70AA1A05}"/>
              </a:ext>
            </a:extLst>
          </p:cNvPr>
          <p:cNvSpPr txBox="1"/>
          <p:nvPr/>
        </p:nvSpPr>
        <p:spPr>
          <a:xfrm>
            <a:off x="2577984" y="4366779"/>
            <a:ext cx="1161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4100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505E3C8A-DE9F-449F-9551-8F3A0D097F22}"/>
              </a:ext>
            </a:extLst>
          </p:cNvPr>
          <p:cNvSpPr txBox="1"/>
          <p:nvPr/>
        </p:nvSpPr>
        <p:spPr>
          <a:xfrm>
            <a:off x="2426924" y="5391923"/>
            <a:ext cx="1161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8200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BE18898A-9459-4822-8454-D274C7E11BC7}"/>
              </a:ext>
            </a:extLst>
          </p:cNvPr>
          <p:cNvSpPr txBox="1"/>
          <p:nvPr/>
        </p:nvSpPr>
        <p:spPr>
          <a:xfrm>
            <a:off x="920324" y="6213615"/>
            <a:ext cx="1161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8200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0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60" grpId="0"/>
      <p:bldP spid="11" grpId="0" animBg="1"/>
      <p:bldP spid="71" grpId="0" animBg="1"/>
      <p:bldP spid="72" grpId="0"/>
      <p:bldP spid="73" grpId="0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DE0F4FBA-0B74-4BAF-B46F-9534783C90FB}"/>
              </a:ext>
            </a:extLst>
          </p:cNvPr>
          <p:cNvGrpSpPr/>
          <p:nvPr/>
        </p:nvGrpSpPr>
        <p:grpSpPr>
          <a:xfrm>
            <a:off x="0" y="-18418"/>
            <a:ext cx="2782957" cy="1436401"/>
            <a:chOff x="1" y="0"/>
            <a:chExt cx="1528548" cy="236985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A36B8FE4-A90C-4A50-BEFC-209BE4D7E099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26" name="Picture 6" descr="Free printable black and withe frame">
                <a:extLst>
                  <a:ext uri="{FF2B5EF4-FFF2-40B4-BE49-F238E27FC236}">
                    <a16:creationId xmlns:a16="http://schemas.microsoft.com/office/drawing/2014/main" xmlns="" id="{78A46939-B684-4226-A261-D08F56FCD5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5EF40354-43B1-4A65-A748-97078804DCBA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F72EC094-E1E7-47BD-9384-06D99B51080D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24" name="Picture 6" descr="Free printable black and withe frame">
                <a:extLst>
                  <a:ext uri="{FF2B5EF4-FFF2-40B4-BE49-F238E27FC236}">
                    <a16:creationId xmlns:a16="http://schemas.microsoft.com/office/drawing/2014/main" xmlns="" id="{F44B091F-4F04-4E7E-9322-552443B1E0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C07BB9DD-032C-4BD6-B794-3C57F2BA0578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1456DF58-B0DB-4934-8673-888BEA80F9F9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2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948BA4D6-EC41-40EC-8AF4-F3CB7B3C38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61282DF2-5D81-4D75-BFBF-1E60014EE589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0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التقييم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CFE74DC-EF82-4F11-9050-926228A737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23"/>
          <a:stretch/>
        </p:blipFill>
        <p:spPr>
          <a:xfrm>
            <a:off x="2737856" y="186968"/>
            <a:ext cx="9355913" cy="5851271"/>
          </a:xfrm>
          <a:prstGeom prst="rect">
            <a:avLst/>
          </a:prstGeom>
        </p:spPr>
      </p:pic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xmlns="" id="{9C99A41A-49AA-4062-A9D4-A37E99F9E1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178" b="44265" l="29980" r="46642">
                        <a14:foregroundMark x1="38411" y1="14297" x2="37754" y2="18780"/>
                        <a14:foregroundMark x1="42498" y1="15792" x2="41841" y2="19507"/>
                        <a14:foregroundMark x1="37382" y1="15024" x2="37239" y2="19144"/>
                        <a14:foregroundMark x1="37639" y1="10218" x2="41040" y2="10218"/>
                        <a14:foregroundMark x1="40926" y1="15953" x2="42898" y2="19305"/>
                        <a14:foregroundMark x1="36753" y1="44023" x2="37668" y2="41882"/>
                        <a14:foregroundMark x1="41012" y1="43821" x2="39754" y2="42084"/>
                        <a14:foregroundMark x1="42098" y1="44144" x2="42098" y2="44144"/>
                        <a14:foregroundMark x1="35553" y1="44265" x2="36753" y2="44225"/>
                        <a14:foregroundMark x1="35982" y1="16478" x2="37096" y2="19225"/>
                        <a14:foregroundMark x1="33181" y1="15913" x2="33181" y2="15913"/>
                        <a14:foregroundMark x1="32609" y1="18619" x2="32609" y2="18619"/>
                        <a14:foregroundMark x1="45499" y1="15024" x2="45499" y2="15024"/>
                        <a14:foregroundMark x1="45556" y1="17730" x2="45556" y2="17730"/>
                        <a14:foregroundMark x1="45899" y1="15832" x2="45899" y2="15832"/>
                        <a14:foregroundMark x1="45899" y1="15590" x2="45642" y2="15145"/>
                        <a14:foregroundMark x1="41012" y1="17044" x2="41155" y2="19507"/>
                        <a14:backgroundMark x1="33267" y1="18538" x2="33267" y2="18538"/>
                        <a14:backgroundMark x1="46042" y1="18901" x2="46070" y2="18942"/>
                        <a14:backgroundMark x1="46328" y1="19952" x2="46556" y2="20598"/>
                        <a14:backgroundMark x1="46156" y1="19063" x2="46156" y2="19063"/>
                        <a14:backgroundMark x1="46156" y1="19063" x2="46070" y2="18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95" t="6675" r="51184" b="52975"/>
          <a:stretch/>
        </p:blipFill>
        <p:spPr>
          <a:xfrm flipH="1">
            <a:off x="0" y="2169440"/>
            <a:ext cx="3082063" cy="423524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2A7C2242-3B5B-4187-958D-9635CB08B93F}"/>
              </a:ext>
            </a:extLst>
          </p:cNvPr>
          <p:cNvSpPr/>
          <p:nvPr/>
        </p:nvSpPr>
        <p:spPr>
          <a:xfrm>
            <a:off x="6997148" y="2796209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76FB8C8-D29D-473C-AE17-6F8A054F618D}"/>
              </a:ext>
            </a:extLst>
          </p:cNvPr>
          <p:cNvSpPr txBox="1"/>
          <p:nvPr/>
        </p:nvSpPr>
        <p:spPr>
          <a:xfrm>
            <a:off x="4969565" y="386963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310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1105F71-E386-4E70-928B-D6C3BD83FCFE}"/>
              </a:ext>
            </a:extLst>
          </p:cNvPr>
          <p:cNvSpPr txBox="1"/>
          <p:nvPr/>
        </p:nvSpPr>
        <p:spPr>
          <a:xfrm>
            <a:off x="6156855" y="385317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01130E7-7561-49D6-BC31-C18395F063BD}"/>
              </a:ext>
            </a:extLst>
          </p:cNvPr>
          <p:cNvSpPr txBox="1"/>
          <p:nvPr/>
        </p:nvSpPr>
        <p:spPr>
          <a:xfrm>
            <a:off x="7486545" y="385317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E53FE1C9-FADB-45AE-A564-8744FD2ECE3E}"/>
              </a:ext>
            </a:extLst>
          </p:cNvPr>
          <p:cNvSpPr/>
          <p:nvPr/>
        </p:nvSpPr>
        <p:spPr>
          <a:xfrm>
            <a:off x="10912233" y="2872305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12A4C04-4B6D-409E-B2AA-8EFA8F7B8F1B}"/>
              </a:ext>
            </a:extLst>
          </p:cNvPr>
          <p:cNvSpPr txBox="1"/>
          <p:nvPr/>
        </p:nvSpPr>
        <p:spPr>
          <a:xfrm>
            <a:off x="8336899" y="3852538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9A7A729-671C-4CA5-BABC-D9FC747BDEBD}"/>
              </a:ext>
            </a:extLst>
          </p:cNvPr>
          <p:cNvSpPr txBox="1"/>
          <p:nvPr/>
        </p:nvSpPr>
        <p:spPr>
          <a:xfrm>
            <a:off x="10395513" y="394600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500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B94E00E-D8DB-4755-8DC5-C98165888189}"/>
              </a:ext>
            </a:extLst>
          </p:cNvPr>
          <p:cNvSpPr txBox="1"/>
          <p:nvPr/>
        </p:nvSpPr>
        <p:spPr>
          <a:xfrm>
            <a:off x="9357831" y="4001729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100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41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2" grpId="0"/>
      <p:bldP spid="33" grpId="0"/>
      <p:bldP spid="34" grpId="0"/>
      <p:bldP spid="35" grpId="0" animBg="1"/>
      <p:bldP spid="36" grpId="0"/>
      <p:bldP spid="39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 ">
            <a:extLst>
              <a:ext uri="{FF2B5EF4-FFF2-40B4-BE49-F238E27FC236}">
                <a16:creationId xmlns:a16="http://schemas.microsoft.com/office/drawing/2014/main" xmlns="" id="{A6D20DA0-B066-450E-A28C-039D0D561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77" y="2686193"/>
            <a:ext cx="272415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E9939085-FAA4-43DE-85B9-7AE32B72C41C}"/>
              </a:ext>
            </a:extLst>
          </p:cNvPr>
          <p:cNvGrpSpPr/>
          <p:nvPr/>
        </p:nvGrpSpPr>
        <p:grpSpPr>
          <a:xfrm>
            <a:off x="0" y="-18418"/>
            <a:ext cx="2782957" cy="2356862"/>
            <a:chOff x="1" y="0"/>
            <a:chExt cx="1528548" cy="236985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FD9D2642-2AF5-43C6-AA02-593992E02BA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35" name="Picture 6" descr="Free printable black and withe frame">
                <a:extLst>
                  <a:ext uri="{FF2B5EF4-FFF2-40B4-BE49-F238E27FC236}">
                    <a16:creationId xmlns:a16="http://schemas.microsoft.com/office/drawing/2014/main" xmlns="" id="{F7BD2BE7-C018-4208-9570-359510A6E4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21FCAD33-BFE4-4B07-A992-BF595777D88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dirty="0">
                    <a:cs typeface="(AH) Manal Black" pitchFamily="2" charset="-78"/>
                  </a:rPr>
                  <a:t>عنوان الدرس: 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664A186F-A491-49AC-AC7B-6F5E2D396925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33" name="Picture 6" descr="Free printable black and withe frame">
                <a:extLst>
                  <a:ext uri="{FF2B5EF4-FFF2-40B4-BE49-F238E27FC236}">
                    <a16:creationId xmlns:a16="http://schemas.microsoft.com/office/drawing/2014/main" xmlns="" id="{4A75425F-03D3-46C4-867C-6A6119D74D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00CC3CC9-F1EB-439E-A8D8-8966087D4E1E}"/>
                  </a:ext>
                </a:extLst>
              </p:cNvPr>
              <p:cNvSpPr txBox="1"/>
              <p:nvPr/>
            </p:nvSpPr>
            <p:spPr>
              <a:xfrm>
                <a:off x="29183" y="58768"/>
                <a:ext cx="133135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التعلم:أن يكون الطالب قادر على القدير بالتقريب لأقرب عشرب ومئة</a:t>
                </a:r>
                <a:endParaRPr lang="en-US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853B50B7-725F-4F50-B401-E17197E0C52A}"/>
                </a:ext>
              </a:extLst>
            </p:cNvPr>
            <p:cNvGrpSpPr/>
            <p:nvPr/>
          </p:nvGrpSpPr>
          <p:grpSpPr>
            <a:xfrm>
              <a:off x="1" y="1417353"/>
              <a:ext cx="1528548" cy="952500"/>
              <a:chOff x="1" y="0"/>
              <a:chExt cx="1528548" cy="952500"/>
            </a:xfrm>
          </p:grpSpPr>
          <p:pic>
            <p:nvPicPr>
              <p:cNvPr id="28" name="Picture 6" descr="Free printable black and withe frame">
                <a:extLst>
                  <a:ext uri="{FF2B5EF4-FFF2-40B4-BE49-F238E27FC236}">
                    <a16:creationId xmlns:a16="http://schemas.microsoft.com/office/drawing/2014/main" xmlns="" id="{7CF10940-2F12-4349-8AE1-CD2BF11D4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37F44298-CE4D-4F66-9E44-D5D2273E1FC7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60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التقييم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1C036C1-00D2-44FC-AFED-B24211F4B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020" y="73826"/>
            <a:ext cx="8324850" cy="659552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xmlns="" id="{97B2D27B-D90C-4885-8B1E-0116788B86D3}"/>
              </a:ext>
            </a:extLst>
          </p:cNvPr>
          <p:cNvSpPr/>
          <p:nvPr/>
        </p:nvSpPr>
        <p:spPr>
          <a:xfrm>
            <a:off x="4922250" y="1586844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923AD4E-E46E-4FCC-9A30-384F303C1805}"/>
              </a:ext>
            </a:extLst>
          </p:cNvPr>
          <p:cNvSpPr txBox="1"/>
          <p:nvPr/>
        </p:nvSpPr>
        <p:spPr>
          <a:xfrm>
            <a:off x="5501452" y="2686193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B19F19D-47AC-4FDA-B18F-B621F963A81D}"/>
              </a:ext>
            </a:extLst>
          </p:cNvPr>
          <p:cNvSpPr txBox="1"/>
          <p:nvPr/>
        </p:nvSpPr>
        <p:spPr>
          <a:xfrm>
            <a:off x="4418490" y="272332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AE10E26A-32CA-4456-926D-666AA666F0C3}"/>
              </a:ext>
            </a:extLst>
          </p:cNvPr>
          <p:cNvSpPr txBox="1"/>
          <p:nvPr/>
        </p:nvSpPr>
        <p:spPr>
          <a:xfrm>
            <a:off x="6708510" y="260005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50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FCF45784-0C3A-4311-9B7A-CF3A9F33DCCD}"/>
              </a:ext>
            </a:extLst>
          </p:cNvPr>
          <p:cNvSpPr/>
          <p:nvPr/>
        </p:nvSpPr>
        <p:spPr>
          <a:xfrm>
            <a:off x="9805676" y="1586843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D44C17B-2A16-4056-BD7B-4353C5260BE5}"/>
              </a:ext>
            </a:extLst>
          </p:cNvPr>
          <p:cNvSpPr txBox="1"/>
          <p:nvPr/>
        </p:nvSpPr>
        <p:spPr>
          <a:xfrm>
            <a:off x="8249208" y="233844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2843636E-57FE-48E6-8765-14E65404FF43}"/>
              </a:ext>
            </a:extLst>
          </p:cNvPr>
          <p:cNvSpPr txBox="1"/>
          <p:nvPr/>
        </p:nvSpPr>
        <p:spPr>
          <a:xfrm>
            <a:off x="9421362" y="233844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B01F1F4-E38C-4CF3-9EEF-75345F1DD1CC}"/>
              </a:ext>
            </a:extLst>
          </p:cNvPr>
          <p:cNvSpPr txBox="1"/>
          <p:nvPr/>
        </p:nvSpPr>
        <p:spPr>
          <a:xfrm>
            <a:off x="10865728" y="233844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670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3E32B46E-5B84-43B4-B216-9E436778EE2D}"/>
              </a:ext>
            </a:extLst>
          </p:cNvPr>
          <p:cNvSpPr/>
          <p:nvPr/>
        </p:nvSpPr>
        <p:spPr>
          <a:xfrm>
            <a:off x="5693608" y="3429000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07CEEF0-B802-4F93-91E8-98B1F41BC855}"/>
              </a:ext>
            </a:extLst>
          </p:cNvPr>
          <p:cNvSpPr txBox="1"/>
          <p:nvPr/>
        </p:nvSpPr>
        <p:spPr>
          <a:xfrm>
            <a:off x="4195179" y="4320058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700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B02D6B7-E405-4FFD-84B7-DE604F30215A}"/>
              </a:ext>
            </a:extLst>
          </p:cNvPr>
          <p:cNvSpPr txBox="1"/>
          <p:nvPr/>
        </p:nvSpPr>
        <p:spPr>
          <a:xfrm>
            <a:off x="6708509" y="438795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37C75D15-4D27-43DF-9B46-6A05AF9FC612}"/>
              </a:ext>
            </a:extLst>
          </p:cNvPr>
          <p:cNvSpPr txBox="1"/>
          <p:nvPr/>
        </p:nvSpPr>
        <p:spPr>
          <a:xfrm>
            <a:off x="5511971" y="444111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073BE904-8EAA-4A23-9517-064B0EE3CCC4}"/>
              </a:ext>
            </a:extLst>
          </p:cNvPr>
          <p:cNvSpPr/>
          <p:nvPr/>
        </p:nvSpPr>
        <p:spPr>
          <a:xfrm>
            <a:off x="9529842" y="3429000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614B1D8A-C4AE-4E4D-BABE-B58777E3FE8B}"/>
              </a:ext>
            </a:extLst>
          </p:cNvPr>
          <p:cNvSpPr txBox="1"/>
          <p:nvPr/>
        </p:nvSpPr>
        <p:spPr>
          <a:xfrm>
            <a:off x="7916980" y="4242289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1600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0FBDC925-CF30-4354-8F9D-37C967CBBA82}"/>
              </a:ext>
            </a:extLst>
          </p:cNvPr>
          <p:cNvSpPr txBox="1"/>
          <p:nvPr/>
        </p:nvSpPr>
        <p:spPr>
          <a:xfrm>
            <a:off x="9221839" y="4242289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300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5A0FD845-832E-4424-84D2-5F05ED2B6EE0}"/>
              </a:ext>
            </a:extLst>
          </p:cNvPr>
          <p:cNvSpPr txBox="1"/>
          <p:nvPr/>
        </p:nvSpPr>
        <p:spPr>
          <a:xfrm>
            <a:off x="10784031" y="423052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1900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D20488BD-2691-4F27-8EE2-084FE3FE82B0}"/>
              </a:ext>
            </a:extLst>
          </p:cNvPr>
          <p:cNvSpPr/>
          <p:nvPr/>
        </p:nvSpPr>
        <p:spPr>
          <a:xfrm>
            <a:off x="5359571" y="5226118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936A306F-1C38-4BB4-BA38-786DB48D980D}"/>
              </a:ext>
            </a:extLst>
          </p:cNvPr>
          <p:cNvSpPr txBox="1"/>
          <p:nvPr/>
        </p:nvSpPr>
        <p:spPr>
          <a:xfrm>
            <a:off x="3989771" y="607594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1170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FFDDA953-2229-49CB-8798-D828C34FB233}"/>
              </a:ext>
            </a:extLst>
          </p:cNvPr>
          <p:cNvSpPr txBox="1"/>
          <p:nvPr/>
        </p:nvSpPr>
        <p:spPr>
          <a:xfrm>
            <a:off x="5167413" y="6029001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1120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9FFF8F03-FA39-4378-BA83-ED598CC492E4}"/>
              </a:ext>
            </a:extLst>
          </p:cNvPr>
          <p:cNvSpPr txBox="1"/>
          <p:nvPr/>
        </p:nvSpPr>
        <p:spPr>
          <a:xfrm>
            <a:off x="6533124" y="599536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2290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6E3928B6-427C-45C9-8D76-6858633B262D}"/>
              </a:ext>
            </a:extLst>
          </p:cNvPr>
          <p:cNvSpPr/>
          <p:nvPr/>
        </p:nvSpPr>
        <p:spPr>
          <a:xfrm>
            <a:off x="8546719" y="5202645"/>
            <a:ext cx="874643" cy="6327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D8884EF2-D4ED-4AF1-81A2-832B433D27C1}"/>
              </a:ext>
            </a:extLst>
          </p:cNvPr>
          <p:cNvSpPr txBox="1"/>
          <p:nvPr/>
        </p:nvSpPr>
        <p:spPr>
          <a:xfrm>
            <a:off x="8357788" y="591928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4400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1B11C8B1-085E-4DE9-8E8D-7953427043C0}"/>
              </a:ext>
            </a:extLst>
          </p:cNvPr>
          <p:cNvSpPr txBox="1"/>
          <p:nvPr/>
        </p:nvSpPr>
        <p:spPr>
          <a:xfrm>
            <a:off x="9656541" y="587275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948CF5B-FA0B-4F2D-A58A-9CCB34F50752}"/>
              </a:ext>
            </a:extLst>
          </p:cNvPr>
          <p:cNvSpPr txBox="1"/>
          <p:nvPr/>
        </p:nvSpPr>
        <p:spPr>
          <a:xfrm>
            <a:off x="11008879" y="596643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5600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55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1" grpId="0"/>
      <p:bldP spid="42" grpId="0" animBg="1"/>
      <p:bldP spid="44" grpId="0"/>
      <p:bldP spid="45" grpId="0"/>
      <p:bldP spid="46" grpId="0"/>
      <p:bldP spid="47" grpId="0" animBg="1"/>
      <p:bldP spid="48" grpId="0"/>
      <p:bldP spid="51" grpId="0"/>
      <p:bldP spid="62" grpId="0"/>
      <p:bldP spid="63" grpId="0" animBg="1"/>
      <p:bldP spid="64" grpId="0"/>
      <p:bldP spid="65" grpId="0"/>
      <p:bldP spid="66" grpId="0"/>
      <p:bldP spid="67" grpId="0" animBg="1"/>
      <p:bldP spid="68" grpId="0"/>
      <p:bldP spid="69" grpId="0"/>
      <p:bldP spid="70" grpId="0"/>
      <p:bldP spid="71" grpId="0" animBg="1"/>
      <p:bldP spid="72" grpId="0"/>
      <p:bldP spid="73" grpId="0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xmlns="" id="{6C0255FF-35F2-49D8-AF12-75A01C717E17}"/>
              </a:ext>
            </a:extLst>
          </p:cNvPr>
          <p:cNvSpPr/>
          <p:nvPr/>
        </p:nvSpPr>
        <p:spPr>
          <a:xfrm>
            <a:off x="2406316" y="152190"/>
            <a:ext cx="9785684" cy="6627614"/>
          </a:xfrm>
          <a:prstGeom prst="wedgeRoundRectCallout">
            <a:avLst>
              <a:gd name="adj1" fmla="val -53945"/>
              <a:gd name="adj2" fmla="val 19041"/>
              <a:gd name="adj3" fmla="val 16667"/>
            </a:avLst>
          </a:prstGeom>
          <a:ln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0841688-4FAD-4B40-B536-F608A36E2819}"/>
              </a:ext>
            </a:extLst>
          </p:cNvPr>
          <p:cNvGrpSpPr/>
          <p:nvPr/>
        </p:nvGrpSpPr>
        <p:grpSpPr>
          <a:xfrm>
            <a:off x="-24286" y="-38063"/>
            <a:ext cx="2067243" cy="3607654"/>
            <a:chOff x="61789" y="-606722"/>
            <a:chExt cx="1712292" cy="249332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C3206E41-BA75-4CDF-83DB-1FFFE5C92D67}"/>
                </a:ext>
              </a:extLst>
            </p:cNvPr>
            <p:cNvGrpSpPr/>
            <p:nvPr/>
          </p:nvGrpSpPr>
          <p:grpSpPr>
            <a:xfrm>
              <a:off x="81905" y="-606722"/>
              <a:ext cx="1528548" cy="952500"/>
              <a:chOff x="81905" y="-606722"/>
              <a:chExt cx="1528548" cy="952500"/>
            </a:xfrm>
          </p:grpSpPr>
          <p:pic>
            <p:nvPicPr>
              <p:cNvPr id="25" name="Picture 6" descr="Free printable black and withe frame">
                <a:extLst>
                  <a:ext uri="{FF2B5EF4-FFF2-40B4-BE49-F238E27FC236}">
                    <a16:creationId xmlns:a16="http://schemas.microsoft.com/office/drawing/2014/main" xmlns="" id="{E0631074-B822-47E7-B081-838BFE5BA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05" y="-60672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817043EC-0657-4A0F-A164-657B011AF552}"/>
                  </a:ext>
                </a:extLst>
              </p:cNvPr>
              <p:cNvSpPr txBox="1"/>
              <p:nvPr/>
            </p:nvSpPr>
            <p:spPr>
              <a:xfrm>
                <a:off x="241944" y="-435828"/>
                <a:ext cx="1306580" cy="446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عنوان الدرس:</a:t>
                </a:r>
              </a:p>
              <a:p>
                <a:pPr algn="ctr"/>
                <a:r>
                  <a:rPr lang="ar-AE" dirty="0">
                    <a:cs typeface="(AH) Manal Black" pitchFamily="2" charset="-78"/>
                  </a:rPr>
                  <a:t>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8682D18D-3904-4B8D-84E8-F833DD746121}"/>
                </a:ext>
              </a:extLst>
            </p:cNvPr>
            <p:cNvGrpSpPr/>
            <p:nvPr/>
          </p:nvGrpSpPr>
          <p:grpSpPr>
            <a:xfrm>
              <a:off x="61789" y="138944"/>
              <a:ext cx="1712292" cy="952500"/>
              <a:chOff x="61789" y="-519802"/>
              <a:chExt cx="1712292" cy="952500"/>
            </a:xfrm>
          </p:grpSpPr>
          <p:pic>
            <p:nvPicPr>
              <p:cNvPr id="23" name="Picture 6" descr="Free printable black and withe frame">
                <a:extLst>
                  <a:ext uri="{FF2B5EF4-FFF2-40B4-BE49-F238E27FC236}">
                    <a16:creationId xmlns:a16="http://schemas.microsoft.com/office/drawing/2014/main" xmlns="" id="{C3499180-2B83-4106-B28C-602930A6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51980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C04A1B64-8F29-4068-BD0A-206374C74213}"/>
                  </a:ext>
                </a:extLst>
              </p:cNvPr>
              <p:cNvSpPr txBox="1"/>
              <p:nvPr/>
            </p:nvSpPr>
            <p:spPr>
              <a:xfrm>
                <a:off x="142018" y="-274333"/>
                <a:ext cx="1632063" cy="574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600" dirty="0">
                    <a:cs typeface="(AH) Manal Black" pitchFamily="2" charset="-78"/>
                  </a:rPr>
                  <a:t>ناتج التعلم:أن يكون الطالب قادر على تقريب الاعداد إلى اقرب عشرة أو مئة</a:t>
                </a:r>
                <a:endParaRPr lang="en-US" sz="16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E9C99F8F-A4A4-4FBB-864D-D9E7B0028611}"/>
                </a:ext>
              </a:extLst>
            </p:cNvPr>
            <p:cNvGrpSpPr/>
            <p:nvPr/>
          </p:nvGrpSpPr>
          <p:grpSpPr>
            <a:xfrm>
              <a:off x="61789" y="934102"/>
              <a:ext cx="1486735" cy="952500"/>
              <a:chOff x="61789" y="-483251"/>
              <a:chExt cx="1486735" cy="952500"/>
            </a:xfrm>
          </p:grpSpPr>
          <p:pic>
            <p:nvPicPr>
              <p:cNvPr id="21" name="Picture 6" descr="Free printable black and withe frame">
                <a:extLst>
                  <a:ext uri="{FF2B5EF4-FFF2-40B4-BE49-F238E27FC236}">
                    <a16:creationId xmlns:a16="http://schemas.microsoft.com/office/drawing/2014/main" xmlns="" id="{37484B24-945C-43CC-80C2-2FF9274D53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483251"/>
                <a:ext cx="1486735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1A953ECE-682D-46B8-8CA9-98814B193282}"/>
                  </a:ext>
                </a:extLst>
              </p:cNvPr>
              <p:cNvSpPr txBox="1"/>
              <p:nvPr/>
            </p:nvSpPr>
            <p:spPr>
              <a:xfrm>
                <a:off x="173670" y="-320814"/>
                <a:ext cx="1306580" cy="659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2800" dirty="0">
                    <a:cs typeface="(AH) Manal Black" pitchFamily="2" charset="-78"/>
                  </a:rPr>
                  <a:t>فكر-ناقش-شارك</a:t>
                </a:r>
                <a:endParaRPr lang="en-US" sz="2800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91C94D-D5AF-4236-B3E0-15FBE08CA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114" y="209208"/>
            <a:ext cx="8191500" cy="574569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xmlns="" id="{869CAA4D-E1AD-44CB-A13C-472280D19A40}"/>
              </a:ext>
            </a:extLst>
          </p:cNvPr>
          <p:cNvSpPr/>
          <p:nvPr/>
        </p:nvSpPr>
        <p:spPr>
          <a:xfrm>
            <a:off x="7147560" y="209208"/>
            <a:ext cx="2081458" cy="97951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11DC063-6719-487F-8EBB-884DCF5FBF4A}"/>
              </a:ext>
            </a:extLst>
          </p:cNvPr>
          <p:cNvSpPr txBox="1"/>
          <p:nvPr/>
        </p:nvSpPr>
        <p:spPr>
          <a:xfrm>
            <a:off x="4047429" y="1980810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CC3C40B-735D-4953-93EB-A4BC8A36042F}"/>
              </a:ext>
            </a:extLst>
          </p:cNvPr>
          <p:cNvSpPr txBox="1"/>
          <p:nvPr/>
        </p:nvSpPr>
        <p:spPr>
          <a:xfrm>
            <a:off x="5312580" y="1980810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305B210-1E3B-4B2E-8200-FA13D70AE339}"/>
              </a:ext>
            </a:extLst>
          </p:cNvPr>
          <p:cNvSpPr txBox="1"/>
          <p:nvPr/>
        </p:nvSpPr>
        <p:spPr>
          <a:xfrm>
            <a:off x="6502964" y="197425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80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AB951C4-299F-4833-B5CB-DE839AD60707}"/>
              </a:ext>
            </a:extLst>
          </p:cNvPr>
          <p:cNvSpPr txBox="1"/>
          <p:nvPr/>
        </p:nvSpPr>
        <p:spPr>
          <a:xfrm>
            <a:off x="7966208" y="189583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500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A6B8D73-F6CE-491F-8899-E1F803B8929C}"/>
              </a:ext>
            </a:extLst>
          </p:cNvPr>
          <p:cNvSpPr txBox="1"/>
          <p:nvPr/>
        </p:nvSpPr>
        <p:spPr>
          <a:xfrm>
            <a:off x="9234789" y="195285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95E2479-5EAE-4527-BE5C-631B92AE98B8}"/>
              </a:ext>
            </a:extLst>
          </p:cNvPr>
          <p:cNvSpPr txBox="1"/>
          <p:nvPr/>
        </p:nvSpPr>
        <p:spPr>
          <a:xfrm>
            <a:off x="10595615" y="1929784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700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421D16E-71F7-444A-BC9D-465F12C2AA2A}"/>
              </a:ext>
            </a:extLst>
          </p:cNvPr>
          <p:cNvSpPr txBox="1"/>
          <p:nvPr/>
        </p:nvSpPr>
        <p:spPr>
          <a:xfrm>
            <a:off x="4047428" y="369238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560D464-7D56-4607-98FD-067EACA3BB17}"/>
              </a:ext>
            </a:extLst>
          </p:cNvPr>
          <p:cNvSpPr txBox="1"/>
          <p:nvPr/>
        </p:nvSpPr>
        <p:spPr>
          <a:xfrm>
            <a:off x="5210598" y="369238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F149EF5-A968-435D-A0B2-D236A72D3489}"/>
              </a:ext>
            </a:extLst>
          </p:cNvPr>
          <p:cNvSpPr txBox="1"/>
          <p:nvPr/>
        </p:nvSpPr>
        <p:spPr>
          <a:xfrm>
            <a:off x="6256138" y="369238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77A0113-7A32-4CFE-A99F-DBEA491D1925}"/>
              </a:ext>
            </a:extLst>
          </p:cNvPr>
          <p:cNvSpPr txBox="1"/>
          <p:nvPr/>
        </p:nvSpPr>
        <p:spPr>
          <a:xfrm>
            <a:off x="8065836" y="369238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2E8548F-4950-4475-BBED-D7C6D96E9C84}"/>
              </a:ext>
            </a:extLst>
          </p:cNvPr>
          <p:cNvSpPr txBox="1"/>
          <p:nvPr/>
        </p:nvSpPr>
        <p:spPr>
          <a:xfrm>
            <a:off x="9256220" y="363236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74AABA1-A8F1-4A75-BEF7-AE5EDBC70364}"/>
              </a:ext>
            </a:extLst>
          </p:cNvPr>
          <p:cNvSpPr txBox="1"/>
          <p:nvPr/>
        </p:nvSpPr>
        <p:spPr>
          <a:xfrm>
            <a:off x="10673342" y="369238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875EB47-3314-4875-AAF5-CA2F13641075}"/>
              </a:ext>
            </a:extLst>
          </p:cNvPr>
          <p:cNvSpPr txBox="1"/>
          <p:nvPr/>
        </p:nvSpPr>
        <p:spPr>
          <a:xfrm>
            <a:off x="3878760" y="538490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F3816D2-28D9-4C63-8546-7DD58810BFCF}"/>
              </a:ext>
            </a:extLst>
          </p:cNvPr>
          <p:cNvSpPr txBox="1"/>
          <p:nvPr/>
        </p:nvSpPr>
        <p:spPr>
          <a:xfrm>
            <a:off x="5134279" y="545506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500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CFBF82C3-0ECA-4F6E-A5D8-94D6D08D6507}"/>
              </a:ext>
            </a:extLst>
          </p:cNvPr>
          <p:cNvSpPr txBox="1"/>
          <p:nvPr/>
        </p:nvSpPr>
        <p:spPr>
          <a:xfrm>
            <a:off x="6424806" y="538490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700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5E2B2D8-ACE0-4590-9E5E-7EC6BB30A178}"/>
              </a:ext>
            </a:extLst>
          </p:cNvPr>
          <p:cNvSpPr txBox="1"/>
          <p:nvPr/>
        </p:nvSpPr>
        <p:spPr>
          <a:xfrm>
            <a:off x="8026051" y="5376009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230F80D-C993-4F4C-B041-A68AD95D80F9}"/>
              </a:ext>
            </a:extLst>
          </p:cNvPr>
          <p:cNvSpPr txBox="1"/>
          <p:nvPr/>
        </p:nvSpPr>
        <p:spPr>
          <a:xfrm>
            <a:off x="9313140" y="5311869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EDD3AAF9-65EA-4348-A4D3-070FF20BDF66}"/>
              </a:ext>
            </a:extLst>
          </p:cNvPr>
          <p:cNvSpPr txBox="1"/>
          <p:nvPr/>
        </p:nvSpPr>
        <p:spPr>
          <a:xfrm>
            <a:off x="10613505" y="538490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70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4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E63A962C-5FB7-4DF3-8984-D0B48BB53B04}"/>
              </a:ext>
            </a:extLst>
          </p:cNvPr>
          <p:cNvGrpSpPr/>
          <p:nvPr/>
        </p:nvGrpSpPr>
        <p:grpSpPr>
          <a:xfrm>
            <a:off x="-24286" y="-38063"/>
            <a:ext cx="2067243" cy="3607654"/>
            <a:chOff x="61789" y="-606722"/>
            <a:chExt cx="1712292" cy="249332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9F7BC0F6-A29E-4F41-8270-B07B8AB02673}"/>
                </a:ext>
              </a:extLst>
            </p:cNvPr>
            <p:cNvGrpSpPr/>
            <p:nvPr/>
          </p:nvGrpSpPr>
          <p:grpSpPr>
            <a:xfrm>
              <a:off x="81905" y="-606722"/>
              <a:ext cx="1528548" cy="952500"/>
              <a:chOff x="81905" y="-606722"/>
              <a:chExt cx="1528548" cy="952500"/>
            </a:xfrm>
          </p:grpSpPr>
          <p:pic>
            <p:nvPicPr>
              <p:cNvPr id="44" name="Picture 6" descr="Free printable black and withe frame">
                <a:extLst>
                  <a:ext uri="{FF2B5EF4-FFF2-40B4-BE49-F238E27FC236}">
                    <a16:creationId xmlns:a16="http://schemas.microsoft.com/office/drawing/2014/main" xmlns="" id="{A2900706-4D6D-42F4-9429-497E549086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05" y="-60672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D0512325-8ADD-44D4-919E-D128774B9FA8}"/>
                  </a:ext>
                </a:extLst>
              </p:cNvPr>
              <p:cNvSpPr txBox="1"/>
              <p:nvPr/>
            </p:nvSpPr>
            <p:spPr>
              <a:xfrm>
                <a:off x="241944" y="-435828"/>
                <a:ext cx="1306580" cy="446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عنوان الدرس:</a:t>
                </a:r>
              </a:p>
              <a:p>
                <a:pPr algn="ctr"/>
                <a:r>
                  <a:rPr lang="ar-AE" dirty="0">
                    <a:cs typeface="(AH) Manal Black" pitchFamily="2" charset="-78"/>
                  </a:rPr>
                  <a:t>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400CC7FC-FAA5-4770-BC22-EE8F06FA9266}"/>
                </a:ext>
              </a:extLst>
            </p:cNvPr>
            <p:cNvGrpSpPr/>
            <p:nvPr/>
          </p:nvGrpSpPr>
          <p:grpSpPr>
            <a:xfrm>
              <a:off x="61789" y="138944"/>
              <a:ext cx="1712292" cy="952500"/>
              <a:chOff x="61789" y="-519802"/>
              <a:chExt cx="1712292" cy="952500"/>
            </a:xfrm>
          </p:grpSpPr>
          <p:pic>
            <p:nvPicPr>
              <p:cNvPr id="4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96F2DCA9-B467-4399-82A7-C21BEC9A23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51980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7C79D8C-9E1C-4C2E-9A5B-446518FD8FBB}"/>
                  </a:ext>
                </a:extLst>
              </p:cNvPr>
              <p:cNvSpPr txBox="1"/>
              <p:nvPr/>
            </p:nvSpPr>
            <p:spPr>
              <a:xfrm>
                <a:off x="142018" y="-274333"/>
                <a:ext cx="1632063" cy="574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600" dirty="0">
                    <a:cs typeface="(AH) Manal Black" pitchFamily="2" charset="-78"/>
                  </a:rPr>
                  <a:t>ناتج التعلم:أن يكون الطالب قادر على تقريب الاعداد إلى اقرب عشرة أو مئة</a:t>
                </a:r>
                <a:endParaRPr lang="en-US" sz="16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1204B93D-1520-4FD5-9F5E-B81E8B1C31E6}"/>
                </a:ext>
              </a:extLst>
            </p:cNvPr>
            <p:cNvGrpSpPr/>
            <p:nvPr/>
          </p:nvGrpSpPr>
          <p:grpSpPr>
            <a:xfrm>
              <a:off x="61789" y="934102"/>
              <a:ext cx="1486735" cy="952500"/>
              <a:chOff x="61789" y="-483251"/>
              <a:chExt cx="1486735" cy="952500"/>
            </a:xfrm>
          </p:grpSpPr>
          <p:pic>
            <p:nvPicPr>
              <p:cNvPr id="40" name="Picture 6" descr="Free printable black and withe frame">
                <a:extLst>
                  <a:ext uri="{FF2B5EF4-FFF2-40B4-BE49-F238E27FC236}">
                    <a16:creationId xmlns:a16="http://schemas.microsoft.com/office/drawing/2014/main" xmlns="" id="{69A4130C-AF6D-4955-B1D5-B2A8405E09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483251"/>
                <a:ext cx="1486735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21980E54-287A-4188-B1CB-0482DFC6D40A}"/>
                  </a:ext>
                </a:extLst>
              </p:cNvPr>
              <p:cNvSpPr txBox="1"/>
              <p:nvPr/>
            </p:nvSpPr>
            <p:spPr>
              <a:xfrm>
                <a:off x="173670" y="-320814"/>
                <a:ext cx="1306580" cy="659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2800" dirty="0">
                    <a:cs typeface="(AH) Manal Black" pitchFamily="2" charset="-78"/>
                  </a:rPr>
                  <a:t>فكر-ناقش-شارك</a:t>
                </a:r>
                <a:endParaRPr lang="en-US" sz="2800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D66BA26-9E65-4E18-8766-C99F3B3B9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976" y="209208"/>
            <a:ext cx="8172450" cy="6310862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60127AF8-C709-4485-A561-BC9706C68791}"/>
              </a:ext>
            </a:extLst>
          </p:cNvPr>
          <p:cNvSpPr txBox="1"/>
          <p:nvPr/>
        </p:nvSpPr>
        <p:spPr>
          <a:xfrm>
            <a:off x="6774244" y="1903208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130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C21B1CA4-F230-4F32-85AA-5EF7D21968BE}"/>
              </a:ext>
            </a:extLst>
          </p:cNvPr>
          <p:cNvSpPr txBox="1"/>
          <p:nvPr/>
        </p:nvSpPr>
        <p:spPr>
          <a:xfrm>
            <a:off x="6763375" y="222703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560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4CA9B921-C85B-47C6-8732-BD189F19247E}"/>
              </a:ext>
            </a:extLst>
          </p:cNvPr>
          <p:cNvCxnSpPr/>
          <p:nvPr/>
        </p:nvCxnSpPr>
        <p:spPr>
          <a:xfrm>
            <a:off x="6665843" y="2750252"/>
            <a:ext cx="11131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4A030C0C-D227-4677-933B-425148592A9E}"/>
              </a:ext>
            </a:extLst>
          </p:cNvPr>
          <p:cNvSpPr txBox="1"/>
          <p:nvPr/>
        </p:nvSpPr>
        <p:spPr>
          <a:xfrm>
            <a:off x="6752506" y="275025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690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B0B4265C-FA88-434F-AE99-DEAA49BACDA1}"/>
              </a:ext>
            </a:extLst>
          </p:cNvPr>
          <p:cNvSpPr txBox="1"/>
          <p:nvPr/>
        </p:nvSpPr>
        <p:spPr>
          <a:xfrm>
            <a:off x="9721586" y="222831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600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79F67A5E-2622-44C7-A68E-84496178D903}"/>
              </a:ext>
            </a:extLst>
          </p:cNvPr>
          <p:cNvSpPr txBox="1"/>
          <p:nvPr/>
        </p:nvSpPr>
        <p:spPr>
          <a:xfrm>
            <a:off x="9721586" y="1811533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566C6237-9E9F-4DA7-98F8-1ABB18466705}"/>
              </a:ext>
            </a:extLst>
          </p:cNvPr>
          <p:cNvSpPr txBox="1"/>
          <p:nvPr/>
        </p:nvSpPr>
        <p:spPr>
          <a:xfrm>
            <a:off x="9721585" y="275025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700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4BD9A2A8-70BE-4A78-AFDD-70B352CA1845}"/>
              </a:ext>
            </a:extLst>
          </p:cNvPr>
          <p:cNvCxnSpPr>
            <a:cxnSpLocks/>
          </p:cNvCxnSpPr>
          <p:nvPr/>
        </p:nvCxnSpPr>
        <p:spPr>
          <a:xfrm>
            <a:off x="9721585" y="2650436"/>
            <a:ext cx="11171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375B54A-0ED1-47D9-ACE7-FFAC22BCFEFC}"/>
              </a:ext>
            </a:extLst>
          </p:cNvPr>
          <p:cNvSpPr txBox="1"/>
          <p:nvPr/>
        </p:nvSpPr>
        <p:spPr>
          <a:xfrm>
            <a:off x="6881140" y="326489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120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D93DD83-2731-4B03-8D39-D108FA77C075}"/>
              </a:ext>
            </a:extLst>
          </p:cNvPr>
          <p:cNvSpPr txBox="1"/>
          <p:nvPr/>
        </p:nvSpPr>
        <p:spPr>
          <a:xfrm>
            <a:off x="6881140" y="3755106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240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7B7E318-0C37-4A7E-BF0C-EAACCBA0AAFB}"/>
              </a:ext>
            </a:extLst>
          </p:cNvPr>
          <p:cNvSpPr txBox="1"/>
          <p:nvPr/>
        </p:nvSpPr>
        <p:spPr>
          <a:xfrm>
            <a:off x="6881140" y="4292031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360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4A6BF072-A5C6-4DB2-BC15-C7AE2233B16A}"/>
              </a:ext>
            </a:extLst>
          </p:cNvPr>
          <p:cNvCxnSpPr>
            <a:cxnSpLocks/>
          </p:cNvCxnSpPr>
          <p:nvPr/>
        </p:nvCxnSpPr>
        <p:spPr>
          <a:xfrm>
            <a:off x="6894317" y="4292031"/>
            <a:ext cx="11171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99D0012D-C2C7-453C-A64F-0C4636C4640C}"/>
              </a:ext>
            </a:extLst>
          </p:cNvPr>
          <p:cNvSpPr txBox="1"/>
          <p:nvPr/>
        </p:nvSpPr>
        <p:spPr>
          <a:xfrm>
            <a:off x="9686670" y="3264897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C8459414-D81B-4802-858C-020ABB44E66D}"/>
              </a:ext>
            </a:extLst>
          </p:cNvPr>
          <p:cNvSpPr txBox="1"/>
          <p:nvPr/>
        </p:nvSpPr>
        <p:spPr>
          <a:xfrm>
            <a:off x="9700362" y="3681676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E01150C0-9062-43B5-BCCC-C2835113DE6E}"/>
              </a:ext>
            </a:extLst>
          </p:cNvPr>
          <p:cNvSpPr txBox="1"/>
          <p:nvPr/>
        </p:nvSpPr>
        <p:spPr>
          <a:xfrm>
            <a:off x="9686669" y="4277841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300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B22D4ACE-0409-4C3A-B0D8-8610E713A722}"/>
              </a:ext>
            </a:extLst>
          </p:cNvPr>
          <p:cNvCxnSpPr>
            <a:cxnSpLocks/>
          </p:cNvCxnSpPr>
          <p:nvPr/>
        </p:nvCxnSpPr>
        <p:spPr>
          <a:xfrm>
            <a:off x="9494840" y="4204896"/>
            <a:ext cx="11171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206A7BF3-4B97-41E3-92FF-52D2A9BF8A07}"/>
              </a:ext>
            </a:extLst>
          </p:cNvPr>
          <p:cNvSpPr txBox="1"/>
          <p:nvPr/>
        </p:nvSpPr>
        <p:spPr>
          <a:xfrm>
            <a:off x="6774244" y="4892769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90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C12AE87D-32DD-498E-A31E-6EA7B820087B}"/>
              </a:ext>
            </a:extLst>
          </p:cNvPr>
          <p:cNvSpPr txBox="1"/>
          <p:nvPr/>
        </p:nvSpPr>
        <p:spPr>
          <a:xfrm>
            <a:off x="6763375" y="533872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70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8770FCDA-A785-4059-84C2-52930EB05301}"/>
              </a:ext>
            </a:extLst>
          </p:cNvPr>
          <p:cNvSpPr txBox="1"/>
          <p:nvPr/>
        </p:nvSpPr>
        <p:spPr>
          <a:xfrm>
            <a:off x="6665843" y="5794178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160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75C11DC0-51EF-4F28-81A7-CF9C5C13BDD1}"/>
              </a:ext>
            </a:extLst>
          </p:cNvPr>
          <p:cNvCxnSpPr>
            <a:cxnSpLocks/>
          </p:cNvCxnSpPr>
          <p:nvPr/>
        </p:nvCxnSpPr>
        <p:spPr>
          <a:xfrm>
            <a:off x="6588059" y="5817140"/>
            <a:ext cx="11171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12F8A3A-7C1C-4320-8E18-DB784FB943F2}"/>
              </a:ext>
            </a:extLst>
          </p:cNvPr>
          <p:cNvSpPr txBox="1"/>
          <p:nvPr/>
        </p:nvSpPr>
        <p:spPr>
          <a:xfrm>
            <a:off x="9721585" y="4839262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3B47953-ED3F-4BDF-B4B6-4808B1D6B6FC}"/>
              </a:ext>
            </a:extLst>
          </p:cNvPr>
          <p:cNvSpPr txBox="1"/>
          <p:nvPr/>
        </p:nvSpPr>
        <p:spPr>
          <a:xfrm>
            <a:off x="9746301" y="530330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100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51793F4-CE06-41FE-8372-82E88DB9D574}"/>
              </a:ext>
            </a:extLst>
          </p:cNvPr>
          <p:cNvSpPr txBox="1"/>
          <p:nvPr/>
        </p:nvSpPr>
        <p:spPr>
          <a:xfrm>
            <a:off x="9746301" y="5857795"/>
            <a:ext cx="1258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7DFE06DC-421B-403C-895E-87D6552A030B}"/>
              </a:ext>
            </a:extLst>
          </p:cNvPr>
          <p:cNvCxnSpPr>
            <a:cxnSpLocks/>
          </p:cNvCxnSpPr>
          <p:nvPr/>
        </p:nvCxnSpPr>
        <p:spPr>
          <a:xfrm>
            <a:off x="9686669" y="5845839"/>
            <a:ext cx="11171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96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4" grpId="0"/>
      <p:bldP spid="55" grpId="0"/>
      <p:bldP spid="56" grpId="0"/>
      <p:bldP spid="58" grpId="0"/>
      <p:bldP spid="59" grpId="0"/>
      <p:bldP spid="60" grpId="0"/>
      <p:bldP spid="63" grpId="0"/>
      <p:bldP spid="64" grpId="0"/>
      <p:bldP spid="65" grpId="0"/>
      <p:bldP spid="34" grpId="0"/>
      <p:bldP spid="35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938F91F-F3FD-4BDD-B45A-1B0CFD8D5F60}"/>
              </a:ext>
            </a:extLst>
          </p:cNvPr>
          <p:cNvSpPr txBox="1"/>
          <p:nvPr/>
        </p:nvSpPr>
        <p:spPr>
          <a:xfrm>
            <a:off x="6580252" y="232886"/>
            <a:ext cx="518767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sz="3600" b="1" dirty="0">
                <a:cs typeface="(AH) Manal Black" pitchFamily="2" charset="-78"/>
              </a:rPr>
              <a:t>اسمي الجميل :..........</a:t>
            </a:r>
            <a:endParaRPr lang="en-US" sz="36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99173DE-8265-4285-B6A2-04DA3C1A1493}"/>
              </a:ext>
            </a:extLst>
          </p:cNvPr>
          <p:cNvGrpSpPr/>
          <p:nvPr/>
        </p:nvGrpSpPr>
        <p:grpSpPr>
          <a:xfrm>
            <a:off x="-24286" y="-38063"/>
            <a:ext cx="2067243" cy="3607654"/>
            <a:chOff x="61789" y="-606722"/>
            <a:chExt cx="1712292" cy="249332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F746B8CF-4DAE-4CFF-8E63-75DCB2DA11BB}"/>
                </a:ext>
              </a:extLst>
            </p:cNvPr>
            <p:cNvGrpSpPr/>
            <p:nvPr/>
          </p:nvGrpSpPr>
          <p:grpSpPr>
            <a:xfrm>
              <a:off x="81905" y="-606722"/>
              <a:ext cx="1528548" cy="952500"/>
              <a:chOff x="81905" y="-606722"/>
              <a:chExt cx="1528548" cy="952500"/>
            </a:xfrm>
          </p:grpSpPr>
          <p:pic>
            <p:nvPicPr>
              <p:cNvPr id="34" name="Picture 6" descr="Free printable black and withe frame">
                <a:extLst>
                  <a:ext uri="{FF2B5EF4-FFF2-40B4-BE49-F238E27FC236}">
                    <a16:creationId xmlns:a16="http://schemas.microsoft.com/office/drawing/2014/main" xmlns="" id="{2F0874E2-E0AE-4C89-8105-5FCC847A0D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05" y="-60672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BE223F1F-1199-4A88-9241-971220424086}"/>
                  </a:ext>
                </a:extLst>
              </p:cNvPr>
              <p:cNvSpPr txBox="1"/>
              <p:nvPr/>
            </p:nvSpPr>
            <p:spPr>
              <a:xfrm>
                <a:off x="241944" y="-435828"/>
                <a:ext cx="1306580" cy="4466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cs typeface="(AH) Manal Black" pitchFamily="2" charset="-78"/>
                  </a:rPr>
                  <a:t>عنوان الدرس:</a:t>
                </a:r>
              </a:p>
              <a:p>
                <a:pPr algn="ctr"/>
                <a:r>
                  <a:rPr lang="ar-AE" dirty="0">
                    <a:cs typeface="(AH) Manal Black" pitchFamily="2" charset="-78"/>
                  </a:rPr>
                  <a:t>تقدير المجموع</a:t>
                </a:r>
                <a:endParaRPr lang="en-US" dirty="0">
                  <a:cs typeface="(AH) Manal Black" pitchFamily="2" charset="-78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EBEC8F8E-36A1-4DEE-BB70-D4A3A27F6770}"/>
                </a:ext>
              </a:extLst>
            </p:cNvPr>
            <p:cNvGrpSpPr/>
            <p:nvPr/>
          </p:nvGrpSpPr>
          <p:grpSpPr>
            <a:xfrm>
              <a:off x="61789" y="138944"/>
              <a:ext cx="1712292" cy="952500"/>
              <a:chOff x="61789" y="-519802"/>
              <a:chExt cx="1712292" cy="952500"/>
            </a:xfrm>
          </p:grpSpPr>
          <p:pic>
            <p:nvPicPr>
              <p:cNvPr id="3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6113325F-3288-4D2C-A2E5-7432BF1DCB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51980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135ECC3F-275E-4395-A5E2-117D732C92B6}"/>
                  </a:ext>
                </a:extLst>
              </p:cNvPr>
              <p:cNvSpPr txBox="1"/>
              <p:nvPr/>
            </p:nvSpPr>
            <p:spPr>
              <a:xfrm>
                <a:off x="142018" y="-274333"/>
                <a:ext cx="1632063" cy="5743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600" dirty="0">
                    <a:cs typeface="(AH) Manal Black" pitchFamily="2" charset="-78"/>
                  </a:rPr>
                  <a:t>ناتج التعلم:أن يكون الطالب قادر على تقريب الاعداد إلى اقرب عشرة أو مئة</a:t>
                </a:r>
                <a:endParaRPr lang="en-US" sz="16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29F3E177-788C-455D-A5BD-DDC025305E31}"/>
                </a:ext>
              </a:extLst>
            </p:cNvPr>
            <p:cNvGrpSpPr/>
            <p:nvPr/>
          </p:nvGrpSpPr>
          <p:grpSpPr>
            <a:xfrm>
              <a:off x="61789" y="934102"/>
              <a:ext cx="1486735" cy="952500"/>
              <a:chOff x="61789" y="-483251"/>
              <a:chExt cx="1486735" cy="952500"/>
            </a:xfrm>
          </p:grpSpPr>
          <p:pic>
            <p:nvPicPr>
              <p:cNvPr id="30" name="Picture 6" descr="Free printable black and withe frame">
                <a:extLst>
                  <a:ext uri="{FF2B5EF4-FFF2-40B4-BE49-F238E27FC236}">
                    <a16:creationId xmlns:a16="http://schemas.microsoft.com/office/drawing/2014/main" xmlns="" id="{B23AF5C4-F470-41CE-8B6C-FABF75F7FD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483251"/>
                <a:ext cx="1486735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FDF58E42-71DD-4C72-AA54-D56D131C80DD}"/>
                  </a:ext>
                </a:extLst>
              </p:cNvPr>
              <p:cNvSpPr txBox="1"/>
              <p:nvPr/>
            </p:nvSpPr>
            <p:spPr>
              <a:xfrm>
                <a:off x="173670" y="-320814"/>
                <a:ext cx="1306580" cy="6594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2800" dirty="0">
                    <a:cs typeface="(AH) Manal Black" pitchFamily="2" charset="-78"/>
                  </a:rPr>
                  <a:t>ورقة عمل</a:t>
                </a:r>
                <a:endParaRPr lang="en-US" sz="2800" dirty="0">
                  <a:cs typeface="(AH) Manal Black" pitchFamily="2" charset="-78"/>
                </a:endParaRPr>
              </a:p>
              <a:p>
                <a:pPr algn="ctr"/>
                <a:r>
                  <a:rPr lang="ar-AE" sz="2800" dirty="0">
                    <a:cs typeface="(AH) Manal Black" pitchFamily="2" charset="-78"/>
                  </a:rPr>
                  <a:t>حل المشكلات</a:t>
                </a:r>
                <a:endParaRPr lang="en-US" sz="2800" dirty="0">
                  <a:cs typeface="(AH) Manal Black" pitchFamily="2" charset="-78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60D125E-40DF-4E81-A804-8CE26CA2A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668" y="1040860"/>
            <a:ext cx="6774552" cy="3438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 ">
            <a:extLst>
              <a:ext uri="{FF2B5EF4-FFF2-40B4-BE49-F238E27FC236}">
                <a16:creationId xmlns:a16="http://schemas.microsoft.com/office/drawing/2014/main" xmlns="" id="{F70C2AF4-6FAE-424C-B713-6DF9085CB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3"/>
          <a:stretch/>
        </p:blipFill>
        <p:spPr bwMode="auto">
          <a:xfrm>
            <a:off x="2197692" y="1195918"/>
            <a:ext cx="2270662" cy="426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F004B7E-7ABE-4B68-AD7B-E4482B16F8B8}"/>
              </a:ext>
            </a:extLst>
          </p:cNvPr>
          <p:cNvSpPr/>
          <p:nvPr/>
        </p:nvSpPr>
        <p:spPr>
          <a:xfrm>
            <a:off x="4740668" y="4657166"/>
            <a:ext cx="6774552" cy="19679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11CA7B19-3197-4D92-BB30-5C0852E72411}"/>
              </a:ext>
            </a:extLst>
          </p:cNvPr>
          <p:cNvSpPr/>
          <p:nvPr/>
        </p:nvSpPr>
        <p:spPr>
          <a:xfrm>
            <a:off x="9994308" y="1340134"/>
            <a:ext cx="620683" cy="34289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B37A9242-4E1D-4FED-8B6B-EED4384D31DD}"/>
              </a:ext>
            </a:extLst>
          </p:cNvPr>
          <p:cNvSpPr/>
          <p:nvPr/>
        </p:nvSpPr>
        <p:spPr>
          <a:xfrm>
            <a:off x="9499520" y="1690554"/>
            <a:ext cx="784167" cy="34289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08EBF621-20D7-4413-A504-E8E1D97887F2}"/>
              </a:ext>
            </a:extLst>
          </p:cNvPr>
          <p:cNvSpPr/>
          <p:nvPr/>
        </p:nvSpPr>
        <p:spPr>
          <a:xfrm>
            <a:off x="5247862" y="4673461"/>
            <a:ext cx="1397459" cy="157700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السبت</a:t>
            </a:r>
          </a:p>
          <a:p>
            <a:pPr algn="ctr"/>
            <a:endParaRPr lang="ar-AE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  <a:p>
            <a:pPr algn="ctr"/>
            <a:endParaRPr 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761254B7-FB3B-46AD-BEFA-C0D4395CB847}"/>
              </a:ext>
            </a:extLst>
          </p:cNvPr>
          <p:cNvSpPr/>
          <p:nvPr/>
        </p:nvSpPr>
        <p:spPr>
          <a:xfrm>
            <a:off x="7693532" y="4640667"/>
            <a:ext cx="1397459" cy="157700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rPr>
              <a:t>الأحد</a:t>
            </a:r>
          </a:p>
          <a:p>
            <a:pPr algn="ctr"/>
            <a:endParaRPr lang="ar-AE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(AH) Manal Black" pitchFamily="2" charset="-78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F19E48DA-8C4F-47BC-BCB0-E513522CC54B}"/>
              </a:ext>
            </a:extLst>
          </p:cNvPr>
          <p:cNvSpPr/>
          <p:nvPr/>
        </p:nvSpPr>
        <p:spPr>
          <a:xfrm>
            <a:off x="9994308" y="4674350"/>
            <a:ext cx="1520912" cy="157700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lus Sign 44">
            <a:extLst>
              <a:ext uri="{FF2B5EF4-FFF2-40B4-BE49-F238E27FC236}">
                <a16:creationId xmlns:a16="http://schemas.microsoft.com/office/drawing/2014/main" xmlns="" id="{6FB81B41-A4AB-4827-90C6-722F6071492B}"/>
              </a:ext>
            </a:extLst>
          </p:cNvPr>
          <p:cNvSpPr/>
          <p:nvPr/>
        </p:nvSpPr>
        <p:spPr>
          <a:xfrm>
            <a:off x="6804992" y="5194460"/>
            <a:ext cx="728869" cy="54127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Equals 45">
            <a:extLst>
              <a:ext uri="{FF2B5EF4-FFF2-40B4-BE49-F238E27FC236}">
                <a16:creationId xmlns:a16="http://schemas.microsoft.com/office/drawing/2014/main" xmlns="" id="{9AE7F85E-E01B-4EBD-A1A2-7753C11D9114}"/>
              </a:ext>
            </a:extLst>
          </p:cNvPr>
          <p:cNvSpPr/>
          <p:nvPr/>
        </p:nvSpPr>
        <p:spPr>
          <a:xfrm>
            <a:off x="9363305" y="5274365"/>
            <a:ext cx="528298" cy="54277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B17CB4C-2F5A-4DED-8372-D7133C662D21}"/>
              </a:ext>
            </a:extLst>
          </p:cNvPr>
          <p:cNvSpPr txBox="1"/>
          <p:nvPr/>
        </p:nvSpPr>
        <p:spPr>
          <a:xfrm>
            <a:off x="72574" y="5887992"/>
            <a:ext cx="6109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https://www.liveworksheets.com/qm1099696kr</a:t>
            </a:r>
          </a:p>
        </p:txBody>
      </p:sp>
    </p:spTree>
    <p:extLst>
      <p:ext uri="{BB962C8B-B14F-4D97-AF65-F5344CB8AC3E}">
        <p14:creationId xmlns:p14="http://schemas.microsoft.com/office/powerpoint/2010/main" val="227969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xmlns="" id="{6C0255FF-35F2-49D8-AF12-75A01C717E17}"/>
              </a:ext>
            </a:extLst>
          </p:cNvPr>
          <p:cNvSpPr/>
          <p:nvPr/>
        </p:nvSpPr>
        <p:spPr>
          <a:xfrm>
            <a:off x="2406316" y="152190"/>
            <a:ext cx="9604221" cy="6627614"/>
          </a:xfrm>
          <a:prstGeom prst="wedgeRoundRectCallout">
            <a:avLst>
              <a:gd name="adj1" fmla="val -53945"/>
              <a:gd name="adj2" fmla="val 19041"/>
              <a:gd name="adj3" fmla="val 16667"/>
            </a:avLst>
          </a:prstGeom>
          <a:ln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62AE0A-768D-4EBE-8407-DE49A9648773}"/>
              </a:ext>
            </a:extLst>
          </p:cNvPr>
          <p:cNvSpPr txBox="1"/>
          <p:nvPr/>
        </p:nvSpPr>
        <p:spPr>
          <a:xfrm>
            <a:off x="24131" y="2627084"/>
            <a:ext cx="1577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cs typeface="(AH) Manal Black" pitchFamily="2" charset="-78"/>
              </a:rPr>
              <a:t>بطاقة الخروج</a:t>
            </a:r>
            <a:endParaRPr lang="en-US" sz="2800" dirty="0">
              <a:cs typeface="(AH) Manal Black" pitchFamily="2" charset="-78"/>
            </a:endParaRPr>
          </a:p>
        </p:txBody>
      </p:sp>
      <p:pic>
        <p:nvPicPr>
          <p:cNvPr id="7170" name="Picture 2" descr=" ">
            <a:extLst>
              <a:ext uri="{FF2B5EF4-FFF2-40B4-BE49-F238E27FC236}">
                <a16:creationId xmlns:a16="http://schemas.microsoft.com/office/drawing/2014/main" xmlns="" id="{CE20662A-05A0-4D34-9FF7-0546047926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52"/>
          <a:stretch/>
        </p:blipFill>
        <p:spPr bwMode="auto">
          <a:xfrm>
            <a:off x="1483610" y="2474958"/>
            <a:ext cx="1845412" cy="422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4B3B5096-F4A0-4588-9893-C8CB769F984E}"/>
              </a:ext>
            </a:extLst>
          </p:cNvPr>
          <p:cNvGrpSpPr/>
          <p:nvPr/>
        </p:nvGrpSpPr>
        <p:grpSpPr>
          <a:xfrm>
            <a:off x="-24286" y="-38063"/>
            <a:ext cx="2184390" cy="3790132"/>
            <a:chOff x="61789" y="-606722"/>
            <a:chExt cx="1548664" cy="261943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F414B9DD-D814-40D6-B27E-C123E231ED42}"/>
                </a:ext>
              </a:extLst>
            </p:cNvPr>
            <p:cNvGrpSpPr/>
            <p:nvPr/>
          </p:nvGrpSpPr>
          <p:grpSpPr>
            <a:xfrm>
              <a:off x="81905" y="-606722"/>
              <a:ext cx="1528548" cy="952500"/>
              <a:chOff x="81905" y="-606722"/>
              <a:chExt cx="1528548" cy="952500"/>
            </a:xfrm>
          </p:grpSpPr>
          <p:pic>
            <p:nvPicPr>
              <p:cNvPr id="35" name="Picture 6" descr="Free printable black and withe frame">
                <a:extLst>
                  <a:ext uri="{FF2B5EF4-FFF2-40B4-BE49-F238E27FC236}">
                    <a16:creationId xmlns:a16="http://schemas.microsoft.com/office/drawing/2014/main" xmlns="" id="{AAD9291C-5F1E-49CF-A021-240D21CC48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05" y="-60672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8BEEFC29-66BB-4150-9608-625A09A56584}"/>
                  </a:ext>
                </a:extLst>
              </p:cNvPr>
              <p:cNvSpPr txBox="1"/>
              <p:nvPr/>
            </p:nvSpPr>
            <p:spPr>
              <a:xfrm>
                <a:off x="241944" y="-435828"/>
                <a:ext cx="1306580" cy="446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(AH) Manal Black" pitchFamily="2" charset="-78"/>
                  </a:rPr>
                  <a:t>عنوان الدرس: </a:t>
                </a:r>
                <a:r>
                  <a:rPr lang="ar-AE" dirty="0">
                    <a:solidFill>
                      <a:prstClr val="black"/>
                    </a:solidFill>
                    <a:latin typeface="Trebuchet MS" panose="020B0603020202020204"/>
                    <a:cs typeface="(AH) Manal Black" pitchFamily="2" charset="-78"/>
                  </a:rPr>
                  <a:t>تقدير المجموع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(AH) Manal Black" pitchFamily="2" charset="-78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116AF088-84A7-4BCD-9C83-C3E8A1EEA764}"/>
                </a:ext>
              </a:extLst>
            </p:cNvPr>
            <p:cNvGrpSpPr/>
            <p:nvPr/>
          </p:nvGrpSpPr>
          <p:grpSpPr>
            <a:xfrm>
              <a:off x="61789" y="138944"/>
              <a:ext cx="1528548" cy="989956"/>
              <a:chOff x="61789" y="-519802"/>
              <a:chExt cx="1528548" cy="989956"/>
            </a:xfrm>
          </p:grpSpPr>
          <p:pic>
            <p:nvPicPr>
              <p:cNvPr id="33" name="Picture 6" descr="Free printable black and withe frame">
                <a:extLst>
                  <a:ext uri="{FF2B5EF4-FFF2-40B4-BE49-F238E27FC236}">
                    <a16:creationId xmlns:a16="http://schemas.microsoft.com/office/drawing/2014/main" xmlns="" id="{03B7B147-4187-44AB-A888-D17CD7775F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51980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4D130AEA-1B99-4A18-A432-47ABA5D026C2}"/>
                  </a:ext>
                </a:extLst>
              </p:cNvPr>
              <p:cNvSpPr txBox="1"/>
              <p:nvPr/>
            </p:nvSpPr>
            <p:spPr>
              <a:xfrm>
                <a:off x="142019" y="-274333"/>
                <a:ext cx="1331352" cy="744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(AH) Manal Black" pitchFamily="2" charset="-78"/>
                  </a:rPr>
                  <a:t>ناتج التعلم:أن يكون الطالب قادر على تقدير المجموع بالتقريب لأقرب عشرة و أقرب مئة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(AH) Manal Black" pitchFamily="2" charset="-78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31C3F035-F8A6-45F6-9B8A-47C299ED2CE3}"/>
                </a:ext>
              </a:extLst>
            </p:cNvPr>
            <p:cNvGrpSpPr/>
            <p:nvPr/>
          </p:nvGrpSpPr>
          <p:grpSpPr>
            <a:xfrm>
              <a:off x="64326" y="1060216"/>
              <a:ext cx="1486735" cy="952500"/>
              <a:chOff x="64326" y="-357137"/>
              <a:chExt cx="1486735" cy="952500"/>
            </a:xfrm>
          </p:grpSpPr>
          <p:pic>
            <p:nvPicPr>
              <p:cNvPr id="31" name="Picture 6" descr="Free printable black and withe frame">
                <a:extLst>
                  <a:ext uri="{FF2B5EF4-FFF2-40B4-BE49-F238E27FC236}">
                    <a16:creationId xmlns:a16="http://schemas.microsoft.com/office/drawing/2014/main" xmlns="" id="{6443A315-1C9C-4426-A29B-97AAB569CF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26" y="-357137"/>
                <a:ext cx="1486735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37A8E75F-020A-4446-B9F5-9C69E4ED5A75}"/>
                  </a:ext>
                </a:extLst>
              </p:cNvPr>
              <p:cNvSpPr txBox="1"/>
              <p:nvPr/>
            </p:nvSpPr>
            <p:spPr>
              <a:xfrm>
                <a:off x="105122" y="-205598"/>
                <a:ext cx="1306580" cy="361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(AH) Manal Black" pitchFamily="2" charset="-78"/>
                  </a:rPr>
                  <a:t>بطاقة الخروج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(AH) Manal Black" pitchFamily="2" charset="-78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F33D9BF-00BC-4470-A8DA-7DD77D024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6048" y="51127"/>
            <a:ext cx="8204219" cy="574007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415D537-50DF-4D4B-990D-5FA4E8636C02}"/>
              </a:ext>
            </a:extLst>
          </p:cNvPr>
          <p:cNvSpPr txBox="1"/>
          <p:nvPr/>
        </p:nvSpPr>
        <p:spPr>
          <a:xfrm>
            <a:off x="6578947" y="5369043"/>
            <a:ext cx="2284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80 +50=130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9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xmlns="" id="{6C0255FF-35F2-49D8-AF12-75A01C717E17}"/>
              </a:ext>
            </a:extLst>
          </p:cNvPr>
          <p:cNvSpPr/>
          <p:nvPr/>
        </p:nvSpPr>
        <p:spPr>
          <a:xfrm>
            <a:off x="2406316" y="152190"/>
            <a:ext cx="9604221" cy="6627614"/>
          </a:xfrm>
          <a:prstGeom prst="wedgeRoundRectCallout">
            <a:avLst>
              <a:gd name="adj1" fmla="val -53945"/>
              <a:gd name="adj2" fmla="val 19041"/>
              <a:gd name="adj3" fmla="val 16667"/>
            </a:avLst>
          </a:prstGeom>
          <a:ln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9FCA661-5048-4F9A-8C46-C4F314261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554" y="3080719"/>
            <a:ext cx="3333750" cy="3810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62C097D-A434-4899-A344-D41A7282E316}"/>
              </a:ext>
            </a:extLst>
          </p:cNvPr>
          <p:cNvGrpSpPr/>
          <p:nvPr/>
        </p:nvGrpSpPr>
        <p:grpSpPr>
          <a:xfrm>
            <a:off x="-24286" y="-38063"/>
            <a:ext cx="2184390" cy="3790132"/>
            <a:chOff x="61789" y="-606722"/>
            <a:chExt cx="1548664" cy="26194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BF164B1F-B613-487F-BE03-AC5291DDEE41}"/>
                </a:ext>
              </a:extLst>
            </p:cNvPr>
            <p:cNvGrpSpPr/>
            <p:nvPr/>
          </p:nvGrpSpPr>
          <p:grpSpPr>
            <a:xfrm>
              <a:off x="81905" y="-606722"/>
              <a:ext cx="1528548" cy="952500"/>
              <a:chOff x="81905" y="-606722"/>
              <a:chExt cx="1528548" cy="952500"/>
            </a:xfrm>
          </p:grpSpPr>
          <p:pic>
            <p:nvPicPr>
              <p:cNvPr id="26" name="Picture 6" descr="Free printable black and withe frame">
                <a:extLst>
                  <a:ext uri="{FF2B5EF4-FFF2-40B4-BE49-F238E27FC236}">
                    <a16:creationId xmlns:a16="http://schemas.microsoft.com/office/drawing/2014/main" xmlns="" id="{6D0A505D-651F-4E4B-9F77-31C06EAD1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05" y="-60672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E5C0EE56-5C00-46F3-93D0-92AD91D55F3B}"/>
                  </a:ext>
                </a:extLst>
              </p:cNvPr>
              <p:cNvSpPr txBox="1"/>
              <p:nvPr/>
            </p:nvSpPr>
            <p:spPr>
              <a:xfrm>
                <a:off x="241944" y="-435828"/>
                <a:ext cx="1306580" cy="446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(AH) Manal Black" pitchFamily="2" charset="-78"/>
                  </a:rPr>
                  <a:t>عنوان الدرس: </a:t>
                </a:r>
                <a:r>
                  <a:rPr lang="ar-AE" dirty="0">
                    <a:solidFill>
                      <a:prstClr val="black"/>
                    </a:solidFill>
                    <a:latin typeface="Trebuchet MS" panose="020B0603020202020204"/>
                    <a:cs typeface="(AH) Manal Black" pitchFamily="2" charset="-78"/>
                  </a:rPr>
                  <a:t>تقدير المجموع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(AH) Manal Black" pitchFamily="2" charset="-78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DD35EC7B-FCC9-4446-8656-C671B221340B}"/>
                </a:ext>
              </a:extLst>
            </p:cNvPr>
            <p:cNvGrpSpPr/>
            <p:nvPr/>
          </p:nvGrpSpPr>
          <p:grpSpPr>
            <a:xfrm>
              <a:off x="61789" y="138944"/>
              <a:ext cx="1528548" cy="989956"/>
              <a:chOff x="61789" y="-519802"/>
              <a:chExt cx="1528548" cy="989956"/>
            </a:xfrm>
          </p:grpSpPr>
          <p:pic>
            <p:nvPicPr>
              <p:cNvPr id="24" name="Picture 6" descr="Free printable black and withe frame">
                <a:extLst>
                  <a:ext uri="{FF2B5EF4-FFF2-40B4-BE49-F238E27FC236}">
                    <a16:creationId xmlns:a16="http://schemas.microsoft.com/office/drawing/2014/main" xmlns="" id="{31456C2C-1F1D-4A9A-85DE-37B3072AEE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9" y="-519802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3E2FE495-08FA-4439-83CD-9A952678B854}"/>
                  </a:ext>
                </a:extLst>
              </p:cNvPr>
              <p:cNvSpPr txBox="1"/>
              <p:nvPr/>
            </p:nvSpPr>
            <p:spPr>
              <a:xfrm>
                <a:off x="142019" y="-274333"/>
                <a:ext cx="1331352" cy="744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(AH) Manal Black" pitchFamily="2" charset="-78"/>
                  </a:rPr>
                  <a:t>ناتج التعلم:أن يكون الطالب قادر على تقدير المجموع بالتقريب لأقرب عشرة و أقرب مئة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(AH) Manal Black" pitchFamily="2" charset="-78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92CF93C9-65E2-4B98-A6FA-8C064ADD34C8}"/>
                </a:ext>
              </a:extLst>
            </p:cNvPr>
            <p:cNvGrpSpPr/>
            <p:nvPr/>
          </p:nvGrpSpPr>
          <p:grpSpPr>
            <a:xfrm>
              <a:off x="64326" y="1060216"/>
              <a:ext cx="1486735" cy="952500"/>
              <a:chOff x="64326" y="-357137"/>
              <a:chExt cx="1486735" cy="952500"/>
            </a:xfrm>
          </p:grpSpPr>
          <p:pic>
            <p:nvPicPr>
              <p:cNvPr id="22" name="Picture 6" descr="Free printable black and withe frame">
                <a:extLst>
                  <a:ext uri="{FF2B5EF4-FFF2-40B4-BE49-F238E27FC236}">
                    <a16:creationId xmlns:a16="http://schemas.microsoft.com/office/drawing/2014/main" xmlns="" id="{EA6ECF9E-BF8A-4334-A8DC-C33D9DEC5E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26" y="-357137"/>
                <a:ext cx="1486735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EB44B631-B37C-4B03-8E28-945CDA4D7BE0}"/>
                  </a:ext>
                </a:extLst>
              </p:cNvPr>
              <p:cNvSpPr txBox="1"/>
              <p:nvPr/>
            </p:nvSpPr>
            <p:spPr>
              <a:xfrm>
                <a:off x="105122" y="-205598"/>
                <a:ext cx="1306580" cy="361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(AH) Manal Black" pitchFamily="2" charset="-78"/>
                  </a:rPr>
                  <a:t>سؤال التحدي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(AH) Manal Black" pitchFamily="2" charset="-78"/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8E52C69-12C6-4B2C-8009-FF0206785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586" y="267647"/>
            <a:ext cx="8486775" cy="40525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8AF1BF0-A6BA-40C4-BE2A-B9B21D91A4C7}"/>
              </a:ext>
            </a:extLst>
          </p:cNvPr>
          <p:cNvSpPr txBox="1"/>
          <p:nvPr/>
        </p:nvSpPr>
        <p:spPr>
          <a:xfrm>
            <a:off x="3922644" y="3429000"/>
            <a:ext cx="4167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2140إلى أقرب عشرة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B39DE17-C6D7-4F40-8AFB-72186E2D5508}"/>
              </a:ext>
            </a:extLst>
          </p:cNvPr>
          <p:cNvSpPr txBox="1"/>
          <p:nvPr/>
        </p:nvSpPr>
        <p:spPr>
          <a:xfrm>
            <a:off x="3922644" y="4320209"/>
            <a:ext cx="4167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2100إلى أقرب مئة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5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D42119D-75BC-498B-9E28-68C74B70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040" y="203200"/>
            <a:ext cx="6918960" cy="939800"/>
          </a:xfrm>
          <a:solidFill>
            <a:srgbClr val="FFFFC5"/>
          </a:solidFill>
        </p:spPr>
        <p:txBody>
          <a:bodyPr/>
          <a:lstStyle/>
          <a:p>
            <a:pPr algn="r"/>
            <a:r>
              <a:rPr lang="ar-AE" dirty="0">
                <a:cs typeface="(AH) Manal Black" pitchFamily="2" charset="-78"/>
              </a:rPr>
              <a:t>الفروق الفردية : تقدير المجموع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xmlns="" id="{EEEF853D-290C-4B73-B384-297544C1CD2D}"/>
              </a:ext>
            </a:extLst>
          </p:cNvPr>
          <p:cNvSpPr/>
          <p:nvPr/>
        </p:nvSpPr>
        <p:spPr>
          <a:xfrm>
            <a:off x="7940040" y="1570038"/>
            <a:ext cx="4130040" cy="49831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1 : استيعاب المفاهيم</a:t>
            </a: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AE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** قدر 56 إلى أقرب عشرة:</a:t>
            </a: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a)</a:t>
            </a:r>
            <a:r>
              <a:rPr lang="ar-AE" sz="2800" b="1" dirty="0">
                <a:solidFill>
                  <a:schemeClr val="tx1"/>
                </a:solidFill>
              </a:rPr>
              <a:t>60 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b) </a:t>
            </a:r>
            <a:r>
              <a:rPr lang="ar-AE" sz="2800" b="1" dirty="0">
                <a:solidFill>
                  <a:schemeClr val="tx1"/>
                </a:solidFill>
              </a:rPr>
              <a:t>70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c)</a:t>
            </a:r>
            <a:r>
              <a:rPr lang="ar-AE" sz="2800" b="1" dirty="0">
                <a:solidFill>
                  <a:schemeClr val="tx1"/>
                </a:solidFill>
              </a:rPr>
              <a:t>50</a:t>
            </a: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xmlns="" id="{A2CEE6DD-C3C5-4E42-8CD3-311B7CA0BAF4}"/>
              </a:ext>
            </a:extLst>
          </p:cNvPr>
          <p:cNvSpPr/>
          <p:nvPr/>
        </p:nvSpPr>
        <p:spPr>
          <a:xfrm>
            <a:off x="4648200" y="1570038"/>
            <a:ext cx="2895600" cy="49831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2 : تطبيق المفاهيم</a:t>
            </a: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A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قدر مايلي إلى اعلى قيمة مكانية</a:t>
            </a:r>
          </a:p>
          <a:p>
            <a:pPr algn="ctr"/>
            <a:r>
              <a:rPr lang="ar-A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345+78=؟</a:t>
            </a:r>
          </a:p>
          <a:p>
            <a:pPr algn="ctr"/>
            <a:endParaRPr lang="ar-A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xmlns="" id="{2EEFAF1A-FE3E-4160-8B5A-485335814557}"/>
              </a:ext>
            </a:extLst>
          </p:cNvPr>
          <p:cNvSpPr/>
          <p:nvPr/>
        </p:nvSpPr>
        <p:spPr>
          <a:xfrm>
            <a:off x="792480" y="1524000"/>
            <a:ext cx="3779520" cy="52879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المستوى 3 : توسيع المفاهيم</a:t>
            </a: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AE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798D0F2-2D7E-4E76-AD3A-86F27999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74331"/>
            <a:ext cx="3695700" cy="197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0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2434</TotalTime>
  <Words>618</Words>
  <Application>Microsoft Office PowerPoint</Application>
  <PresentationFormat>Custom</PresentationFormat>
  <Paragraphs>209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الفروق الفردية : تقدير المجموع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بدرية علي الدهماني</dc:creator>
  <cp:lastModifiedBy>TOSHIBA</cp:lastModifiedBy>
  <cp:revision>102</cp:revision>
  <dcterms:created xsi:type="dcterms:W3CDTF">2020-08-16T15:03:07Z</dcterms:created>
  <dcterms:modified xsi:type="dcterms:W3CDTF">2023-09-19T03:06:25Z</dcterms:modified>
</cp:coreProperties>
</file>