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50" r:id="rId2"/>
    <p:sldId id="1051" r:id="rId3"/>
    <p:sldId id="1049" r:id="rId4"/>
    <p:sldId id="279" r:id="rId5"/>
    <p:sldId id="280" r:id="rId6"/>
    <p:sldId id="281" r:id="rId7"/>
    <p:sldId id="282" r:id="rId8"/>
    <p:sldId id="262" r:id="rId9"/>
    <p:sldId id="278" r:id="rId10"/>
    <p:sldId id="27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03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88EF0-6361-4519-B90C-17C29DF637A7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DC196-AC44-49F3-A9A5-FC07EF3A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AD8-916B-4A60-80BC-DD29C70B3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968" y="228600"/>
            <a:ext cx="4419600" cy="887413"/>
          </a:xfrm>
        </p:spPr>
        <p:txBody>
          <a:bodyPr/>
          <a:lstStyle/>
          <a:p>
            <a:r>
              <a:rPr lang="ar-DZ" dirty="0"/>
              <a:t>اختبار القراءة الجهرية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73CB8-0D23-42C0-B89F-F6F138FCC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3320" r="16667" b="36660"/>
          <a:stretch/>
        </p:blipFill>
        <p:spPr>
          <a:xfrm>
            <a:off x="0" y="1116013"/>
            <a:ext cx="8979568" cy="55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1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72000" cy="3416968"/>
          </a:xfrm>
          <a:prstGeom prst="rect">
            <a:avLst/>
          </a:prstGeom>
        </p:spPr>
      </p:pic>
      <p:pic>
        <p:nvPicPr>
          <p:cNvPr id="3" name="Picture 2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0" y="16042"/>
            <a:ext cx="3048000" cy="9144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الربط بالهوية الوطنية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8ABBB734-A27C-4A69-B623-8768F0A9B9D2}"/>
              </a:ext>
            </a:extLst>
          </p:cNvPr>
          <p:cNvSpPr/>
          <p:nvPr/>
        </p:nvSpPr>
        <p:spPr>
          <a:xfrm>
            <a:off x="5181600" y="1905000"/>
            <a:ext cx="3581400" cy="2971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صور من الحملات التطوعية التي يقوم بها أبناء الإمارات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خلفية رقم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15450" cy="6858000"/>
          </a:xfrm>
          <a:prstGeom prst="rect">
            <a:avLst/>
          </a:prstGeom>
        </p:spPr>
      </p:pic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915151" y="1066801"/>
            <a:ext cx="1894469" cy="3600451"/>
          </a:xfrm>
          <a:custGeom>
            <a:avLst/>
            <a:gdLst>
              <a:gd name="T0" fmla="*/ 69 w 590"/>
              <a:gd name="T1" fmla="*/ 1055 h 1124"/>
              <a:gd name="T2" fmla="*/ 0 w 590"/>
              <a:gd name="T3" fmla="*/ 1055 h 1124"/>
              <a:gd name="T4" fmla="*/ 0 w 590"/>
              <a:gd name="T5" fmla="*/ 64 h 1124"/>
              <a:gd name="T6" fmla="*/ 11 w 590"/>
              <a:gd name="T7" fmla="*/ 64 h 1124"/>
              <a:gd name="T8" fmla="*/ 173 w 590"/>
              <a:gd name="T9" fmla="*/ 64 h 1124"/>
              <a:gd name="T10" fmla="*/ 183 w 590"/>
              <a:gd name="T11" fmla="*/ 53 h 1124"/>
              <a:gd name="T12" fmla="*/ 183 w 590"/>
              <a:gd name="T13" fmla="*/ 0 h 1124"/>
              <a:gd name="T14" fmla="*/ 217 w 590"/>
              <a:gd name="T15" fmla="*/ 10 h 1124"/>
              <a:gd name="T16" fmla="*/ 376 w 590"/>
              <a:gd name="T17" fmla="*/ 58 h 1124"/>
              <a:gd name="T18" fmla="*/ 464 w 590"/>
              <a:gd name="T19" fmla="*/ 64 h 1124"/>
              <a:gd name="T20" fmla="*/ 590 w 590"/>
              <a:gd name="T21" fmla="*/ 64 h 1124"/>
              <a:gd name="T22" fmla="*/ 590 w 590"/>
              <a:gd name="T23" fmla="*/ 1055 h 1124"/>
              <a:gd name="T24" fmla="*/ 522 w 590"/>
              <a:gd name="T25" fmla="*/ 1055 h 1124"/>
              <a:gd name="T26" fmla="*/ 522 w 590"/>
              <a:gd name="T27" fmla="*/ 1044 h 1124"/>
              <a:gd name="T28" fmla="*/ 521 w 590"/>
              <a:gd name="T29" fmla="*/ 953 h 1124"/>
              <a:gd name="T30" fmla="*/ 516 w 590"/>
              <a:gd name="T31" fmla="*/ 944 h 1124"/>
              <a:gd name="T32" fmla="*/ 511 w 590"/>
              <a:gd name="T33" fmla="*/ 953 h 1124"/>
              <a:gd name="T34" fmla="*/ 511 w 590"/>
              <a:gd name="T35" fmla="*/ 1042 h 1124"/>
              <a:gd name="T36" fmla="*/ 511 w 590"/>
              <a:gd name="T37" fmla="*/ 1055 h 1124"/>
              <a:gd name="T38" fmla="*/ 182 w 590"/>
              <a:gd name="T39" fmla="*/ 1124 h 1124"/>
              <a:gd name="T40" fmla="*/ 182 w 590"/>
              <a:gd name="T41" fmla="*/ 1111 h 1124"/>
              <a:gd name="T42" fmla="*/ 183 w 590"/>
              <a:gd name="T43" fmla="*/ 291 h 1124"/>
              <a:gd name="T44" fmla="*/ 183 w 590"/>
              <a:gd name="T45" fmla="*/ 147 h 1124"/>
              <a:gd name="T46" fmla="*/ 171 w 590"/>
              <a:gd name="T47" fmla="*/ 134 h 1124"/>
              <a:gd name="T48" fmla="*/ 82 w 590"/>
              <a:gd name="T49" fmla="*/ 134 h 1124"/>
              <a:gd name="T50" fmla="*/ 69 w 590"/>
              <a:gd name="T51" fmla="*/ 147 h 1124"/>
              <a:gd name="T52" fmla="*/ 69 w 590"/>
              <a:gd name="T53" fmla="*/ 1040 h 1124"/>
              <a:gd name="T54" fmla="*/ 69 w 590"/>
              <a:gd name="T55" fmla="*/ 1055 h 1124"/>
              <a:gd name="T56" fmla="*/ 511 w 590"/>
              <a:gd name="T57" fmla="*/ 592 h 1124"/>
              <a:gd name="T58" fmla="*/ 511 w 590"/>
              <a:gd name="T59" fmla="*/ 843 h 1124"/>
              <a:gd name="T60" fmla="*/ 516 w 590"/>
              <a:gd name="T61" fmla="*/ 857 h 1124"/>
              <a:gd name="T62" fmla="*/ 521 w 590"/>
              <a:gd name="T63" fmla="*/ 844 h 1124"/>
              <a:gd name="T64" fmla="*/ 521 w 590"/>
              <a:gd name="T65" fmla="*/ 342 h 1124"/>
              <a:gd name="T66" fmla="*/ 516 w 590"/>
              <a:gd name="T67" fmla="*/ 329 h 1124"/>
              <a:gd name="T68" fmla="*/ 511 w 590"/>
              <a:gd name="T69" fmla="*/ 342 h 1124"/>
              <a:gd name="T70" fmla="*/ 511 w 590"/>
              <a:gd name="T71" fmla="*/ 592 h 1124"/>
              <a:gd name="T72" fmla="*/ 321 w 590"/>
              <a:gd name="T73" fmla="*/ 634 h 1124"/>
              <a:gd name="T74" fmla="*/ 317 w 590"/>
              <a:gd name="T75" fmla="*/ 632 h 1124"/>
              <a:gd name="T76" fmla="*/ 240 w 590"/>
              <a:gd name="T77" fmla="*/ 627 h 1124"/>
              <a:gd name="T78" fmla="*/ 225 w 590"/>
              <a:gd name="T79" fmla="*/ 641 h 1124"/>
              <a:gd name="T80" fmla="*/ 242 w 590"/>
              <a:gd name="T81" fmla="*/ 653 h 1124"/>
              <a:gd name="T82" fmla="*/ 281 w 590"/>
              <a:gd name="T83" fmla="*/ 644 h 1124"/>
              <a:gd name="T84" fmla="*/ 321 w 590"/>
              <a:gd name="T85" fmla="*/ 634 h 1124"/>
              <a:gd name="T86" fmla="*/ 521 w 590"/>
              <a:gd name="T87" fmla="*/ 190 h 1124"/>
              <a:gd name="T88" fmla="*/ 521 w 590"/>
              <a:gd name="T89" fmla="*/ 143 h 1124"/>
              <a:gd name="T90" fmla="*/ 517 w 590"/>
              <a:gd name="T91" fmla="*/ 134 h 1124"/>
              <a:gd name="T92" fmla="*/ 511 w 590"/>
              <a:gd name="T93" fmla="*/ 142 h 1124"/>
              <a:gd name="T94" fmla="*/ 511 w 590"/>
              <a:gd name="T95" fmla="*/ 238 h 1124"/>
              <a:gd name="T96" fmla="*/ 516 w 590"/>
              <a:gd name="T97" fmla="*/ 246 h 1124"/>
              <a:gd name="T98" fmla="*/ 521 w 590"/>
              <a:gd name="T99" fmla="*/ 238 h 1124"/>
              <a:gd name="T100" fmla="*/ 521 w 590"/>
              <a:gd name="T101" fmla="*/ 19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90" h="1124">
                <a:moveTo>
                  <a:pt x="69" y="1055"/>
                </a:moveTo>
                <a:cubicBezTo>
                  <a:pt x="45" y="1055"/>
                  <a:pt x="23" y="1055"/>
                  <a:pt x="0" y="1055"/>
                </a:cubicBezTo>
                <a:cubicBezTo>
                  <a:pt x="0" y="725"/>
                  <a:pt x="0" y="395"/>
                  <a:pt x="0" y="64"/>
                </a:cubicBezTo>
                <a:cubicBezTo>
                  <a:pt x="3" y="64"/>
                  <a:pt x="7" y="64"/>
                  <a:pt x="11" y="64"/>
                </a:cubicBezTo>
                <a:cubicBezTo>
                  <a:pt x="65" y="64"/>
                  <a:pt x="119" y="64"/>
                  <a:pt x="173" y="64"/>
                </a:cubicBezTo>
                <a:cubicBezTo>
                  <a:pt x="181" y="64"/>
                  <a:pt x="184" y="61"/>
                  <a:pt x="183" y="53"/>
                </a:cubicBezTo>
                <a:cubicBezTo>
                  <a:pt x="183" y="36"/>
                  <a:pt x="183" y="19"/>
                  <a:pt x="183" y="0"/>
                </a:cubicBezTo>
                <a:cubicBezTo>
                  <a:pt x="196" y="3"/>
                  <a:pt x="207" y="6"/>
                  <a:pt x="217" y="10"/>
                </a:cubicBezTo>
                <a:cubicBezTo>
                  <a:pt x="270" y="26"/>
                  <a:pt x="323" y="41"/>
                  <a:pt x="376" y="58"/>
                </a:cubicBezTo>
                <a:cubicBezTo>
                  <a:pt x="405" y="68"/>
                  <a:pt x="434" y="63"/>
                  <a:pt x="464" y="64"/>
                </a:cubicBezTo>
                <a:cubicBezTo>
                  <a:pt x="506" y="65"/>
                  <a:pt x="547" y="64"/>
                  <a:pt x="590" y="64"/>
                </a:cubicBezTo>
                <a:cubicBezTo>
                  <a:pt x="590" y="394"/>
                  <a:pt x="590" y="724"/>
                  <a:pt x="590" y="1055"/>
                </a:cubicBezTo>
                <a:cubicBezTo>
                  <a:pt x="568" y="1055"/>
                  <a:pt x="545" y="1055"/>
                  <a:pt x="522" y="1055"/>
                </a:cubicBezTo>
                <a:cubicBezTo>
                  <a:pt x="522" y="1051"/>
                  <a:pt x="522" y="1047"/>
                  <a:pt x="522" y="1044"/>
                </a:cubicBezTo>
                <a:cubicBezTo>
                  <a:pt x="521" y="1014"/>
                  <a:pt x="522" y="983"/>
                  <a:pt x="521" y="953"/>
                </a:cubicBezTo>
                <a:cubicBezTo>
                  <a:pt x="521" y="950"/>
                  <a:pt x="518" y="947"/>
                  <a:pt x="516" y="944"/>
                </a:cubicBezTo>
                <a:cubicBezTo>
                  <a:pt x="515" y="947"/>
                  <a:pt x="511" y="950"/>
                  <a:pt x="511" y="953"/>
                </a:cubicBezTo>
                <a:cubicBezTo>
                  <a:pt x="511" y="982"/>
                  <a:pt x="511" y="1012"/>
                  <a:pt x="511" y="1042"/>
                </a:cubicBezTo>
                <a:cubicBezTo>
                  <a:pt x="511" y="1046"/>
                  <a:pt x="511" y="1050"/>
                  <a:pt x="511" y="1055"/>
                </a:cubicBezTo>
                <a:cubicBezTo>
                  <a:pt x="401" y="1078"/>
                  <a:pt x="292" y="1101"/>
                  <a:pt x="182" y="1124"/>
                </a:cubicBezTo>
                <a:cubicBezTo>
                  <a:pt x="182" y="1119"/>
                  <a:pt x="182" y="1115"/>
                  <a:pt x="182" y="1111"/>
                </a:cubicBezTo>
                <a:cubicBezTo>
                  <a:pt x="182" y="838"/>
                  <a:pt x="183" y="564"/>
                  <a:pt x="183" y="291"/>
                </a:cubicBezTo>
                <a:cubicBezTo>
                  <a:pt x="183" y="243"/>
                  <a:pt x="183" y="195"/>
                  <a:pt x="183" y="147"/>
                </a:cubicBezTo>
                <a:cubicBezTo>
                  <a:pt x="183" y="137"/>
                  <a:pt x="180" y="134"/>
                  <a:pt x="171" y="134"/>
                </a:cubicBezTo>
                <a:cubicBezTo>
                  <a:pt x="141" y="135"/>
                  <a:pt x="111" y="135"/>
                  <a:pt x="82" y="134"/>
                </a:cubicBezTo>
                <a:cubicBezTo>
                  <a:pt x="71" y="134"/>
                  <a:pt x="69" y="137"/>
                  <a:pt x="69" y="147"/>
                </a:cubicBezTo>
                <a:cubicBezTo>
                  <a:pt x="69" y="445"/>
                  <a:pt x="69" y="743"/>
                  <a:pt x="69" y="1040"/>
                </a:cubicBezTo>
                <a:cubicBezTo>
                  <a:pt x="69" y="1045"/>
                  <a:pt x="69" y="1050"/>
                  <a:pt x="69" y="1055"/>
                </a:cubicBezTo>
                <a:close/>
                <a:moveTo>
                  <a:pt x="511" y="592"/>
                </a:moveTo>
                <a:cubicBezTo>
                  <a:pt x="511" y="676"/>
                  <a:pt x="511" y="760"/>
                  <a:pt x="511" y="843"/>
                </a:cubicBezTo>
                <a:cubicBezTo>
                  <a:pt x="511" y="848"/>
                  <a:pt x="508" y="857"/>
                  <a:pt x="516" y="857"/>
                </a:cubicBezTo>
                <a:cubicBezTo>
                  <a:pt x="525" y="858"/>
                  <a:pt x="521" y="849"/>
                  <a:pt x="521" y="844"/>
                </a:cubicBezTo>
                <a:cubicBezTo>
                  <a:pt x="522" y="677"/>
                  <a:pt x="522" y="509"/>
                  <a:pt x="521" y="342"/>
                </a:cubicBezTo>
                <a:cubicBezTo>
                  <a:pt x="521" y="337"/>
                  <a:pt x="525" y="330"/>
                  <a:pt x="516" y="329"/>
                </a:cubicBezTo>
                <a:cubicBezTo>
                  <a:pt x="515" y="329"/>
                  <a:pt x="511" y="338"/>
                  <a:pt x="511" y="342"/>
                </a:cubicBezTo>
                <a:cubicBezTo>
                  <a:pt x="511" y="426"/>
                  <a:pt x="511" y="509"/>
                  <a:pt x="511" y="592"/>
                </a:cubicBezTo>
                <a:close/>
                <a:moveTo>
                  <a:pt x="321" y="634"/>
                </a:moveTo>
                <a:cubicBezTo>
                  <a:pt x="319" y="633"/>
                  <a:pt x="318" y="632"/>
                  <a:pt x="317" y="632"/>
                </a:cubicBezTo>
                <a:cubicBezTo>
                  <a:pt x="291" y="630"/>
                  <a:pt x="265" y="628"/>
                  <a:pt x="240" y="627"/>
                </a:cubicBezTo>
                <a:cubicBezTo>
                  <a:pt x="231" y="627"/>
                  <a:pt x="224" y="634"/>
                  <a:pt x="225" y="641"/>
                </a:cubicBezTo>
                <a:cubicBezTo>
                  <a:pt x="225" y="650"/>
                  <a:pt x="233" y="655"/>
                  <a:pt x="242" y="653"/>
                </a:cubicBezTo>
                <a:cubicBezTo>
                  <a:pt x="255" y="650"/>
                  <a:pt x="268" y="647"/>
                  <a:pt x="281" y="644"/>
                </a:cubicBezTo>
                <a:cubicBezTo>
                  <a:pt x="294" y="641"/>
                  <a:pt x="307" y="638"/>
                  <a:pt x="321" y="634"/>
                </a:cubicBezTo>
                <a:close/>
                <a:moveTo>
                  <a:pt x="521" y="190"/>
                </a:moveTo>
                <a:cubicBezTo>
                  <a:pt x="521" y="174"/>
                  <a:pt x="522" y="159"/>
                  <a:pt x="521" y="143"/>
                </a:cubicBezTo>
                <a:cubicBezTo>
                  <a:pt x="521" y="140"/>
                  <a:pt x="518" y="137"/>
                  <a:pt x="517" y="134"/>
                </a:cubicBezTo>
                <a:cubicBezTo>
                  <a:pt x="515" y="137"/>
                  <a:pt x="511" y="140"/>
                  <a:pt x="511" y="142"/>
                </a:cubicBezTo>
                <a:cubicBezTo>
                  <a:pt x="511" y="174"/>
                  <a:pt x="511" y="206"/>
                  <a:pt x="511" y="238"/>
                </a:cubicBezTo>
                <a:cubicBezTo>
                  <a:pt x="511" y="240"/>
                  <a:pt x="514" y="243"/>
                  <a:pt x="516" y="246"/>
                </a:cubicBezTo>
                <a:cubicBezTo>
                  <a:pt x="518" y="243"/>
                  <a:pt x="521" y="240"/>
                  <a:pt x="521" y="238"/>
                </a:cubicBezTo>
                <a:cubicBezTo>
                  <a:pt x="522" y="222"/>
                  <a:pt x="521" y="206"/>
                  <a:pt x="521" y="1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dirty="0">
              <a:solidFill>
                <a:srgbClr val="9A5315"/>
              </a:solidFill>
              <a:latin typeface="Segoe Print"/>
            </a:endParaRP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2D4F7C03-E627-4B35-B767-445238E9EC85}"/>
              </a:ext>
            </a:extLst>
          </p:cNvPr>
          <p:cNvGrpSpPr/>
          <p:nvPr/>
        </p:nvGrpSpPr>
        <p:grpSpPr>
          <a:xfrm>
            <a:off x="5886450" y="228601"/>
            <a:ext cx="1447800" cy="937059"/>
            <a:chOff x="-4591107" y="4966359"/>
            <a:chExt cx="1949355" cy="1066801"/>
          </a:xfrm>
        </p:grpSpPr>
        <p:pic>
          <p:nvPicPr>
            <p:cNvPr id="5" name="Picture 4" descr="2 clipart min, 2 min Transparent FREE for download on ...">
              <a:extLst>
                <a:ext uri="{FF2B5EF4-FFF2-40B4-BE49-F238E27FC236}">
                  <a16:creationId xmlns:a16="http://schemas.microsoft.com/office/drawing/2014/main" id="{ADBFA31B-F30B-4284-A205-B31751009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2B02E8-C096-4024-9DDC-74615486FB62}"/>
                </a:ext>
              </a:extLst>
            </p:cNvPr>
            <p:cNvSpPr txBox="1"/>
            <p:nvPr/>
          </p:nvSpPr>
          <p:spPr>
            <a:xfrm>
              <a:off x="-3691197" y="5629293"/>
              <a:ext cx="725017" cy="3503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ar-EG" sz="1400" b="1" dirty="0">
                  <a:solidFill>
                    <a:srgbClr val="9A53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/>
                </a:rPr>
                <a:t>دقائق</a:t>
              </a:r>
              <a:endParaRPr lang="en-GB" sz="1400" b="1" dirty="0">
                <a:solidFill>
                  <a:srgbClr val="9A5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819400" y="3276600"/>
            <a:ext cx="302895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C00000"/>
                </a:solidFill>
              </a:rPr>
              <a:t>ماهو أكثر شئ أعجبك في الحصة </a:t>
            </a:r>
            <a:r>
              <a:rPr lang="ar-AE" b="1" dirty="0"/>
              <a:t> </a:t>
            </a:r>
            <a:endParaRPr lang="en-US" b="1" dirty="0"/>
          </a:p>
        </p:txBody>
      </p:sp>
      <p:sp>
        <p:nvSpPr>
          <p:cNvPr id="12" name="Wave 11"/>
          <p:cNvSpPr/>
          <p:nvPr/>
        </p:nvSpPr>
        <p:spPr>
          <a:xfrm>
            <a:off x="2724151" y="1394261"/>
            <a:ext cx="3657600" cy="106680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ar-AE" b="1" dirty="0">
                <a:solidFill>
                  <a:srgbClr val="FF0000"/>
                </a:solidFill>
                <a:highlight>
                  <a:srgbClr val="FFFF00"/>
                </a:highligh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ar-AE" sz="3200" b="1" dirty="0">
                <a:solidFill>
                  <a:srgbClr val="FF0000"/>
                </a:solidFill>
                <a:highlight>
                  <a:srgbClr val="FFFF00"/>
                </a:highligh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بطاقات الخروج        </a:t>
            </a:r>
            <a:endParaRPr lang="en-GB" sz="3200" b="1" dirty="0">
              <a:solidFill>
                <a:srgbClr val="FF0000"/>
              </a:solidFill>
              <a:highlight>
                <a:srgbClr val="FFFF00"/>
              </a:highlight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525B2-06D7-47F9-AD67-6E54740B2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67" t="14427" r="22500" b="17391"/>
          <a:stretch/>
        </p:blipFill>
        <p:spPr>
          <a:xfrm>
            <a:off x="1752600" y="304800"/>
            <a:ext cx="60960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1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2BF3C-5D93-4EFD-800A-9B1A8FB6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المعلمة فاطمة محمد المرزوقي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BC499-F904-4F16-A485-D28FCF2D8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518" y="1811407"/>
            <a:ext cx="1699119" cy="3958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3F7134-897F-4A78-AEB0-3AB5EA215D1E}"/>
              </a:ext>
            </a:extLst>
          </p:cNvPr>
          <p:cNvSpPr/>
          <p:nvPr/>
        </p:nvSpPr>
        <p:spPr>
          <a:xfrm>
            <a:off x="5180598" y="647137"/>
            <a:ext cx="1329211" cy="663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89867" rtl="1">
              <a:lnSpc>
                <a:spcPct val="150000"/>
              </a:lnSpc>
              <a:defRPr/>
            </a:pPr>
            <a:r>
              <a:rPr lang="ar-DZ" sz="2700" dirty="0">
                <a:cs typeface="(AH) Manal Black" pitchFamily="2" charset="-78"/>
              </a:rPr>
              <a:t>اليوم </a:t>
            </a:r>
            <a:r>
              <a:rPr lang="ar-DZ" sz="2700" dirty="0">
                <a:solidFill>
                  <a:srgbClr val="FF0000"/>
                </a:solidFill>
                <a:cs typeface="(AH) Manal Black" pitchFamily="2" charset="-78"/>
              </a:rPr>
              <a:t>الاحد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9B2BF-06CA-4288-AA6A-35E579F8276E}"/>
              </a:ext>
            </a:extLst>
          </p:cNvPr>
          <p:cNvSpPr/>
          <p:nvPr/>
        </p:nvSpPr>
        <p:spPr>
          <a:xfrm>
            <a:off x="1232507" y="615397"/>
            <a:ext cx="2146742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89867" rtl="1">
              <a:lnSpc>
                <a:spcPct val="150000"/>
              </a:lnSpc>
              <a:defRPr/>
            </a:pPr>
            <a:r>
              <a:rPr lang="ar-DZ" sz="3000" b="1" dirty="0">
                <a:solidFill>
                  <a:srgbClr val="FF0000"/>
                </a:solidFill>
                <a:cs typeface="(AH) Manal Black" pitchFamily="2" charset="-78"/>
              </a:rPr>
              <a:t>10</a:t>
            </a:r>
            <a:r>
              <a:rPr lang="ar-BH" sz="3000" dirty="0">
                <a:cs typeface="(AH) Manal Black" pitchFamily="2" charset="-78"/>
              </a:rPr>
              <a:t>/</a:t>
            </a:r>
            <a:r>
              <a:rPr lang="ar-DZ" sz="3000" dirty="0">
                <a:cs typeface="(AH) Manal Black" pitchFamily="2" charset="-78"/>
              </a:rPr>
              <a:t>يناير</a:t>
            </a:r>
            <a:r>
              <a:rPr lang="ar-BH" sz="3000" dirty="0">
                <a:cs typeface="(AH) Manal Black" pitchFamily="2" charset="-78"/>
              </a:rPr>
              <a:t>/202</a:t>
            </a:r>
            <a:r>
              <a:rPr lang="ar-DZ" sz="3000" dirty="0">
                <a:cs typeface="(AH) Manal Black" pitchFamily="2" charset="-78"/>
              </a:rPr>
              <a:t>1</a:t>
            </a:r>
            <a:endParaRPr lang="ar-BH" sz="3000" dirty="0">
              <a:cs typeface="(AH) Manal Black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7C0A6C-0D2D-4B13-8EF1-1CAB4E828848}"/>
              </a:ext>
            </a:extLst>
          </p:cNvPr>
          <p:cNvSpPr/>
          <p:nvPr/>
        </p:nvSpPr>
        <p:spPr>
          <a:xfrm>
            <a:off x="1371600" y="1600200"/>
            <a:ext cx="49427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700" dirty="0">
                <a:cs typeface="(AH) Manal Black" pitchFamily="2" charset="-78"/>
              </a:rPr>
              <a:t> </a:t>
            </a:r>
            <a:r>
              <a:rPr lang="ar-DZ" sz="2700" u="sng" dirty="0">
                <a:cs typeface="(AH) Manal Black" pitchFamily="2" charset="-78"/>
              </a:rPr>
              <a:t>عنوان الدرس: النص التطبيقي زيتونة الحكيمة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DB29AA-2BA1-456D-A4CE-CB3C54843BD0}"/>
              </a:ext>
            </a:extLst>
          </p:cNvPr>
          <p:cNvSpPr/>
          <p:nvPr/>
        </p:nvSpPr>
        <p:spPr>
          <a:xfrm>
            <a:off x="1425362" y="2337638"/>
            <a:ext cx="4888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نواتج التعلم : </a:t>
            </a:r>
          </a:p>
          <a:p>
            <a:pPr algn="r" rtl="1"/>
            <a:r>
              <a:rPr lang="ar-AE" sz="2000" b="1" dirty="0"/>
              <a:t>أن يقرأ جميع المتعلمين القصة</a:t>
            </a:r>
          </a:p>
          <a:p>
            <a:pPr algn="r" rtl="1"/>
            <a:r>
              <a:rPr lang="ar-AE" sz="2000" b="1" dirty="0"/>
              <a:t>أن يذكر معظم المتعلمين الدرس المستفاد من النص </a:t>
            </a:r>
          </a:p>
          <a:p>
            <a:pPr algn="r" rtl="1"/>
            <a:r>
              <a:rPr lang="ar-AE" sz="2000" b="1" dirty="0"/>
              <a:t>أن يستخرج بعض المتعلمين الأسباب والنتائج في النص </a:t>
            </a:r>
          </a:p>
        </p:txBody>
      </p:sp>
    </p:spTree>
    <p:extLst>
      <p:ext uri="{BB962C8B-B14F-4D97-AF65-F5344CB8AC3E}">
        <p14:creationId xmlns:p14="http://schemas.microsoft.com/office/powerpoint/2010/main" val="28580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CD2C8-2826-4982-8CF1-B76C3CB02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44737" r="4167" b="8499"/>
          <a:stretch/>
        </p:blipFill>
        <p:spPr>
          <a:xfrm>
            <a:off x="304800" y="228600"/>
            <a:ext cx="8839200" cy="577215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16636AC-323A-42C3-870E-FFC895810662}"/>
              </a:ext>
            </a:extLst>
          </p:cNvPr>
          <p:cNvSpPr/>
          <p:nvPr/>
        </p:nvSpPr>
        <p:spPr>
          <a:xfrm>
            <a:off x="533400" y="533400"/>
            <a:ext cx="2743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rgbClr val="C00000"/>
                </a:solidFill>
              </a:rPr>
              <a:t>من هي زيتونة؟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76F73-BA06-46FE-B45D-5711947CC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15910" r="8333" b="29249"/>
          <a:stretch/>
        </p:blipFill>
        <p:spPr>
          <a:xfrm>
            <a:off x="381000" y="457200"/>
            <a:ext cx="8534400" cy="5943599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38521F4-6DD0-4FF0-AE41-DC40A8758697}"/>
              </a:ext>
            </a:extLst>
          </p:cNvPr>
          <p:cNvSpPr/>
          <p:nvPr/>
        </p:nvSpPr>
        <p:spPr>
          <a:xfrm>
            <a:off x="-4011" y="0"/>
            <a:ext cx="36576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rgbClr val="C00000"/>
                </a:solidFill>
              </a:rPr>
              <a:t>ماذا فتحت البلدية</a:t>
            </a:r>
            <a:r>
              <a:rPr lang="ar-AE" sz="3200" b="1" dirty="0">
                <a:solidFill>
                  <a:srgbClr val="C00000"/>
                </a:solidFill>
              </a:rPr>
              <a:t>؟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039C45-93DD-4EA5-AE5A-672AA2FAEDF8}"/>
              </a:ext>
            </a:extLst>
          </p:cNvPr>
          <p:cNvSpPr/>
          <p:nvPr/>
        </p:nvSpPr>
        <p:spPr>
          <a:xfrm>
            <a:off x="-4011" y="5943600"/>
            <a:ext cx="36576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rgbClr val="C00000"/>
                </a:solidFill>
              </a:rPr>
              <a:t>ماذا حدث للطعام الذي </a:t>
            </a:r>
            <a:r>
              <a:rPr lang="ar-DZ" sz="3200" b="1">
                <a:solidFill>
                  <a:srgbClr val="C00000"/>
                </a:solidFill>
              </a:rPr>
              <a:t>تجمعه زيتونة؟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374F39-C711-4D14-869C-DF23C68A0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t="14427" r="5832" b="4051"/>
          <a:stretch/>
        </p:blipFill>
        <p:spPr>
          <a:xfrm>
            <a:off x="0" y="381000"/>
            <a:ext cx="9144000" cy="632460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394F6D6-27B2-43EE-AAF7-D8179F3D0AD5}"/>
              </a:ext>
            </a:extLst>
          </p:cNvPr>
          <p:cNvSpPr/>
          <p:nvPr/>
        </p:nvSpPr>
        <p:spPr>
          <a:xfrm>
            <a:off x="5867400" y="4876800"/>
            <a:ext cx="2743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200" b="1" dirty="0">
                <a:solidFill>
                  <a:srgbClr val="C00000"/>
                </a:solidFill>
              </a:rPr>
              <a:t>مارأيك بزيتونة ؟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AAE89-76A6-40E0-92DF-872B3CFC3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14427" r="27000" b="11463"/>
          <a:stretch/>
        </p:blipFill>
        <p:spPr>
          <a:xfrm>
            <a:off x="-76200" y="0"/>
            <a:ext cx="9296400" cy="6553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6A0111-ABFE-4FE4-8431-53C2FE8713D4}"/>
              </a:ext>
            </a:extLst>
          </p:cNvPr>
          <p:cNvSpPr/>
          <p:nvPr/>
        </p:nvSpPr>
        <p:spPr>
          <a:xfrm>
            <a:off x="4724400" y="5260538"/>
            <a:ext cx="4318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400" dirty="0">
                <a:solidFill>
                  <a:srgbClr val="C00000"/>
                </a:solidFill>
              </a:rPr>
              <a:t>عرفت كيف تستنفذ كمية الطعام التي تجمعت لديها بطريقة صحيحة وحافظت على نعم الله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0D4B29-4A84-4A79-B52C-EE98FFA38B0B}"/>
              </a:ext>
            </a:extLst>
          </p:cNvPr>
          <p:cNvSpPr/>
          <p:nvPr/>
        </p:nvSpPr>
        <p:spPr>
          <a:xfrm>
            <a:off x="914400" y="5365555"/>
            <a:ext cx="3268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400" dirty="0">
                <a:solidFill>
                  <a:srgbClr val="C00000"/>
                </a:solidFill>
              </a:rPr>
              <a:t>جلست على كرسيها فرحة وسعيدة و صديقاتها فرحن كثيراً          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42F97-8F73-4650-B3DE-5D5CF6A16F1E}"/>
              </a:ext>
            </a:extLst>
          </p:cNvPr>
          <p:cNvSpPr txBox="1"/>
          <p:nvPr/>
        </p:nvSpPr>
        <p:spPr>
          <a:xfrm>
            <a:off x="5588327" y="322894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C00000"/>
                </a:solidFill>
              </a:rPr>
              <a:t>البيت صغير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1904B-BAB3-4437-966C-897A1A5349B8}"/>
              </a:ext>
            </a:extLst>
          </p:cNvPr>
          <p:cNvSpPr txBox="1"/>
          <p:nvPr/>
        </p:nvSpPr>
        <p:spPr>
          <a:xfrm>
            <a:off x="796089" y="316739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C00000"/>
                </a:solidFill>
              </a:rPr>
              <a:t>لم يعد يتسع امتلأ بالطعام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4F6A0-0580-46D9-905C-B12B8EFCCBDF}"/>
              </a:ext>
            </a:extLst>
          </p:cNvPr>
          <p:cNvSpPr/>
          <p:nvPr/>
        </p:nvSpPr>
        <p:spPr>
          <a:xfrm>
            <a:off x="4319675" y="4248752"/>
            <a:ext cx="431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400" b="1" dirty="0">
                <a:solidFill>
                  <a:srgbClr val="C00000"/>
                </a:solidFill>
              </a:rPr>
              <a:t>لا</a:t>
            </a:r>
            <a:r>
              <a:rPr lang="ar-AE" sz="2400" b="1" dirty="0">
                <a:solidFill>
                  <a:srgbClr val="C00000"/>
                </a:solidFill>
              </a:rPr>
              <a:t> تملك ثلاجة وخوفها من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 rtl="1"/>
            <a:r>
              <a:rPr lang="ar-AE" sz="2400" b="1" dirty="0">
                <a:solidFill>
                  <a:srgbClr val="C00000"/>
                </a:solidFill>
              </a:rPr>
              <a:t>أن </a:t>
            </a:r>
            <a:r>
              <a:rPr lang="ar-AE" sz="2400" b="1" dirty="0">
                <a:solidFill>
                  <a:srgbClr val="FF0000"/>
                </a:solidFill>
              </a:rPr>
              <a:t>ترمي الطعام </a:t>
            </a:r>
            <a:r>
              <a:rPr lang="ar-AE" sz="2400" b="1" dirty="0">
                <a:solidFill>
                  <a:srgbClr val="C00000"/>
                </a:solidFill>
              </a:rPr>
              <a:t>لأنه سلوك سيء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A9DF2-9C3D-456E-8FA1-DD5F3A36CD60}"/>
              </a:ext>
            </a:extLst>
          </p:cNvPr>
          <p:cNvSpPr/>
          <p:nvPr/>
        </p:nvSpPr>
        <p:spPr>
          <a:xfrm>
            <a:off x="-76200" y="42909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قررت أن تنظم حفلا كبيرا</a:t>
            </a:r>
            <a:r>
              <a:rPr lang="ar-DZ" sz="2400" b="1" dirty="0">
                <a:solidFill>
                  <a:srgbClr val="FF0000"/>
                </a:solidFill>
              </a:rPr>
              <a:t> </a:t>
            </a:r>
            <a:r>
              <a:rPr lang="ar-AE" sz="2400" b="1" dirty="0">
                <a:solidFill>
                  <a:srgbClr val="FF0000"/>
                </a:solidFill>
              </a:rPr>
              <a:t>تجمع فيه كل صديقاتها وتطبخ لهم الحساء اللذيذ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EC46D-FF44-4032-B7DE-9D722808C855}"/>
              </a:ext>
            </a:extLst>
          </p:cNvPr>
          <p:cNvSpPr txBox="1"/>
          <p:nvPr/>
        </p:nvSpPr>
        <p:spPr>
          <a:xfrm>
            <a:off x="5588327" y="186677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C00000"/>
                </a:solidFill>
              </a:rPr>
              <a:t>جمع الجزر كل يوم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4B9B1-532E-4CE9-9C3F-91A691577B5E}"/>
              </a:ext>
            </a:extLst>
          </p:cNvPr>
          <p:cNvSpPr txBox="1"/>
          <p:nvPr/>
        </p:nvSpPr>
        <p:spPr>
          <a:xfrm>
            <a:off x="415089" y="1821195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C00000"/>
                </a:solidFill>
              </a:rPr>
              <a:t>تكدس الجزر بكميات كبيرة في المنزل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همزة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629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86800" y="228600"/>
            <a:ext cx="1524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57400" y="0"/>
            <a:ext cx="69342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800" y="685800"/>
            <a:ext cx="25146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صفات حلا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609600"/>
            <a:ext cx="28956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صفات زيتونة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2362200"/>
            <a:ext cx="24384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تحب الحلوى والفطائر والعصير</a:t>
            </a:r>
            <a:r>
              <a:rPr lang="ar-AE" dirty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477000" y="3124200"/>
            <a:ext cx="22860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طيبة القلب تحب أصدقائها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0" y="3810000"/>
            <a:ext cx="22860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تحب العمل التطوعي ومساعدة الآخرين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495800"/>
            <a:ext cx="2286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مبدعة وكشفت سر السعادة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2209800"/>
            <a:ext cx="24384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نشيطة</a:t>
            </a:r>
            <a:r>
              <a:rPr lang="ar-AE" dirty="0"/>
              <a:t>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0" y="2895600"/>
            <a:ext cx="23622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حكيمة ومفكرة ناجحة </a:t>
            </a:r>
            <a:endParaRPr lang="en-US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0" y="3581400"/>
            <a:ext cx="24384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تحافظ على النعم التي أنعمها الله 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447800" y="4343400"/>
            <a:ext cx="24384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تسعد الآخرين</a:t>
            </a:r>
            <a:r>
              <a:rPr lang="ar-AE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8" grpId="0" build="p" animBg="1"/>
      <p:bldP spid="9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تفكي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8157" y="4514020"/>
            <a:ext cx="1981200" cy="2146300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1741380" y="1046251"/>
            <a:ext cx="6934200" cy="33909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ماذا تتوقع أن يحدث  إذا لم يحافظ الإنسان على النعم التي أنعمها الله عليه </a:t>
            </a:r>
          </a:p>
          <a:p>
            <a:pPr algn="ctr"/>
            <a:r>
              <a:rPr lang="ar-AE" sz="2800" b="1" dirty="0">
                <a:solidFill>
                  <a:schemeClr val="tx1"/>
                </a:solidFill>
              </a:rPr>
              <a:t>ماواجبنا تجاه هذه النعم ؟ 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152400"/>
            <a:ext cx="1613043" cy="893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2دقيقة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204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</vt:lpstr>
      <vt:lpstr>Segoe Print</vt:lpstr>
      <vt:lpstr>Office Theme</vt:lpstr>
      <vt:lpstr>اختبار القراءة الجهرية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Fatima Almarzooqi</cp:lastModifiedBy>
  <cp:revision>16</cp:revision>
  <dcterms:created xsi:type="dcterms:W3CDTF">2006-08-16T00:00:00Z</dcterms:created>
  <dcterms:modified xsi:type="dcterms:W3CDTF">2021-01-10T07:02:08Z</dcterms:modified>
</cp:coreProperties>
</file>