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1"/>
  </p:handoutMasterIdLst>
  <p:sldIdLst>
    <p:sldId id="461" r:id="rId5"/>
    <p:sldId id="2683" r:id="rId6"/>
    <p:sldId id="2678" r:id="rId7"/>
    <p:sldId id="296" r:id="rId8"/>
    <p:sldId id="299" r:id="rId9"/>
    <p:sldId id="2679" r:id="rId10"/>
    <p:sldId id="2705" r:id="rId11"/>
    <p:sldId id="298" r:id="rId12"/>
    <p:sldId id="2728" r:id="rId13"/>
    <p:sldId id="2719" r:id="rId14"/>
    <p:sldId id="2727" r:id="rId15"/>
    <p:sldId id="2713" r:id="rId16"/>
    <p:sldId id="2725" r:id="rId17"/>
    <p:sldId id="2729" r:id="rId18"/>
    <p:sldId id="2726" r:id="rId19"/>
    <p:sldId id="46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28"/>
            <p14:sldId id="2719"/>
            <p14:sldId id="2727"/>
          </p14:sldIdLst>
        </p14:section>
        <p14:section name="Functional Language" id="{5C547082-5C0B-48FA-A990-511A9CA86C49}">
          <p14:sldIdLst>
            <p14:sldId id="2713"/>
            <p14:sldId id="2725"/>
            <p14:sldId id="2729"/>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628BD4-4F76-15A3-5FBF-E82B9B214477}" name="Thomasin Hazelden" initials="TH" userId="S::Thomasin.Hazelden@ese.gov.ae::46423e11-06f7-4b93-895a-79bbea1956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DDED7"/>
    <a:srgbClr val="00873E"/>
    <a:srgbClr val="AC833B"/>
    <a:srgbClr val="BA8C41"/>
    <a:srgbClr val="2A5CAA"/>
    <a:srgbClr val="C00000"/>
    <a:srgbClr val="5F5F5F"/>
    <a:srgbClr val="9A9C9B"/>
    <a:srgbClr val="3E8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135" autoAdjust="0"/>
    <p:restoredTop sz="96327"/>
  </p:normalViewPr>
  <p:slideViewPr>
    <p:cSldViewPr showGuides="1">
      <p:cViewPr varScale="1">
        <p:scale>
          <a:sx n="106" d="100"/>
          <a:sy n="106" d="100"/>
        </p:scale>
        <p:origin x="184" y="560"/>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1/23/25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16.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5737321898573824"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232346168688640"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503120502816768"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4824454743588864"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227768815681536"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373429330182144"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Grade 3</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2.1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2</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463308"/>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sample concept checking questions.</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2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735345795"/>
              </p:ext>
            </p:extLst>
          </p:nvPr>
        </p:nvGraphicFramePr>
        <p:xfrm>
          <a:off x="0" y="1"/>
          <a:ext cx="12191999" cy="6858001"/>
        </p:xfrm>
        <a:graphic>
          <a:graphicData uri="http://schemas.openxmlformats.org/drawingml/2006/table">
            <a:tbl>
              <a:tblPr bandRow="1">
                <a:tableStyleId>{5C22544A-7EE6-4342-B048-85BDC9FD1C3A}</a:tableStyleId>
              </a:tblPr>
              <a:tblGrid>
                <a:gridCol w="3293336">
                  <a:extLst>
                    <a:ext uri="{9D8B030D-6E8A-4147-A177-3AD203B41FA5}">
                      <a16:colId xmlns:a16="http://schemas.microsoft.com/office/drawing/2014/main" val="1108490023"/>
                    </a:ext>
                  </a:extLst>
                </a:gridCol>
                <a:gridCol w="4873474">
                  <a:extLst>
                    <a:ext uri="{9D8B030D-6E8A-4147-A177-3AD203B41FA5}">
                      <a16:colId xmlns:a16="http://schemas.microsoft.com/office/drawing/2014/main" val="2350489613"/>
                    </a:ext>
                  </a:extLst>
                </a:gridCol>
                <a:gridCol w="4025189">
                  <a:extLst>
                    <a:ext uri="{9D8B030D-6E8A-4147-A177-3AD203B41FA5}">
                      <a16:colId xmlns:a16="http://schemas.microsoft.com/office/drawing/2014/main" val="381832186"/>
                    </a:ext>
                  </a:extLst>
                </a:gridCol>
              </a:tblGrid>
              <a:tr h="566210">
                <a:tc gridSpan="3">
                  <a:txBody>
                    <a:bodyPr/>
                    <a:lstStyle/>
                    <a:p>
                      <a:pPr algn="ctr" rtl="0" fontAlgn="base">
                        <a:lnSpc>
                          <a:spcPts val="1295"/>
                        </a:lnSpc>
                      </a:pPr>
                      <a:r>
                        <a:rPr lang="en-US" sz="1800" b="1" dirty="0">
                          <a:solidFill>
                            <a:srgbClr val="FFFFFF"/>
                          </a:solidFill>
                          <a:effectLst/>
                          <a:latin typeface="Arial" panose="020B0604020202020204" pitchFamily="34" charset="0"/>
                          <a:cs typeface="Arial" panose="020B0604020202020204" pitchFamily="34" charset="0"/>
                        </a:rPr>
                        <a:t>Topic(s): </a:t>
                      </a:r>
                      <a:r>
                        <a:rPr lang="en-US" sz="1800" b="1" kern="1200" dirty="0">
                          <a:solidFill>
                            <a:schemeClr val="bg2"/>
                          </a:solidFill>
                          <a:effectLst/>
                          <a:latin typeface="Arial" panose="020B0604020202020204" pitchFamily="34" charset="0"/>
                          <a:ea typeface="+mn-ea"/>
                          <a:cs typeface="Arial" panose="020B0604020202020204" pitchFamily="34" charset="0"/>
                        </a:rPr>
                        <a:t>Animals, numbers, environment.</a:t>
                      </a:r>
                      <a:endParaRPr lang="en-US" sz="1800" dirty="0">
                        <a:solidFill>
                          <a:schemeClr val="bg2"/>
                        </a:solidFill>
                        <a:effectLst/>
                        <a:latin typeface="Arial" panose="020B0604020202020204" pitchFamily="34" charset="0"/>
                        <a:cs typeface="Arial" panose="020B0604020202020204" pitchFamily="34" charset="0"/>
                      </a:endParaRPr>
                    </a:p>
                  </a:txBody>
                  <a:tcPr marL="66675" marR="66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8C4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782658872"/>
                  </a:ext>
                </a:extLst>
              </a:tr>
              <a:tr h="566210">
                <a:tc>
                  <a:txBody>
                    <a:bodyPr/>
                    <a:lstStyle/>
                    <a:p>
                      <a:pPr algn="ctr" rtl="0" fontAlgn="base">
                        <a:lnSpc>
                          <a:spcPts val="1295"/>
                        </a:lnSpc>
                      </a:pPr>
                      <a:r>
                        <a:rPr lang="en-US" sz="1800" b="1" dirty="0">
                          <a:solidFill>
                            <a:srgbClr val="FFFFFF"/>
                          </a:solidFill>
                          <a:effectLst/>
                          <a:latin typeface="Arial" panose="020B0604020202020204" pitchFamily="34" charset="0"/>
                          <a:cs typeface="Arial" panose="020B0604020202020204" pitchFamily="34" charset="0"/>
                        </a:rPr>
                        <a:t>ECFE Grammar</a:t>
                      </a:r>
                      <a:r>
                        <a:rPr lang="en-US" sz="1800" dirty="0">
                          <a:solidFill>
                            <a:srgbClr val="FFFFFF"/>
                          </a:solidFill>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txBody>
                  <a:tcPr marL="66675" marR="66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2341"/>
                    </a:solidFill>
                  </a:tcPr>
                </a:tc>
                <a:tc>
                  <a:txBody>
                    <a:bodyPr/>
                    <a:lstStyle/>
                    <a:p>
                      <a:pPr algn="ctr" rtl="0" fontAlgn="base">
                        <a:lnSpc>
                          <a:spcPts val="1295"/>
                        </a:lnSpc>
                      </a:pPr>
                      <a:r>
                        <a:rPr lang="en-US" sz="1800" b="1" dirty="0">
                          <a:solidFill>
                            <a:schemeClr val="bg1"/>
                          </a:solidFill>
                          <a:effectLst/>
                          <a:latin typeface="Arial" panose="020B0604020202020204" pitchFamily="34" charset="0"/>
                          <a:cs typeface="Arial" panose="020B0604020202020204" pitchFamily="34" charset="0"/>
                        </a:rPr>
                        <a:t>GSE Grammar</a:t>
                      </a:r>
                      <a:r>
                        <a:rPr lang="en-US" sz="1800" dirty="0">
                          <a:solidFill>
                            <a:schemeClr val="bg1"/>
                          </a:solidFill>
                          <a:effectLst/>
                          <a:latin typeface="Arial" panose="020B0604020202020204" pitchFamily="34" charset="0"/>
                          <a:cs typeface="Arial" panose="020B0604020202020204" pitchFamily="34" charset="0"/>
                        </a:rPr>
                        <a:t> </a:t>
                      </a:r>
                    </a:p>
                  </a:txBody>
                  <a:tcPr marL="66675" marR="66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73E"/>
                    </a:solidFill>
                  </a:tcPr>
                </a:tc>
                <a:tc>
                  <a:txBody>
                    <a:bodyPr/>
                    <a:lstStyle/>
                    <a:p>
                      <a:pPr algn="ctr" rtl="0" fontAlgn="base">
                        <a:lnSpc>
                          <a:spcPts val="1295"/>
                        </a:lnSpc>
                      </a:pPr>
                      <a:r>
                        <a:rPr lang="en-US" sz="1800" b="1" dirty="0">
                          <a:solidFill>
                            <a:srgbClr val="FFFFFF"/>
                          </a:solidFill>
                          <a:effectLst/>
                          <a:latin typeface="Arial" panose="020B0604020202020204" pitchFamily="34" charset="0"/>
                          <a:cs typeface="Arial" panose="020B0604020202020204" pitchFamily="34" charset="0"/>
                        </a:rPr>
                        <a:t>Functional Language</a:t>
                      </a:r>
                      <a:r>
                        <a:rPr lang="en-US" sz="1800" dirty="0">
                          <a:solidFill>
                            <a:srgbClr val="FFFFFF"/>
                          </a:solidFill>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txBody>
                  <a:tcPr marL="66675" marR="66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1908527">
                <a:tc>
                  <a:txBody>
                    <a:bodyPr/>
                    <a:lstStyle/>
                    <a:p>
                      <a:pPr algn="ctr">
                        <a:lnSpc>
                          <a:spcPct val="107000"/>
                        </a:lnSpc>
                        <a:spcAft>
                          <a:spcPts val="800"/>
                        </a:spcAft>
                      </a:pPr>
                      <a:r>
                        <a:rPr lang="en-US" sz="1800" kern="1200" dirty="0">
                          <a:solidFill>
                            <a:srgbClr val="000000"/>
                          </a:solidFill>
                          <a:effectLst/>
                          <a:latin typeface="Arial" panose="020B0604020202020204" pitchFamily="34" charset="0"/>
                          <a:ea typeface="+mn-ea"/>
                          <a:cs typeface="Arial" panose="020B0604020202020204" pitchFamily="34" charset="0"/>
                        </a:rPr>
                        <a:t>Questions: yes/no questions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4D9"/>
                    </a:solidFill>
                  </a:tcPr>
                </a:tc>
                <a:tc>
                  <a:txBody>
                    <a:bodyPr/>
                    <a:lstStyle/>
                    <a:p>
                      <a:pPr marL="24765" marR="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ask yes/no questions using the present simple. (26)</a:t>
                      </a:r>
                      <a:endParaRPr lang="en-US"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ED7"/>
                    </a:solidFill>
                  </a:tcPr>
                </a:tc>
                <a:tc rowSpan="3">
                  <a:txBody>
                    <a:bodyPr/>
                    <a:lstStyle/>
                    <a:p>
                      <a:pPr algn="ctr"/>
                      <a:r>
                        <a:rPr lang="en-US" sz="1800" kern="1200" dirty="0">
                          <a:solidFill>
                            <a:srgbClr val="000000"/>
                          </a:solidFill>
                          <a:effectLst/>
                          <a:latin typeface="Arial" panose="020B0604020202020204" pitchFamily="34" charset="0"/>
                          <a:ea typeface="+mn-ea"/>
                          <a:cs typeface="Arial" panose="020B0604020202020204" pitchFamily="34" charset="0"/>
                        </a:rPr>
                        <a:t>Asking for and giving personal information</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 </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Describing objects</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 </a:t>
                      </a:r>
                    </a:p>
                    <a:p>
                      <a:pPr algn="ctr"/>
                      <a:r>
                        <a:rPr lang="en-US" sz="1800" kern="1200" dirty="0">
                          <a:solidFill>
                            <a:srgbClr val="000000"/>
                          </a:solidFill>
                          <a:effectLst/>
                          <a:latin typeface="Arial" panose="020B0604020202020204" pitchFamily="34" charset="0"/>
                          <a:ea typeface="+mn-ea"/>
                          <a:cs typeface="Arial" panose="020B0604020202020204" pitchFamily="34" charset="0"/>
                        </a:rPr>
                        <a:t>Using numbers to express amount, quantity, number, and time</a:t>
                      </a:r>
                      <a:endParaRPr lang="en-US" sz="1800" dirty="0">
                        <a:solidFill>
                          <a:srgbClr val="000000"/>
                        </a:solidFill>
                        <a:effectLst/>
                        <a:latin typeface="Arial" panose="020B0604020202020204" pitchFamily="34" charset="0"/>
                        <a:cs typeface="Arial" panose="020B0604020202020204" pitchFamily="34" charset="0"/>
                      </a:endParaRPr>
                    </a:p>
                  </a:txBody>
                  <a:tcPr marL="66675" marR="66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1908527">
                <a:tc>
                  <a:txBody>
                    <a:bodyPr/>
                    <a:lstStyle/>
                    <a:p>
                      <a:pPr algn="ctr">
                        <a:lnSpc>
                          <a:spcPct val="107000"/>
                        </a:lnSpc>
                        <a:spcAft>
                          <a:spcPts val="800"/>
                        </a:spcAft>
                      </a:pPr>
                      <a:r>
                        <a:rPr lang="en-US" sz="1800" kern="1200" dirty="0">
                          <a:solidFill>
                            <a:srgbClr val="000000"/>
                          </a:solidFill>
                          <a:effectLst/>
                          <a:latin typeface="Arial" panose="020B0604020202020204" pitchFamily="34" charset="0"/>
                          <a:ea typeface="+mn-ea"/>
                          <a:cs typeface="Arial" panose="020B0604020202020204" pitchFamily="34" charset="0"/>
                        </a:rPr>
                        <a:t>Questions: </a:t>
                      </a:r>
                      <a:r>
                        <a:rPr lang="en-US" sz="1800" kern="1200" dirty="0" err="1">
                          <a:solidFill>
                            <a:srgbClr val="000000"/>
                          </a:solidFill>
                          <a:effectLst/>
                          <a:latin typeface="Arial" panose="020B0604020202020204" pitchFamily="34" charset="0"/>
                          <a:ea typeface="+mn-ea"/>
                          <a:cs typeface="Arial" panose="020B0604020202020204" pitchFamily="34" charset="0"/>
                        </a:rPr>
                        <a:t>wh</a:t>
                      </a:r>
                      <a:r>
                        <a:rPr lang="en-US" sz="1800" kern="1200" dirty="0">
                          <a:solidFill>
                            <a:srgbClr val="000000"/>
                          </a:solidFill>
                          <a:effectLst/>
                          <a:latin typeface="Arial" panose="020B0604020202020204" pitchFamily="34" charset="0"/>
                          <a:ea typeface="+mn-ea"/>
                          <a:cs typeface="Arial" panose="020B0604020202020204" pitchFamily="34" charset="0"/>
                        </a:rPr>
                        <a:t>- questions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4D9"/>
                    </a:solidFill>
                  </a:tcPr>
                </a:tc>
                <a:tc>
                  <a:txBody>
                    <a:bodyPr/>
                    <a:lstStyle/>
                    <a:p>
                      <a:pPr marL="107950" marR="0" algn="ctr">
                        <a:lnSpc>
                          <a:spcPct val="107000"/>
                        </a:lnSpc>
                        <a:spcAft>
                          <a:spcPts val="2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ask basic questions using 'What's your ...?' (24)</a:t>
                      </a:r>
                    </a:p>
                    <a:p>
                      <a:pPr marL="107950" marR="0" algn="ctr">
                        <a:lnSpc>
                          <a:spcPct val="107000"/>
                        </a:lnSpc>
                        <a:spcAft>
                          <a:spcPts val="200"/>
                        </a:spcAft>
                      </a:pP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24765" marR="0" algn="ctr">
                        <a:lnSpc>
                          <a:spcPct val="107000"/>
                        </a:lnSpc>
                        <a:spcAft>
                          <a:spcPts val="80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Can form questions with 'what' and 'who' and answer them. (25)</a:t>
                      </a:r>
                      <a:endParaRPr lang="en-US"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ED7"/>
                    </a:solidFill>
                  </a:tcPr>
                </a:tc>
                <a:tc vMerge="1">
                  <a:txBody>
                    <a:bodyPr/>
                    <a:lstStyle/>
                    <a:p>
                      <a:endParaRPr lang="en-US"/>
                    </a:p>
                  </a:txBody>
                  <a:tcPr/>
                </a:tc>
                <a:extLst>
                  <a:ext uri="{0D108BD9-81ED-4DB2-BD59-A6C34878D82A}">
                    <a16:rowId xmlns:a16="http://schemas.microsoft.com/office/drawing/2014/main" val="4194859800"/>
                  </a:ext>
                </a:extLst>
              </a:tr>
              <a:tr h="1908527">
                <a:tc>
                  <a:txBody>
                    <a:bodyPr/>
                    <a:lstStyle/>
                    <a:p>
                      <a:pPr algn="ctr">
                        <a:lnSpc>
                          <a:spcPct val="107000"/>
                        </a:lnSpc>
                        <a:spcAft>
                          <a:spcPts val="800"/>
                        </a:spcAft>
                      </a:pPr>
                      <a:r>
                        <a:rPr lang="en-US" sz="1800" kern="1200" dirty="0">
                          <a:solidFill>
                            <a:srgbClr val="000000"/>
                          </a:solidFill>
                          <a:effectLst/>
                          <a:latin typeface="Arial" panose="020B0604020202020204" pitchFamily="34" charset="0"/>
                          <a:ea typeface="+mn-ea"/>
                          <a:cs typeface="Arial" panose="020B0604020202020204" pitchFamily="34" charset="0"/>
                        </a:rPr>
                        <a:t>Clauses and phrases: imperatives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4D9"/>
                    </a:solidFill>
                  </a:tcPr>
                </a:tc>
                <a:tc>
                  <a:txBody>
                    <a:bodyPr/>
                    <a:lstStyle/>
                    <a:p>
                      <a:pPr marL="24765" marR="0" algn="ctr">
                        <a:lnSpc>
                          <a:spcPct val="107000"/>
                        </a:lnSpc>
                        <a:spcAft>
                          <a:spcPts val="800"/>
                        </a:spcAft>
                      </a:pPr>
                      <a:r>
                        <a:rPr lang="en-US" sz="1800" dirty="0">
                          <a:solidFill>
                            <a:srgbClr val="000000"/>
                          </a:solidFill>
                          <a:effectLst/>
                          <a:latin typeface="Arial" panose="020B0604020202020204" pitchFamily="34" charset="0"/>
                          <a:ea typeface="Aptos" panose="020B0004020202020204" pitchFamily="34" charset="0"/>
                          <a:cs typeface="Arial" panose="020B0604020202020204" pitchFamily="34" charset="0"/>
                        </a:rPr>
                        <a:t>Can use verbs in the imperative. (27)</a:t>
                      </a:r>
                      <a:endParaRPr lang="en-US"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ED7"/>
                    </a:solidFill>
                  </a:tcPr>
                </a:tc>
                <a:tc vMerge="1">
                  <a:txBody>
                    <a:bodyPr/>
                    <a:lstStyle/>
                    <a:p>
                      <a:endParaRPr lang="en-US"/>
                    </a:p>
                  </a:txBody>
                  <a:tcPr/>
                </a:tc>
                <a:extLst>
                  <a:ext uri="{0D108BD9-81ED-4DB2-BD59-A6C34878D82A}">
                    <a16:rowId xmlns:a16="http://schemas.microsoft.com/office/drawing/2014/main" val="2871487176"/>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2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4058749217"/>
              </p:ext>
            </p:extLst>
          </p:nvPr>
        </p:nvGraphicFramePr>
        <p:xfrm>
          <a:off x="0" y="1"/>
          <a:ext cx="12191999" cy="6857998"/>
        </p:xfrm>
        <a:graphic>
          <a:graphicData uri="http://schemas.openxmlformats.org/drawingml/2006/table">
            <a:tbl>
              <a:tblPr firstRow="1" firstCol="1" bandRow="1"/>
              <a:tblGrid>
                <a:gridCol w="2125339">
                  <a:extLst>
                    <a:ext uri="{9D8B030D-6E8A-4147-A177-3AD203B41FA5}">
                      <a16:colId xmlns:a16="http://schemas.microsoft.com/office/drawing/2014/main" val="3979107295"/>
                    </a:ext>
                  </a:extLst>
                </a:gridCol>
                <a:gridCol w="10066660">
                  <a:extLst>
                    <a:ext uri="{9D8B030D-6E8A-4147-A177-3AD203B41FA5}">
                      <a16:colId xmlns:a16="http://schemas.microsoft.com/office/drawing/2014/main" val="2834414452"/>
                    </a:ext>
                  </a:extLst>
                </a:gridCol>
              </a:tblGrid>
              <a:tr h="1516225">
                <a:tc gridSpan="2">
                  <a:txBody>
                    <a:bodyPr/>
                    <a:lstStyle/>
                    <a:p>
                      <a:pPr algn="l">
                        <a:lnSpc>
                          <a:spcPct val="150000"/>
                        </a:lnSpc>
                      </a:pPr>
                      <a:r>
                        <a:rPr lang="en-GB" sz="1800" b="1" u="sng" noProof="0" dirty="0">
                          <a:solidFill>
                            <a:schemeClr val="accent1"/>
                          </a:solidFill>
                          <a:latin typeface="Arial"/>
                          <a:cs typeface="Arial"/>
                        </a:rPr>
                        <a:t>Does Mariam like animals</a:t>
                      </a:r>
                      <a:r>
                        <a:rPr lang="en-GB" sz="1800" b="1" u="none" noProof="0" dirty="0">
                          <a:solidFill>
                            <a:schemeClr val="accent1"/>
                          </a:solidFill>
                          <a:latin typeface="Arial"/>
                          <a:cs typeface="Arial"/>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89859">
                <a:tc>
                  <a:txBody>
                    <a:bodyPr/>
                    <a:lstStyle/>
                    <a:p>
                      <a:pPr algn="ctr"/>
                      <a:r>
                        <a:rPr lang="en-GB" sz="1800" b="1" noProof="0" dirty="0">
                          <a:solidFill>
                            <a:srgbClr val="5F5F5F"/>
                          </a:solidFill>
                          <a:latin typeface="Arial" panose="020B0604020202020204" pitchFamily="34" charset="0"/>
                          <a:cs typeface="Arial" panose="020B0604020202020204" pitchFamily="34" charset="0"/>
                        </a:rPr>
                        <a:t>Checking questions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noProof="0" dirty="0">
                          <a:solidFill>
                            <a:srgbClr val="000000"/>
                          </a:solidFill>
                          <a:latin typeface="Arial" panose="020B0604020202020204" pitchFamily="34" charset="0"/>
                          <a:cs typeface="Arial" panose="020B0604020202020204" pitchFamily="34" charset="0"/>
                        </a:rPr>
                        <a:t>What are the answers to this question? What answers are possible?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080845">
                <a:tc>
                  <a:txBody>
                    <a:bodyPr/>
                    <a:lstStyle/>
                    <a:p>
                      <a:pPr algn="ctr"/>
                      <a:r>
                        <a:rPr lang="en-GB" sz="1800" b="1" noProof="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b="1" noProof="0"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Questions ( yes / no questions)</a:t>
                      </a:r>
                      <a:endParaRPr lang="en-GB" b="1" noProof="0" dirty="0">
                        <a:solidFill>
                          <a:srgbClr val="AC833B"/>
                        </a:solidFill>
                        <a:latin typeface="Arial" panose="020B0604020202020204" pitchFamily="34" charset="0"/>
                        <a:cs typeface="Arial" panose="020B0604020202020204" pitchFamily="34" charset="0"/>
                      </a:endParaRPr>
                    </a:p>
                    <a:p>
                      <a:pPr algn="l"/>
                      <a:r>
                        <a:rPr lang="en-GB" b="0" noProof="0" dirty="0">
                          <a:solidFill>
                            <a:schemeClr val="tx1">
                              <a:lumMod val="50000"/>
                            </a:schemeClr>
                          </a:solidFill>
                          <a:latin typeface="Arial" panose="020B0604020202020204" pitchFamily="34" charset="0"/>
                          <a:cs typeface="Arial" panose="020B0604020202020204" pitchFamily="34" charset="0"/>
                        </a:rPr>
                        <a:t>‘do / does’ + subject + main verb</a:t>
                      </a:r>
                    </a:p>
                    <a:p>
                      <a:pPr algn="l"/>
                      <a:r>
                        <a:rPr lang="en-GB" b="0" noProof="0" dirty="0">
                          <a:solidFill>
                            <a:schemeClr val="tx1">
                              <a:lumMod val="50000"/>
                            </a:schemeClr>
                          </a:solidFill>
                          <a:latin typeface="Arial" panose="020B0604020202020204" pitchFamily="34" charset="0"/>
                          <a:cs typeface="Arial" panose="020B0604020202020204" pitchFamily="34" charset="0"/>
                        </a:rPr>
                        <a:t>‘am / is / are’ + subject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74288">
                <a:tc>
                  <a:txBody>
                    <a:bodyPr/>
                    <a:lstStyle/>
                    <a:p>
                      <a:pPr algn="ctr"/>
                      <a:r>
                        <a:rPr lang="en-GB" sz="1800" b="1" noProof="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b="0" i="0" kern="1200" noProof="0" dirty="0">
                          <a:solidFill>
                            <a:srgbClr val="000000"/>
                          </a:solidFill>
                          <a:effectLst/>
                          <a:latin typeface="Arial" panose="020B0604020202020204" pitchFamily="34" charset="0"/>
                          <a:ea typeface="+mn-ea"/>
                          <a:cs typeface="Arial" panose="020B0604020202020204" pitchFamily="34" charset="0"/>
                        </a:rPr>
                        <a:t>Some questions can only be answered either yes or no. There are two main ways to make yes / no questions: </a:t>
                      </a:r>
                    </a:p>
                    <a:p>
                      <a:pPr marL="285750" indent="-285750" algn="l">
                        <a:buFont typeface="Arial" panose="020B0604020202020204" pitchFamily="34" charset="0"/>
                        <a:buChar char="•"/>
                      </a:pPr>
                      <a:r>
                        <a:rPr lang="en-GB" sz="1800" b="0" i="0" kern="1200" noProof="0" dirty="0">
                          <a:solidFill>
                            <a:srgbClr val="000000"/>
                          </a:solidFill>
                          <a:effectLst/>
                          <a:latin typeface="Arial" panose="020B0604020202020204" pitchFamily="34" charset="0"/>
                          <a:ea typeface="+mn-ea"/>
                          <a:cs typeface="Arial" panose="020B0604020202020204" pitchFamily="34" charset="0"/>
                        </a:rPr>
                        <a:t>using ‘do’ or ‘does’ in present simple before the subject e.g. You live in Sharjah. &gt; Do you live in Sharjah?</a:t>
                      </a:r>
                    </a:p>
                    <a:p>
                      <a:pPr marL="285750" indent="-285750" algn="l">
                        <a:buFont typeface="Arial" panose="020B0604020202020204" pitchFamily="34" charset="0"/>
                        <a:buChar char="•"/>
                      </a:pPr>
                      <a:r>
                        <a:rPr lang="en-GB" sz="1800" b="0" i="0" kern="1200" noProof="0" dirty="0">
                          <a:solidFill>
                            <a:srgbClr val="000000"/>
                          </a:solidFill>
                          <a:effectLst/>
                          <a:latin typeface="Arial" panose="020B0604020202020204" pitchFamily="34" charset="0"/>
                          <a:ea typeface="+mn-ea"/>
                          <a:cs typeface="Arial" panose="020B0604020202020204" pitchFamily="34" charset="0"/>
                        </a:rPr>
                        <a:t>using the verb ‘to be’ as the main verb and swapping it with the subject, e.g. He is your brother. &gt; Is he your brother?</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96781">
                <a:tc>
                  <a:txBody>
                    <a:bodyPr/>
                    <a:lstStyle/>
                    <a:p>
                      <a:pPr algn="ctr"/>
                      <a:r>
                        <a:rPr lang="en-GB" sz="1800" b="1" noProof="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b="0" i="0" u="sng" kern="1200" noProof="0" dirty="0">
                          <a:solidFill>
                            <a:srgbClr val="000000"/>
                          </a:solidFill>
                          <a:effectLst/>
                          <a:latin typeface="Arial" panose="020B0604020202020204" pitchFamily="34" charset="0"/>
                          <a:ea typeface="+mn-ea"/>
                          <a:cs typeface="Arial" panose="020B0604020202020204" pitchFamily="34" charset="0"/>
                        </a:rPr>
                        <a:t>Are they</a:t>
                      </a:r>
                      <a:r>
                        <a:rPr lang="en-GB" sz="1800" b="0" i="0" u="none" kern="1200" noProof="0" dirty="0">
                          <a:solidFill>
                            <a:srgbClr val="000000"/>
                          </a:solidFill>
                          <a:effectLst/>
                          <a:latin typeface="Arial" panose="020B0604020202020204" pitchFamily="34" charset="0"/>
                          <a:ea typeface="+mn-ea"/>
                          <a:cs typeface="Arial" panose="020B0604020202020204" pitchFamily="34" charset="0"/>
                        </a:rPr>
                        <a:t> seven years old</a:t>
                      </a:r>
                      <a:r>
                        <a:rPr lang="en-GB" sz="1800" b="0" i="0" kern="1200" noProof="0" dirty="0">
                          <a:solidFill>
                            <a:srgbClr val="000000"/>
                          </a:solidFill>
                          <a:effectLst/>
                          <a:latin typeface="Arial" panose="020B0604020202020204" pitchFamily="34" charset="0"/>
                          <a:ea typeface="+mn-ea"/>
                          <a:cs typeface="Arial" panose="020B0604020202020204" pitchFamily="34" charset="0"/>
                        </a:rPr>
                        <a:t>?</a:t>
                      </a:r>
                    </a:p>
                    <a:p>
                      <a:pPr algn="l"/>
                      <a:r>
                        <a:rPr lang="en-GB" sz="1800" b="0" i="0" u="sng" kern="1200" noProof="0" dirty="0">
                          <a:solidFill>
                            <a:srgbClr val="000000"/>
                          </a:solidFill>
                          <a:effectLst/>
                          <a:latin typeface="Arial" panose="020B0604020202020204" pitchFamily="34" charset="0"/>
                          <a:ea typeface="+mn-ea"/>
                          <a:cs typeface="Arial" panose="020B0604020202020204" pitchFamily="34" charset="0"/>
                        </a:rPr>
                        <a:t>Is it</a:t>
                      </a:r>
                      <a:r>
                        <a:rPr lang="en-GB" sz="1800" b="0" i="0" u="none" kern="1200" noProof="0" dirty="0">
                          <a:solidFill>
                            <a:srgbClr val="000000"/>
                          </a:solidFill>
                          <a:effectLst/>
                          <a:latin typeface="Arial" panose="020B0604020202020204" pitchFamily="34" charset="0"/>
                          <a:ea typeface="+mn-ea"/>
                          <a:cs typeface="Arial" panose="020B0604020202020204" pitchFamily="34" charset="0"/>
                        </a:rPr>
                        <a:t> </a:t>
                      </a:r>
                      <a:r>
                        <a:rPr lang="en-GB" sz="1800" b="0" i="0" kern="1200" noProof="0" dirty="0">
                          <a:solidFill>
                            <a:srgbClr val="000000"/>
                          </a:solidFill>
                          <a:effectLst/>
                          <a:latin typeface="Arial" panose="020B0604020202020204" pitchFamily="34" charset="0"/>
                          <a:ea typeface="+mn-ea"/>
                          <a:cs typeface="Arial" panose="020B0604020202020204" pitchFamily="34" charset="0"/>
                        </a:rPr>
                        <a:t>hot?</a:t>
                      </a:r>
                    </a:p>
                    <a:p>
                      <a:pPr algn="l"/>
                      <a:r>
                        <a:rPr lang="en-GB" sz="1800" b="0" i="0" u="sng" kern="1200" noProof="0" dirty="0">
                          <a:solidFill>
                            <a:srgbClr val="000000"/>
                          </a:solidFill>
                          <a:effectLst/>
                          <a:latin typeface="Arial" panose="020B0604020202020204" pitchFamily="34" charset="0"/>
                          <a:ea typeface="+mn-ea"/>
                          <a:cs typeface="Arial" panose="020B0604020202020204" pitchFamily="34" charset="0"/>
                        </a:rPr>
                        <a:t>Do you</a:t>
                      </a:r>
                      <a:r>
                        <a:rPr lang="en-GB" sz="1800" b="0" i="0" u="none" kern="1200" noProof="0" dirty="0">
                          <a:solidFill>
                            <a:srgbClr val="000000"/>
                          </a:solidFill>
                          <a:effectLst/>
                          <a:latin typeface="Arial" panose="020B0604020202020204" pitchFamily="34" charset="0"/>
                          <a:ea typeface="+mn-ea"/>
                          <a:cs typeface="Arial" panose="020B0604020202020204" pitchFamily="34" charset="0"/>
                        </a:rPr>
                        <a:t> have a cat</a:t>
                      </a:r>
                      <a:r>
                        <a:rPr lang="en-GB" sz="1800" b="0" i="0" kern="1200" noProof="0" dirty="0">
                          <a:solidFill>
                            <a:srgbClr val="000000"/>
                          </a:solidFill>
                          <a:effectLst/>
                          <a:latin typeface="Arial" panose="020B0604020202020204" pitchFamily="34" charset="0"/>
                          <a:ea typeface="+mn-ea"/>
                          <a:cs typeface="Arial" panose="020B060402020202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1513441784"/>
              </p:ext>
            </p:extLst>
          </p:nvPr>
        </p:nvGraphicFramePr>
        <p:xfrm>
          <a:off x="0" y="0"/>
          <a:ext cx="12192000" cy="6858000"/>
        </p:xfrm>
        <a:graphic>
          <a:graphicData uri="http://schemas.openxmlformats.org/drawingml/2006/table">
            <a:tbl>
              <a:tblPr firstRow="1" firstCol="1" bandRow="1"/>
              <a:tblGrid>
                <a:gridCol w="2129535">
                  <a:extLst>
                    <a:ext uri="{9D8B030D-6E8A-4147-A177-3AD203B41FA5}">
                      <a16:colId xmlns:a16="http://schemas.microsoft.com/office/drawing/2014/main" val="3979107295"/>
                    </a:ext>
                  </a:extLst>
                </a:gridCol>
                <a:gridCol w="10062465">
                  <a:extLst>
                    <a:ext uri="{9D8B030D-6E8A-4147-A177-3AD203B41FA5}">
                      <a16:colId xmlns:a16="http://schemas.microsoft.com/office/drawing/2014/main" val="2834414452"/>
                    </a:ext>
                  </a:extLst>
                </a:gridCol>
              </a:tblGrid>
              <a:tr h="1325758">
                <a:tc gridSpan="2">
                  <a:txBody>
                    <a:bodyPr/>
                    <a:lstStyle/>
                    <a:p>
                      <a:pPr algn="l">
                        <a:lnSpc>
                          <a:spcPct val="150000"/>
                        </a:lnSpc>
                      </a:pPr>
                      <a:r>
                        <a:rPr lang="en-GB" sz="1800" b="1" u="sng" dirty="0">
                          <a:solidFill>
                            <a:schemeClr val="accent1"/>
                          </a:solidFill>
                          <a:latin typeface="Arial"/>
                          <a:cs typeface="Arial"/>
                        </a:rPr>
                        <a:t>What</a:t>
                      </a:r>
                      <a:r>
                        <a:rPr lang="en-GB" sz="1800" b="1" u="none" dirty="0">
                          <a:solidFill>
                            <a:schemeClr val="accent1"/>
                          </a:solidFill>
                          <a:latin typeface="Arial"/>
                          <a:cs typeface="Arial"/>
                        </a:rPr>
                        <a:t> is your name?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895837">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dirty="0">
                          <a:solidFill>
                            <a:srgbClr val="000000"/>
                          </a:solidFill>
                          <a:latin typeface="Arial" panose="020B0604020202020204" pitchFamily="34" charset="0"/>
                          <a:cs typeface="Arial" panose="020B0604020202020204" pitchFamily="34" charset="0"/>
                        </a:rPr>
                        <a:t>What word </a:t>
                      </a:r>
                      <a:r>
                        <a:rPr lang="en-GB" sz="1800" u="sng" dirty="0">
                          <a:solidFill>
                            <a:srgbClr val="000000"/>
                          </a:solidFill>
                          <a:latin typeface="Arial" panose="020B0604020202020204" pitchFamily="34" charset="0"/>
                          <a:cs typeface="Arial" panose="020B0604020202020204" pitchFamily="34" charset="0"/>
                        </a:rPr>
                        <a:t>asks</a:t>
                      </a:r>
                      <a:r>
                        <a:rPr lang="en-GB" sz="1800" dirty="0">
                          <a:solidFill>
                            <a:srgbClr val="000000"/>
                          </a:solidFill>
                          <a:latin typeface="Arial" panose="020B0604020202020204" pitchFamily="34" charset="0"/>
                          <a:cs typeface="Arial" panose="020B0604020202020204" pitchFamily="34" charset="0"/>
                        </a:rPr>
                        <a:t> about the location of the book? Can we use ‘yes’ or ‘no’ to answer this question?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21319">
                <a:tc>
                  <a:txBody>
                    <a:bodyPr/>
                    <a:lstStyle/>
                    <a:p>
                      <a:pPr algn="ctr"/>
                      <a:r>
                        <a:rPr lang="en-GB"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wh- questions</a:t>
                      </a:r>
                      <a:endParaRPr lang="en-GB" b="1" dirty="0">
                        <a:solidFill>
                          <a:srgbClr val="AC833B"/>
                        </a:solidFill>
                        <a:latin typeface="Arial" panose="020B0604020202020204" pitchFamily="34" charset="0"/>
                        <a:cs typeface="Arial" panose="020B0604020202020204" pitchFamily="34" charset="0"/>
                      </a:endParaRPr>
                    </a:p>
                    <a:p>
                      <a:pPr algn="l"/>
                      <a:r>
                        <a:rPr lang="en-GB" b="0" dirty="0">
                          <a:solidFill>
                            <a:schemeClr val="tx1">
                              <a:lumMod val="50000"/>
                            </a:schemeClr>
                          </a:solidFill>
                          <a:latin typeface="Arial" panose="020B0604020202020204" pitchFamily="34" charset="0"/>
                          <a:cs typeface="Arial" panose="020B0604020202020204" pitchFamily="34" charset="0"/>
                        </a:rPr>
                        <a:t>wh-word + </a:t>
                      </a:r>
                      <a:r>
                        <a:rPr lang="en-GB" b="0" noProof="0" dirty="0">
                          <a:solidFill>
                            <a:schemeClr val="tx1">
                              <a:lumMod val="50000"/>
                            </a:schemeClr>
                          </a:solidFill>
                          <a:latin typeface="Arial" panose="020B0604020202020204" pitchFamily="34" charset="0"/>
                          <a:cs typeface="Arial" panose="020B0604020202020204" pitchFamily="34" charset="0"/>
                        </a:rPr>
                        <a:t>‘am / is / are’ </a:t>
                      </a:r>
                      <a:r>
                        <a:rPr lang="en-GB" b="0" dirty="0">
                          <a:solidFill>
                            <a:schemeClr val="tx1">
                              <a:lumMod val="50000"/>
                            </a:schemeClr>
                          </a:solidFill>
                          <a:latin typeface="Arial" panose="020B0604020202020204" pitchFamily="34" charset="0"/>
                          <a:cs typeface="Arial" panose="020B0604020202020204" pitchFamily="34" charset="0"/>
                        </a:rPr>
                        <a:t>+ subject?</a:t>
                      </a:r>
                    </a:p>
                    <a:p>
                      <a:pPr algn="l"/>
                      <a:r>
                        <a:rPr lang="en-GB" b="0" dirty="0">
                          <a:solidFill>
                            <a:schemeClr val="tx1">
                              <a:lumMod val="50000"/>
                            </a:schemeClr>
                          </a:solidFill>
                          <a:latin typeface="Arial" panose="020B0604020202020204" pitchFamily="34" charset="0"/>
                          <a:cs typeface="Arial" panose="020B0604020202020204" pitchFamily="34" charset="0"/>
                        </a:rPr>
                        <a:t>wh-word + ‘do / does’ + subject + main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853903">
                <a:tc>
                  <a:txBody>
                    <a:bodyPr/>
                    <a:lstStyle/>
                    <a:p>
                      <a:pPr algn="ctr"/>
                      <a:r>
                        <a:rPr lang="en-GB"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GB" sz="1800" dirty="0">
                          <a:solidFill>
                            <a:srgbClr val="000000"/>
                          </a:solidFill>
                          <a:latin typeface="Arial" panose="020B0604020202020204" pitchFamily="34" charset="0"/>
                          <a:cs typeface="Arial" panose="020B0604020202020204" pitchFamily="34" charset="0"/>
                        </a:rPr>
                        <a:t>We use </a:t>
                      </a:r>
                      <a:r>
                        <a:rPr lang="en-GB" sz="1800" dirty="0" err="1">
                          <a:solidFill>
                            <a:srgbClr val="000000"/>
                          </a:solidFill>
                          <a:latin typeface="Arial" panose="020B0604020202020204" pitchFamily="34" charset="0"/>
                          <a:cs typeface="Arial" panose="020B0604020202020204" pitchFamily="34" charset="0"/>
                        </a:rPr>
                        <a:t>wh</a:t>
                      </a:r>
                      <a:r>
                        <a:rPr lang="en-GB" sz="1800" dirty="0">
                          <a:solidFill>
                            <a:srgbClr val="000000"/>
                          </a:solidFill>
                          <a:latin typeface="Arial" panose="020B0604020202020204" pitchFamily="34" charset="0"/>
                          <a:cs typeface="Arial" panose="020B0604020202020204" pitchFamily="34" charset="0"/>
                        </a:rPr>
                        <a:t>- questions to ask questions when we want more information than yes or no. We use ‘what’ when we want to ask about things and ‘who’ when we want to ask about people.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561183">
                <a:tc>
                  <a:txBody>
                    <a:bodyPr/>
                    <a:lstStyle/>
                    <a:p>
                      <a:pPr algn="ctr"/>
                      <a:r>
                        <a:rPr lang="en-GB"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GB" sz="1800" b="0" i="0" u="sng" kern="1200" dirty="0">
                          <a:solidFill>
                            <a:srgbClr val="000000"/>
                          </a:solidFill>
                          <a:effectLst/>
                          <a:latin typeface="Arial" panose="020B0604020202020204" pitchFamily="34" charset="0"/>
                          <a:ea typeface="+mn-ea"/>
                          <a:cs typeface="Arial" panose="020B0604020202020204" pitchFamily="34" charset="0"/>
                        </a:rPr>
                        <a:t>Who</a:t>
                      </a:r>
                      <a:r>
                        <a:rPr lang="en-GB" sz="1800" b="0" i="0" u="none" kern="1200" dirty="0">
                          <a:solidFill>
                            <a:srgbClr val="000000"/>
                          </a:solidFill>
                          <a:effectLst/>
                          <a:latin typeface="Arial" panose="020B0604020202020204" pitchFamily="34" charset="0"/>
                          <a:ea typeface="+mn-ea"/>
                          <a:cs typeface="Arial" panose="020B0604020202020204" pitchFamily="34" charset="0"/>
                        </a:rPr>
                        <a:t> is your teacher? My teacher is Mr. Ahmed.</a:t>
                      </a:r>
                    </a:p>
                    <a:p>
                      <a:pPr algn="l"/>
                      <a:r>
                        <a:rPr lang="en-GB" sz="1800" b="0" i="0" u="sng" kern="1200" dirty="0">
                          <a:solidFill>
                            <a:srgbClr val="000000"/>
                          </a:solidFill>
                          <a:effectLst/>
                          <a:latin typeface="Arial" panose="020B0604020202020204" pitchFamily="34" charset="0"/>
                          <a:ea typeface="+mn-ea"/>
                          <a:cs typeface="Arial" panose="020B0604020202020204" pitchFamily="34" charset="0"/>
                        </a:rPr>
                        <a:t>What</a:t>
                      </a:r>
                      <a:r>
                        <a:rPr lang="en-GB" sz="1800" b="0" i="0" kern="1200" dirty="0">
                          <a:solidFill>
                            <a:srgbClr val="000000"/>
                          </a:solidFill>
                          <a:effectLst/>
                          <a:latin typeface="Arial" panose="020B0604020202020204" pitchFamily="34" charset="0"/>
                          <a:ea typeface="+mn-ea"/>
                          <a:cs typeface="Arial" panose="020B0604020202020204" pitchFamily="34" charset="0"/>
                        </a:rPr>
                        <a:t> does Ali do after school? He plays football.</a:t>
                      </a:r>
                    </a:p>
                    <a:p>
                      <a:pPr algn="l"/>
                      <a:r>
                        <a:rPr lang="en-GB" sz="1800" b="0" i="0" u="sng" kern="1200" dirty="0">
                          <a:solidFill>
                            <a:srgbClr val="000000"/>
                          </a:solidFill>
                          <a:effectLst/>
                          <a:latin typeface="Arial" panose="020B0604020202020204" pitchFamily="34" charset="0"/>
                          <a:ea typeface="+mn-ea"/>
                          <a:cs typeface="Arial" panose="020B0604020202020204" pitchFamily="34" charset="0"/>
                        </a:rPr>
                        <a:t>What</a:t>
                      </a:r>
                      <a:r>
                        <a:rPr lang="en-GB" sz="1800" b="0" i="0" kern="1200" dirty="0">
                          <a:solidFill>
                            <a:srgbClr val="000000"/>
                          </a:solidFill>
                          <a:effectLst/>
                          <a:latin typeface="Arial" panose="020B0604020202020204" pitchFamily="34" charset="0"/>
                          <a:ea typeface="+mn-ea"/>
                          <a:cs typeface="Arial" panose="020B0604020202020204" pitchFamily="34" charset="0"/>
                        </a:rPr>
                        <a:t>’s your favourite colour? My favourite colour is blue.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1918707645"/>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sz="1800" b="1" u="sng" dirty="0">
                          <a:solidFill>
                            <a:schemeClr val="accent1"/>
                          </a:solidFill>
                          <a:latin typeface="Arial"/>
                          <a:cs typeface="Arial"/>
                        </a:rPr>
                        <a:t>Go to bed!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dirty="0">
                          <a:solidFill>
                            <a:srgbClr val="000000"/>
                          </a:solidFill>
                          <a:latin typeface="Arial" panose="020B0604020202020204" pitchFamily="34" charset="0"/>
                          <a:cs typeface="Arial" panose="020B0604020202020204" pitchFamily="34" charset="0"/>
                        </a:rPr>
                        <a:t>Is this polite? Is this a request or an order?</a:t>
                      </a:r>
                      <a:endParaRPr lang="x-none" sz="1800" dirty="0">
                        <a:solidFill>
                          <a:srgbClr val="000000"/>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AC833B"/>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Clauses and phrases : imperatives</a:t>
                      </a:r>
                      <a:endParaRPr lang="en-US" sz="1800" b="1" i="0" dirty="0">
                        <a:solidFill>
                          <a:srgbClr val="AC833B"/>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rial" panose="020B0604020202020204" pitchFamily="34" charset="0"/>
                          <a:cs typeface="Arial" panose="020B0604020202020204" pitchFamily="34" charset="0"/>
                        </a:rPr>
                        <a:t>base verb + complement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rial" panose="020B0604020202020204" pitchFamily="34" charset="0"/>
                          <a:cs typeface="Arial" panose="020B0604020202020204" pitchFamily="34" charset="0"/>
                        </a:rPr>
                        <a:t>‘Don’t’ + base verb + complement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4">
                              <a:lumMod val="10000"/>
                            </a:schemeClr>
                          </a:solidFill>
                          <a:latin typeface="Arial" panose="020B0604020202020204" pitchFamily="34" charset="0"/>
                          <a:cs typeface="Arial" panose="020B0604020202020204" pitchFamily="34" charset="0"/>
                        </a:rPr>
                        <a:t>We use imperatives to give an order, advice or instructions.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Imperatives are constructed by using the </a:t>
                      </a:r>
                      <a:r>
                        <a:rPr lang="en-US" b="1" dirty="0">
                          <a:solidFill>
                            <a:srgbClr val="000000"/>
                          </a:solidFill>
                          <a:latin typeface="Arial" panose="020B0604020202020204" pitchFamily="34" charset="0"/>
                          <a:cs typeface="Arial" panose="020B0604020202020204" pitchFamily="34" charset="0"/>
                        </a:rPr>
                        <a:t>base form of the verb</a:t>
                      </a:r>
                      <a:r>
                        <a:rPr lang="en-US" dirty="0">
                          <a:solidFill>
                            <a:srgbClr val="000000"/>
                          </a:solidFill>
                          <a:latin typeface="Arial" panose="020B0604020202020204" pitchFamily="34" charset="0"/>
                          <a:cs typeface="Arial" panose="020B0604020202020204" pitchFamily="34" charset="0"/>
                        </a:rPr>
                        <a:t> (the imperative) without a subject. They are direct commands, requests, instructions, or directions.</a:t>
                      </a:r>
                      <a:endParaRPr lang="en-US" sz="1800" b="0" i="0"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i="0" u="sng" kern="1200" dirty="0">
                          <a:solidFill>
                            <a:srgbClr val="000000"/>
                          </a:solidFill>
                          <a:effectLst/>
                          <a:latin typeface="Arial" panose="020B0604020202020204" pitchFamily="34" charset="0"/>
                          <a:ea typeface="+mn-ea"/>
                          <a:cs typeface="Arial" panose="020B0604020202020204" pitchFamily="34" charset="0"/>
                        </a:rPr>
                        <a:t>Put</a:t>
                      </a:r>
                      <a:r>
                        <a:rPr lang="en-US" sz="1800" b="0" i="0" kern="1200" dirty="0">
                          <a:solidFill>
                            <a:srgbClr val="000000"/>
                          </a:solidFill>
                          <a:effectLst/>
                          <a:latin typeface="Arial" panose="020B0604020202020204" pitchFamily="34" charset="0"/>
                          <a:ea typeface="+mn-ea"/>
                          <a:cs typeface="Arial" panose="020B0604020202020204" pitchFamily="34" charset="0"/>
                        </a:rPr>
                        <a:t> that in the bin.</a:t>
                      </a:r>
                    </a:p>
                    <a:p>
                      <a:pPr algn="l"/>
                      <a:r>
                        <a:rPr lang="en-US" sz="1800" b="0" i="0" u="sng" kern="1200" dirty="0">
                          <a:solidFill>
                            <a:srgbClr val="000000"/>
                          </a:solidFill>
                          <a:effectLst/>
                          <a:latin typeface="Arial" panose="020B0604020202020204" pitchFamily="34" charset="0"/>
                          <a:ea typeface="+mn-ea"/>
                          <a:cs typeface="Arial" panose="020B0604020202020204" pitchFamily="34" charset="0"/>
                        </a:rPr>
                        <a:t>Don’t sit</a:t>
                      </a:r>
                      <a:r>
                        <a:rPr lang="en-US" sz="1800" b="0" i="0" kern="1200" dirty="0">
                          <a:solidFill>
                            <a:srgbClr val="000000"/>
                          </a:solidFill>
                          <a:effectLst/>
                          <a:latin typeface="Arial" panose="020B0604020202020204" pitchFamily="34" charset="0"/>
                          <a:ea typeface="+mn-ea"/>
                          <a:cs typeface="Arial" panose="020B0604020202020204" pitchFamily="34" charset="0"/>
                        </a:rPr>
                        <a:t> down.</a:t>
                      </a:r>
                    </a:p>
                    <a:p>
                      <a:pPr algn="l" fontAlgn="base"/>
                      <a:r>
                        <a:rPr lang="en-US" sz="1800" b="0" i="0" u="sng" strike="noStrike" dirty="0">
                          <a:solidFill>
                            <a:srgbClr val="000000"/>
                          </a:solidFill>
                          <a:effectLst/>
                          <a:latin typeface="Arial" panose="020B0604020202020204" pitchFamily="34" charset="0"/>
                          <a:cs typeface="Arial" panose="020B0604020202020204" pitchFamily="34" charset="0"/>
                        </a:rPr>
                        <a:t>Stand</a:t>
                      </a:r>
                      <a:r>
                        <a:rPr lang="en-US" sz="1800" b="0" i="0" u="none" strike="noStrike" dirty="0">
                          <a:solidFill>
                            <a:srgbClr val="000000"/>
                          </a:solidFill>
                          <a:effectLst/>
                          <a:latin typeface="Arial" panose="020B0604020202020204" pitchFamily="34" charset="0"/>
                          <a:cs typeface="Arial" panose="020B0604020202020204" pitchFamily="34" charset="0"/>
                        </a:rPr>
                        <a:t> over there.</a:t>
                      </a:r>
                    </a:p>
                    <a:p>
                      <a:pPr algn="l" fontAlgn="base"/>
                      <a:r>
                        <a:rPr lang="en-US" sz="1800" b="0" i="0" u="sng" strike="noStrike" dirty="0">
                          <a:solidFill>
                            <a:srgbClr val="000000"/>
                          </a:solidFill>
                          <a:effectLst/>
                          <a:latin typeface="Arial" panose="020B0604020202020204" pitchFamily="34" charset="0"/>
                          <a:cs typeface="Arial" panose="020B0604020202020204" pitchFamily="34" charset="0"/>
                        </a:rPr>
                        <a:t>Get</a:t>
                      </a:r>
                      <a:r>
                        <a:rPr lang="en-US" sz="1800" b="0" i="0" u="none" strike="noStrike" dirty="0">
                          <a:solidFill>
                            <a:srgbClr val="000000"/>
                          </a:solidFill>
                          <a:effectLst/>
                          <a:latin typeface="Arial" panose="020B0604020202020204" pitchFamily="34" charset="0"/>
                          <a:cs typeface="Arial" panose="020B0604020202020204" pitchFamily="34" charset="0"/>
                        </a:rPr>
                        <a:t> your fishing net. </a:t>
                      </a:r>
                      <a:endParaRPr lang="en-US" sz="1800" b="0" i="0"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2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061463014"/>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Where do you live? I live in Dubai.</a:t>
                      </a:r>
                    </a:p>
                    <a:p>
                      <a:pPr algn="l" rtl="0">
                        <a:lnSpc>
                          <a:spcPct val="114000"/>
                        </a:lnSpc>
                        <a:spcAft>
                          <a:spcPts val="0"/>
                        </a:spcAft>
                      </a:pPr>
                      <a:endParaRPr lang="en-US" sz="1800" b="1" u="none" dirty="0">
                        <a:solidFill>
                          <a:schemeClr val="accent6"/>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How old are you? I am six years old.</a:t>
                      </a:r>
                    </a:p>
                    <a:p>
                      <a:pPr algn="l" rtl="0">
                        <a:lnSpc>
                          <a:spcPct val="114000"/>
                        </a:lnSpc>
                        <a:spcAft>
                          <a:spcPts val="0"/>
                        </a:spcAft>
                      </a:pPr>
                      <a:endParaRPr lang="en-US" sz="1800" b="1" u="none" dirty="0">
                        <a:solidFill>
                          <a:schemeClr val="accent6"/>
                        </a:solidFill>
                        <a:latin typeface="Arial" panose="020B0604020202020204" pitchFamily="34" charset="0"/>
                        <a:cs typeface="Arial" panose="020B0604020202020204" pitchFamily="34" charset="0"/>
                      </a:endParaRPr>
                    </a:p>
                    <a:p>
                      <a:pPr algn="l" rtl="0">
                        <a:lnSpc>
                          <a:spcPct val="114000"/>
                        </a:lnSpc>
                        <a:spcAft>
                          <a:spcPts val="0"/>
                        </a:spcAft>
                      </a:pPr>
                      <a:r>
                        <a:rPr lang="en-US" sz="1800" b="1" u="none" dirty="0">
                          <a:solidFill>
                            <a:schemeClr val="accent6"/>
                          </a:solidFill>
                          <a:latin typeface="Arial" panose="020B0604020202020204" pitchFamily="34" charset="0"/>
                          <a:cs typeface="Arial" panose="020B0604020202020204" pitchFamily="34" charset="0"/>
                        </a:rPr>
                        <a:t>What is your name? My name is Layla.</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fontAlgn="auto"/>
                      <a:r>
                        <a:rPr lang="en-US" sz="1800" b="1" i="0" kern="1200" dirty="0">
                          <a:solidFill>
                            <a:srgbClr val="AC833B"/>
                          </a:solidFill>
                          <a:effectLst/>
                          <a:latin typeface="Arial"/>
                          <a:ea typeface="+mn-ea"/>
                          <a:cs typeface="+mn-cs"/>
                          <a:hlinkClick r:id="rId2">
                            <a:extLst>
                              <a:ext uri="{A12FA001-AC4F-418D-AE19-62706E023703}">
                                <ahyp:hlinkClr xmlns:ahyp="http://schemas.microsoft.com/office/drawing/2018/hyperlinkcolor" val="tx"/>
                              </a:ext>
                            </a:extLst>
                          </a:hlinkClick>
                        </a:rPr>
                        <a:t>Asking for and giving personal information</a:t>
                      </a:r>
                      <a:endParaRPr lang="en-US" sz="1800" b="1" i="0" kern="1200" dirty="0">
                        <a:solidFill>
                          <a:srgbClr val="AC833B"/>
                        </a:solidFill>
                        <a:effectLst/>
                        <a:latin typeface="Arial"/>
                        <a:ea typeface="+mn-ea"/>
                        <a:cs typeface="+mn-cs"/>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 question forms, present simple</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FD3F8-CD67-4C9E-676C-BA865743E687}"/>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6FE52ADA-6E65-DFEC-EB82-612AE5F49CCD}"/>
              </a:ext>
            </a:extLst>
          </p:cNvPr>
          <p:cNvGraphicFramePr>
            <a:graphicFrameLocks noGrp="1"/>
          </p:cNvGraphicFramePr>
          <p:nvPr>
            <p:extLst>
              <p:ext uri="{D42A27DB-BD31-4B8C-83A1-F6EECF244321}">
                <p14:modId xmlns:p14="http://schemas.microsoft.com/office/powerpoint/2010/main" val="169934366"/>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none" strike="noStrike" noProof="0" dirty="0">
                          <a:solidFill>
                            <a:schemeClr val="accent6"/>
                          </a:solidFill>
                          <a:latin typeface="Arial"/>
                        </a:rPr>
                        <a:t>It is big.</a:t>
                      </a:r>
                    </a:p>
                    <a:p>
                      <a:pPr lvl="0" algn="l">
                        <a:lnSpc>
                          <a:spcPct val="100000"/>
                        </a:lnSpc>
                        <a:spcBef>
                          <a:spcPts val="0"/>
                        </a:spcBef>
                        <a:spcAft>
                          <a:spcPts val="0"/>
                        </a:spcAft>
                        <a:buNone/>
                      </a:pPr>
                      <a:endParaRPr lang="en-US" b="1" i="0" u="none" strike="noStrike" noProof="0" dirty="0">
                        <a:solidFill>
                          <a:schemeClr val="accent6"/>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sz="1800" b="1" i="0" kern="1200" dirty="0">
                          <a:solidFill>
                            <a:schemeClr val="accent6"/>
                          </a:solidFill>
                          <a:effectLst/>
                          <a:latin typeface="Arial" panose="020B0604020202020204" pitchFamily="34" charset="0"/>
                          <a:ea typeface="+mn-ea"/>
                          <a:cs typeface="Arial" panose="020B0604020202020204" pitchFamily="34" charset="0"/>
                        </a:rPr>
                        <a:t>It has two eyes.</a:t>
                      </a:r>
                    </a:p>
                    <a:p>
                      <a:pPr lvl="0" algn="l">
                        <a:lnSpc>
                          <a:spcPct val="100000"/>
                        </a:lnSpc>
                        <a:spcBef>
                          <a:spcPts val="0"/>
                        </a:spcBef>
                        <a:spcAft>
                          <a:spcPts val="0"/>
                        </a:spcAft>
                        <a:buNone/>
                      </a:pPr>
                      <a:endParaRPr lang="en-US" sz="1800" b="1" i="0" kern="1200" dirty="0">
                        <a:solidFill>
                          <a:schemeClr val="accent6"/>
                        </a:solidFill>
                        <a:effectLst/>
                        <a:latin typeface="Arial" panose="020B0604020202020204" pitchFamily="34" charset="0"/>
                        <a:ea typeface="+mn-ea"/>
                        <a:cs typeface="Arial" panose="020B0604020202020204" pitchFamily="34" charset="0"/>
                      </a:endParaRPr>
                    </a:p>
                    <a:p>
                      <a:pPr lvl="0" algn="l">
                        <a:lnSpc>
                          <a:spcPct val="100000"/>
                        </a:lnSpc>
                        <a:spcBef>
                          <a:spcPts val="0"/>
                        </a:spcBef>
                        <a:spcAft>
                          <a:spcPts val="0"/>
                        </a:spcAft>
                        <a:buNone/>
                      </a:pPr>
                      <a:r>
                        <a:rPr lang="en-US" sz="1800" b="1" i="0" kern="1200" dirty="0">
                          <a:solidFill>
                            <a:schemeClr val="accent6"/>
                          </a:solidFill>
                          <a:effectLst/>
                          <a:latin typeface="Arial" panose="020B0604020202020204" pitchFamily="34" charset="0"/>
                          <a:ea typeface="+mn-ea"/>
                          <a:cs typeface="Arial" panose="020B0604020202020204" pitchFamily="34" charset="0"/>
                        </a:rPr>
                        <a:t>It looks like a dog.</a:t>
                      </a:r>
                      <a:endParaRPr lang="en-US" b="1" i="0" u="none" strike="noStrike" noProof="0" dirty="0">
                        <a:solidFill>
                          <a:schemeClr val="accent6"/>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objects</a:t>
                      </a:r>
                      <a:endParaRPr lang="en-US"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432544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2200370322"/>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b="1" i="0" u="none" strike="noStrike" noProof="0" dirty="0">
                          <a:solidFill>
                            <a:schemeClr val="accent6"/>
                          </a:solidFill>
                          <a:latin typeface="Arial"/>
                        </a:rPr>
                        <a:t>There are five cars in the car park.</a:t>
                      </a:r>
                    </a:p>
                    <a:p>
                      <a:pPr lvl="0" algn="l">
                        <a:lnSpc>
                          <a:spcPct val="100000"/>
                        </a:lnSpc>
                        <a:spcBef>
                          <a:spcPts val="0"/>
                        </a:spcBef>
                        <a:spcAft>
                          <a:spcPts val="0"/>
                        </a:spcAft>
                        <a:buNone/>
                      </a:pPr>
                      <a:endParaRPr lang="en-US" b="1" i="0" u="none" strike="noStrike" noProof="0" dirty="0">
                        <a:solidFill>
                          <a:schemeClr val="accent6"/>
                        </a:solidFill>
                        <a:latin typeface="Arial"/>
                      </a:endParaRPr>
                    </a:p>
                    <a:p>
                      <a:pPr lvl="0" algn="l">
                        <a:lnSpc>
                          <a:spcPct val="100000"/>
                        </a:lnSpc>
                        <a:spcBef>
                          <a:spcPts val="0"/>
                        </a:spcBef>
                        <a:spcAft>
                          <a:spcPts val="0"/>
                        </a:spcAft>
                        <a:buNone/>
                      </a:pPr>
                      <a:r>
                        <a:rPr lang="en-US" b="1" i="0" u="none" strike="noStrike" noProof="0" dirty="0">
                          <a:solidFill>
                            <a:schemeClr val="accent6"/>
                          </a:solidFill>
                          <a:latin typeface="Arial"/>
                        </a:rPr>
                        <a:t>I am eight years old.</a:t>
                      </a:r>
                    </a:p>
                    <a:p>
                      <a:pPr lvl="0" algn="l">
                        <a:lnSpc>
                          <a:spcPct val="100000"/>
                        </a:lnSpc>
                        <a:spcBef>
                          <a:spcPts val="0"/>
                        </a:spcBef>
                        <a:spcAft>
                          <a:spcPts val="0"/>
                        </a:spcAft>
                        <a:buNone/>
                      </a:pPr>
                      <a:endParaRPr lang="en-US" b="1" i="0" u="none" strike="noStrike" noProof="0" dirty="0">
                        <a:solidFill>
                          <a:schemeClr val="accent6"/>
                        </a:solidFill>
                        <a:latin typeface="Arial"/>
                      </a:endParaRPr>
                    </a:p>
                    <a:p>
                      <a:pPr lvl="0" algn="l">
                        <a:lnSpc>
                          <a:spcPct val="100000"/>
                        </a:lnSpc>
                        <a:spcBef>
                          <a:spcPts val="0"/>
                        </a:spcBef>
                        <a:spcAft>
                          <a:spcPts val="0"/>
                        </a:spcAft>
                        <a:buNone/>
                      </a:pPr>
                      <a:r>
                        <a:rPr lang="en-US" b="1" i="0" u="none" strike="noStrike" noProof="0" dirty="0">
                          <a:solidFill>
                            <a:schemeClr val="accent6"/>
                          </a:solidFill>
                          <a:latin typeface="Arial"/>
                        </a:rPr>
                        <a:t>I eat breakfast at 7 o’clock in the morning.</a:t>
                      </a: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b="1" dirty="0">
                          <a:solidFill>
                            <a:srgbClr val="AC833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Using numbers to express amount, quantity, number and time</a:t>
                      </a:r>
                      <a:endParaRPr lang="en-US" b="1" dirty="0">
                        <a:solidFill>
                          <a:srgbClr val="AC833B"/>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ea typeface="Arial"/>
                          <a:cs typeface="Arial" panose="020B0604020202020204" pitchFamily="34" charset="0"/>
                          <a:sym typeface="Arial"/>
                        </a:rPr>
                        <a:t>adjectives, noun phrases, prepositional phrases, numbers</a:t>
                      </a: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d98f769-9929-4a8c-b4e0-3b1d78562470" xsi:nil="true"/>
    <lcf76f155ced4ddcb4097134ff3c332f xmlns="4a090edc-7a12-48de-8ccc-e297ffa550e8">
      <Terms xmlns="http://schemas.microsoft.com/office/infopath/2007/PartnerControls"/>
    </lcf76f155ced4ddcb4097134ff3c332f>
    <v xmlns="4a090edc-7a12-48de-8ccc-e297ffa550e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F2243A8A0F96F4EA19D6C14E99A6E6B" ma:contentTypeVersion="15" ma:contentTypeDescription="Create a new document." ma:contentTypeScope="" ma:versionID="2155f3070513ec3cd6591319884f5735">
  <xsd:schema xmlns:xsd="http://www.w3.org/2001/XMLSchema" xmlns:xs="http://www.w3.org/2001/XMLSchema" xmlns:p="http://schemas.microsoft.com/office/2006/metadata/properties" xmlns:ns2="4a090edc-7a12-48de-8ccc-e297ffa550e8" xmlns:ns3="ed98f769-9929-4a8c-b4e0-3b1d78562470" targetNamespace="http://schemas.microsoft.com/office/2006/metadata/properties" ma:root="true" ma:fieldsID="9bbf872725652c13be30896ab8aa2e83" ns2:_="" ns3:_="">
    <xsd:import namespace="4a090edc-7a12-48de-8ccc-e297ffa550e8"/>
    <xsd:import namespace="ed98f769-9929-4a8c-b4e0-3b1d7856247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ObjectDetectorVersions" minOccurs="0"/>
                <xsd:element ref="ns2:v"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90edc-7a12-48de-8ccc-e297ffa550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a0466-b813-4159-b5c3-eab993cdabb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v" ma:index="22" nillable="true" ma:displayName="v" ma:description="old version" ma:format="Dropdown" ma:internalName="v">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98f769-9929-4a8c-b4e0-3b1d785624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0d3ad72-5942-4eae-85c2-abeffc9a6022}" ma:internalName="TaxCatchAll" ma:showField="CatchAllData" ma:web="ed98f769-9929-4a8c-b4e0-3b1d785624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DB69AE64-7BAF-478D-9C45-4D334D8C2F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090edc-7a12-48de-8ccc-e297ffa550e8"/>
    <ds:schemaRef ds:uri="ed98f769-9929-4a8c-b4e0-3b1d785624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1099B7-B8BF-41D5-82E9-06FB6C4AF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17281</TotalTime>
  <Words>923</Words>
  <Application>Microsoft Macintosh PowerPoint</Application>
  <PresentationFormat>Widescreen</PresentationFormat>
  <Paragraphs>134</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Haya Abu Ruka</dc:creator>
  <cp:lastModifiedBy>Thomasin Hazelden</cp:lastModifiedBy>
  <cp:revision>104</cp:revision>
  <dcterms:created xsi:type="dcterms:W3CDTF">2024-07-05T04:49:36Z</dcterms:created>
  <dcterms:modified xsi:type="dcterms:W3CDTF">2025-01-23T10:10:45Z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0x0101008F2243A8A0F96F4EA19D6C14E99A6E6B</vt:lpwstr>
  </property>
  <property fmtid="{D5CDD505-2E9C-101B-9397-08002B2CF9AE}" pid="3" name="MediaServiceImageTags">
    <vt:lpwstr/>
  </property>
</Properties>
</file>