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>
  <p:sldMasterIdLst>
    <p:sldMasterId id="2147483648" r:id="rId1"/>
  </p:sldMasterIdLst>
  <p:notesMasterIdLst>
    <p:notesMasterId r:id="rId9"/>
  </p:notesMasterIdLst>
  <p:sldIdLst>
    <p:sldId id="12366" r:id="rId2"/>
    <p:sldId id="12365" r:id="rId3"/>
    <p:sldId id="492" r:id="rId4"/>
    <p:sldId id="12357" r:id="rId5"/>
    <p:sldId id="493" r:id="rId6"/>
    <p:sldId id="268" r:id="rId7"/>
    <p:sldId id="12334" r:id="rId8"/>
  </p:sldIdLst>
  <p:sldSz cx="9144000" cy="6858000" type="screen4x3"/>
  <p:notesSz cx="6875463" cy="10002838"/>
  <p:defaultTextStyle>
    <a:defPPr>
      <a:defRPr lang="ar-AE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706" autoAdjust="0"/>
    <p:restoredTop sz="94660"/>
  </p:normalViewPr>
  <p:slideViewPr>
    <p:cSldViewPr showGuides="1">
      <p:cViewPr varScale="1">
        <p:scale>
          <a:sx n="65" d="100"/>
          <a:sy n="65" d="100"/>
        </p:scale>
        <p:origin x="1548" y="48"/>
      </p:cViewPr>
      <p:guideLst>
        <p:guide orient="horz" pos="217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96096" y="0"/>
            <a:ext cx="2979367" cy="500142"/>
          </a:xfrm>
          <a:prstGeom prst="rect">
            <a:avLst/>
          </a:prstGeom>
        </p:spPr>
        <p:txBody>
          <a:bodyPr vert="horz" lIns="94046" tIns="47023" rIns="94046" bIns="47023" rtlCol="1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92" y="0"/>
            <a:ext cx="2979367" cy="500142"/>
          </a:xfrm>
          <a:prstGeom prst="rect">
            <a:avLst/>
          </a:prstGeom>
        </p:spPr>
        <p:txBody>
          <a:bodyPr vert="horz" lIns="94046" tIns="47023" rIns="94046" bIns="47023" rtlCol="1"/>
          <a:lstStyle>
            <a:lvl1pPr algn="l">
              <a:defRPr sz="1200"/>
            </a:lvl1pPr>
          </a:lstStyle>
          <a:p>
            <a:fld id="{79A287F9-1F7F-4547-BB9E-499C7A08EC25}" type="datetimeFigureOut">
              <a:rPr lang="ar-AE" smtClean="0"/>
              <a:t>14/04/1448</a:t>
            </a:fld>
            <a:endParaRPr lang="ar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4999037" cy="3751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046" tIns="47023" rIns="94046" bIns="47023" rtlCol="1" anchor="ctr"/>
          <a:lstStyle/>
          <a:p>
            <a:endParaRPr lang="ar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547" y="4751348"/>
            <a:ext cx="5500370" cy="4501277"/>
          </a:xfrm>
          <a:prstGeom prst="rect">
            <a:avLst/>
          </a:prstGeom>
        </p:spPr>
        <p:txBody>
          <a:bodyPr vert="horz" lIns="94046" tIns="47023" rIns="94046" bIns="47023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96096" y="9500960"/>
            <a:ext cx="2979367" cy="500142"/>
          </a:xfrm>
          <a:prstGeom prst="rect">
            <a:avLst/>
          </a:prstGeom>
        </p:spPr>
        <p:txBody>
          <a:bodyPr vert="horz" lIns="94046" tIns="47023" rIns="94046" bIns="47023" rtlCol="1" anchor="b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92" y="9500960"/>
            <a:ext cx="2979367" cy="500142"/>
          </a:xfrm>
          <a:prstGeom prst="rect">
            <a:avLst/>
          </a:prstGeom>
        </p:spPr>
        <p:txBody>
          <a:bodyPr vert="horz" lIns="94046" tIns="47023" rIns="94046" bIns="47023" rtlCol="1" anchor="b"/>
          <a:lstStyle>
            <a:lvl1pPr algn="l">
              <a:defRPr sz="1200"/>
            </a:lvl1pPr>
          </a:lstStyle>
          <a:p>
            <a:fld id="{B2CD9D81-A568-40B7-B0DC-D555B16DA1AB}" type="slidenum">
              <a:rPr lang="ar-AE" smtClean="0"/>
              <a:t>‹#›</a:t>
            </a:fld>
            <a:endParaRPr lang="ar-A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CD9D81-A568-40B7-B0DC-D555B16DA1AB}" type="slidenum">
              <a:rPr lang="ar-AE" smtClean="0"/>
              <a:t>3</a:t>
            </a:fld>
            <a:endParaRPr lang="ar-A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CD9D81-A568-40B7-B0DC-D555B16DA1AB}" type="slidenum">
              <a:rPr lang="ar-AE" smtClean="0"/>
              <a:t>5</a:t>
            </a:fld>
            <a:endParaRPr lang="ar-A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14/04/1448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14/04/1448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14/04/1448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14/04/1448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14/04/1448</a:t>
            </a:fld>
            <a:endParaRPr lang="ar-A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14/04/1448</a:t>
            </a:fld>
            <a:endParaRPr lang="ar-A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14/04/1448</a:t>
            </a:fld>
            <a:endParaRPr lang="ar-A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14/04/1448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ar-A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14/04/1448</a:t>
            </a:fld>
            <a:endParaRPr lang="ar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14/04/1448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67D7A-6AA3-44A1-92AA-5E02CBAD3BBA}" type="datetimeFigureOut">
              <a:rPr lang="ar-AE" smtClean="0"/>
              <a:t>14/04/1448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ar-A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A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267D7A-6AA3-44A1-92AA-5E02CBAD3BBA}" type="datetimeFigureOut">
              <a:rPr lang="ar-AE" smtClean="0"/>
              <a:t>14/04/1448</a:t>
            </a:fld>
            <a:endParaRPr lang="ar-A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A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313B15-8504-4385-B399-2D631C156A23}" type="slidenum">
              <a:rPr lang="ar-AE" smtClean="0"/>
              <a:t>‹#›</a:t>
            </a:fld>
            <a:endParaRPr lang="ar-A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AE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image" Target="../media/image6.jpeg"/><Relationship Id="rId7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10" Type="http://schemas.openxmlformats.org/officeDocument/2006/relationships/image" Target="../media/image4.jpeg"/><Relationship Id="rId4" Type="http://schemas.openxmlformats.org/officeDocument/2006/relationships/image" Target="../media/image7.jpeg"/><Relationship Id="rId9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1699" y="102980"/>
            <a:ext cx="8900601" cy="6689900"/>
          </a:xfrm>
          <a:prstGeom prst="rect">
            <a:avLst/>
          </a:prstGeom>
          <a:ln w="38100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6583104" y="162574"/>
            <a:ext cx="233975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r-AE" altLang="en-US" sz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روضة ومدرسة </a:t>
            </a:r>
            <a:r>
              <a:rPr lang="ar-AE" altLang="en-US" sz="12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الوقن</a:t>
            </a:r>
            <a:r>
              <a:rPr lang="ar-AE" altLang="en-US" sz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حلقة أولى </a:t>
            </a:r>
            <a:r>
              <a:rPr kumimoji="0" lang="ar-BH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ar-BH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: Rounded Corners 12"/>
          <p:cNvSpPr/>
          <p:nvPr/>
        </p:nvSpPr>
        <p:spPr>
          <a:xfrm>
            <a:off x="262951" y="653756"/>
            <a:ext cx="8579516" cy="54877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هيا نتعاون في تنفيذ المخطط الذهني للحرف؟             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83658" y="174115"/>
            <a:ext cx="323518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اسم مجموعتي :................................</a:t>
            </a:r>
            <a:endParaRPr kumimoji="0" lang="en-US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: Rounded Corners 14"/>
          <p:cNvSpPr/>
          <p:nvPr/>
        </p:nvSpPr>
        <p:spPr>
          <a:xfrm>
            <a:off x="5381284" y="1323326"/>
            <a:ext cx="3499766" cy="2049311"/>
          </a:xfrm>
          <a:prstGeom prst="roundRect">
            <a:avLst/>
          </a:prstGeom>
          <a:noFill/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: Rounded Corners 16"/>
          <p:cNvSpPr/>
          <p:nvPr/>
        </p:nvSpPr>
        <p:spPr>
          <a:xfrm>
            <a:off x="301533" y="1779907"/>
            <a:ext cx="4938499" cy="424138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ar-AE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_________________________________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_________________________________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_________________________________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 rot="5400000">
            <a:off x="6703913" y="1893146"/>
            <a:ext cx="1032747" cy="936104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8082196" y="1438806"/>
            <a:ext cx="576064" cy="54429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8082196" y="2109858"/>
            <a:ext cx="576064" cy="54429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8082196" y="2737722"/>
            <a:ext cx="576064" cy="54429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686906" y="2731032"/>
            <a:ext cx="576064" cy="54429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711002" y="2062011"/>
            <a:ext cx="576064" cy="54429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711002" y="1432514"/>
            <a:ext cx="576064" cy="54429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6198105"/>
          <a:ext cx="8229600" cy="484466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21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56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56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12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2233">
                <a:tc gridSpan="4">
                  <a:txBody>
                    <a:bodyPr/>
                    <a:lstStyle/>
                    <a:p>
                      <a:pPr marL="0" marR="0" indent="45720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AE" sz="1000" dirty="0">
                          <a:effectLst/>
                        </a:rPr>
                        <a:t>معايير تقييم العمل الجماعي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9802" marR="79802" marT="39901" marB="39901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233">
                <a:tc>
                  <a:txBody>
                    <a:bodyPr/>
                    <a:lstStyle/>
                    <a:p>
                      <a:pPr marL="0" marR="0" indent="45720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AE" sz="1000" dirty="0">
                          <a:effectLst/>
                        </a:rPr>
                        <a:t>إنجار المهمة المكلف بها الفريق انجازًا تامًا وبالشكل الصحيح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9802" marR="79802" marT="39901" marB="39901"/>
                </a:tc>
                <a:tc>
                  <a:txBody>
                    <a:bodyPr/>
                    <a:lstStyle/>
                    <a:p>
                      <a:pPr marL="0" marR="0" indent="45720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AE" sz="1000">
                          <a:effectLst/>
                        </a:rPr>
                        <a:t>الالتزام بالنظام والهدوء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9802" marR="79802" marT="39901" marB="39901"/>
                </a:tc>
                <a:tc>
                  <a:txBody>
                    <a:bodyPr/>
                    <a:lstStyle/>
                    <a:p>
                      <a:pPr marL="0" marR="0" indent="45720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AE" sz="1000">
                          <a:effectLst/>
                        </a:rPr>
                        <a:t>التعاون بين أفراد المجموعة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9802" marR="79802" marT="39901" marB="39901"/>
                </a:tc>
                <a:tc>
                  <a:txBody>
                    <a:bodyPr/>
                    <a:lstStyle/>
                    <a:p>
                      <a:pPr marL="0" marR="0" indent="45720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AE" sz="1000" dirty="0">
                          <a:effectLst/>
                        </a:rPr>
                        <a:t>المحافظة على النظافة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9802" marR="79802" marT="39901" marB="3990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 Box 1"/>
          <p:cNvSpPr txBox="1"/>
          <p:nvPr/>
        </p:nvSpPr>
        <p:spPr>
          <a:xfrm>
            <a:off x="566929" y="1289686"/>
            <a:ext cx="4349187" cy="390525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الهدف: توظيف الطّالب الكلمات </a:t>
            </a:r>
            <a:r>
              <a:rPr lang="ar-AE" b="1" dirty="0">
                <a:solidFill>
                  <a:srgbClr val="FF0000"/>
                </a:solidFill>
                <a:effectLst>
                  <a:outerShdw blurRad="38100" dist="19050" dir="2700000" algn="tl">
                    <a:prstClr val="black">
                      <a:alpha val="40000"/>
                    </a:prst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</a:rPr>
              <a:t>في كتابةِ </a:t>
            </a: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جملٍ صحيحةٍ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/>
          <p:cNvSpPr/>
          <p:nvPr/>
        </p:nvSpPr>
        <p:spPr>
          <a:xfrm>
            <a:off x="5330029" y="3456203"/>
            <a:ext cx="3512438" cy="2631593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6752235" y="2420888"/>
            <a:ext cx="93610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806230" y="1814392"/>
            <a:ext cx="7537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AE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 flipH="1">
            <a:off x="8100392" y="1700808"/>
            <a:ext cx="49409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H="1">
            <a:off x="8100392" y="2399317"/>
            <a:ext cx="49409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8110357" y="3017797"/>
            <a:ext cx="49409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5768879" y="1700808"/>
            <a:ext cx="49409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5768879" y="2348880"/>
            <a:ext cx="49409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5724128" y="3025723"/>
            <a:ext cx="49409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843263"/>
              </p:ext>
            </p:extLst>
          </p:nvPr>
        </p:nvGraphicFramePr>
        <p:xfrm>
          <a:off x="485741" y="1967240"/>
          <a:ext cx="4501686" cy="91440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00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0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0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ar-AE" sz="2400" b="1" dirty="0">
                          <a:cs typeface="+mj-cs"/>
                        </a:rPr>
                        <a:t> بِخوْفٍ</a:t>
                      </a:r>
                      <a:endParaRPr lang="en-US" sz="2400" b="1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sz="2400" b="1" dirty="0">
                          <a:cs typeface="+mj-cs"/>
                        </a:rPr>
                        <a:t>شَديدٍ </a:t>
                      </a:r>
                      <a:endParaRPr lang="en-US" sz="2400" b="1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sz="2400" b="1" dirty="0">
                          <a:cs typeface="+mj-cs"/>
                        </a:rPr>
                        <a:t>شاهَدَ</a:t>
                      </a:r>
                      <a:endParaRPr lang="en-US" sz="2400" b="1" dirty="0">
                        <a:cs typeface="+mj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2400" b="1" dirty="0">
                          <a:cs typeface="+mj-cs"/>
                        </a:rPr>
                        <a:t> </a:t>
                      </a:r>
                      <a:r>
                        <a:rPr lang="en-US" sz="2400" b="1" dirty="0">
                          <a:cs typeface="+mj-cs"/>
                        </a:rPr>
                        <a:t> </a:t>
                      </a:r>
                      <a:r>
                        <a:rPr lang="ar-AE" sz="2400" b="1" dirty="0">
                          <a:cs typeface="+mj-cs"/>
                        </a:rPr>
                        <a:t>شِبْلُ</a:t>
                      </a:r>
                      <a:endParaRPr lang="en-US" sz="2400" b="1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sz="2400" b="1" dirty="0">
                          <a:cs typeface="+mj-cs"/>
                        </a:rPr>
                        <a:t>شَعَرَ   </a:t>
                      </a:r>
                      <a:r>
                        <a:rPr lang="ar-AE" sz="2400" b="1" dirty="0" err="1">
                          <a:cs typeface="+mj-cs"/>
                        </a:rPr>
                        <a:t>شوشو</a:t>
                      </a:r>
                      <a:r>
                        <a:rPr lang="ar-AE" sz="2400" b="1" dirty="0">
                          <a:cs typeface="+mj-cs"/>
                        </a:rPr>
                        <a:t>     </a:t>
                      </a:r>
                      <a:endParaRPr lang="en-US" sz="2400" b="1" dirty="0">
                        <a:cs typeface="+mj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sz="2400" b="1" dirty="0">
                          <a:cs typeface="+mj-cs"/>
                        </a:rPr>
                        <a:t>شَبَكَةً</a:t>
                      </a:r>
                      <a:endParaRPr lang="en-US" sz="2400" b="1" dirty="0">
                        <a:cs typeface="+mj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028" name="Picture 4" descr="Generated 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573016"/>
            <a:ext cx="3157696" cy="24167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323215" y="681990"/>
            <a:ext cx="3025140" cy="452755"/>
            <a:chOff x="509" y="961"/>
            <a:chExt cx="4764" cy="713"/>
          </a:xfrm>
        </p:grpSpPr>
        <p:pic>
          <p:nvPicPr>
            <p:cNvPr id="8" name="Picture 6" descr="عرض نتائج تعبيرات الوجه الكرتون الوجوه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7" t="22575" r="77253" b="64825"/>
            <a:stretch>
              <a:fillRect/>
            </a:stretch>
          </p:blipFill>
          <p:spPr bwMode="auto">
            <a:xfrm>
              <a:off x="2097" y="961"/>
              <a:ext cx="1558" cy="6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عرض نتائج تعبيرات الوجه الكرتون الوجوه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76" t="60500" r="28591" b="25851"/>
            <a:stretch>
              <a:fillRect/>
            </a:stretch>
          </p:blipFill>
          <p:spPr bwMode="auto">
            <a:xfrm>
              <a:off x="3685" y="964"/>
              <a:ext cx="1588" cy="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عرض نتائج تعبيرات الوجه الكرتون الوجوه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1" t="80882" r="74577" b="4412"/>
            <a:stretch>
              <a:fillRect/>
            </a:stretch>
          </p:blipFill>
          <p:spPr bwMode="auto">
            <a:xfrm>
              <a:off x="509" y="961"/>
              <a:ext cx="1588" cy="6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/>
          <p:cNvSpPr/>
          <p:nvPr/>
        </p:nvSpPr>
        <p:spPr>
          <a:xfrm>
            <a:off x="207413" y="572528"/>
            <a:ext cx="8579516" cy="537683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هيا نتعاون في تنفيذ المخطط الذهني للحرف؟              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84691" y="130310"/>
            <a:ext cx="323518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اسم مجموعتي :................................</a:t>
            </a:r>
            <a:endParaRPr kumimoji="0" lang="en-US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: Rounded Corners 16"/>
          <p:cNvSpPr/>
          <p:nvPr/>
        </p:nvSpPr>
        <p:spPr>
          <a:xfrm>
            <a:off x="252005" y="1660106"/>
            <a:ext cx="4832884" cy="414515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_________________________________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_________________________________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_________________________________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_________________________________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_________________________________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28683" y="6021288"/>
          <a:ext cx="8229600" cy="602273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21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56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56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12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0040">
                <a:tc gridSpan="4">
                  <a:txBody>
                    <a:bodyPr/>
                    <a:lstStyle/>
                    <a:p>
                      <a:pPr marL="0" marR="0" indent="45720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AE" sz="1000" dirty="0">
                          <a:effectLst/>
                        </a:rPr>
                        <a:t>معايير تقييم العمل الجماعي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9802" marR="79802" marT="39901" marB="39901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233">
                <a:tc>
                  <a:txBody>
                    <a:bodyPr/>
                    <a:lstStyle/>
                    <a:p>
                      <a:pPr marL="0" marR="0" indent="45720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AE" sz="1000">
                          <a:effectLst/>
                        </a:rPr>
                        <a:t>إنجار المهمة المكلف بها الفريق انجازًا تامًا وبالشكل الصحيح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9802" marR="79802" marT="39901" marB="39901"/>
                </a:tc>
                <a:tc>
                  <a:txBody>
                    <a:bodyPr/>
                    <a:lstStyle/>
                    <a:p>
                      <a:pPr marL="0" marR="0" indent="45720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AE" sz="1000">
                          <a:effectLst/>
                        </a:rPr>
                        <a:t>الالتزام بالنظام والهدوء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9802" marR="79802" marT="39901" marB="39901"/>
                </a:tc>
                <a:tc>
                  <a:txBody>
                    <a:bodyPr/>
                    <a:lstStyle/>
                    <a:p>
                      <a:pPr marL="0" marR="0" indent="45720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AE" sz="1000" dirty="0">
                          <a:effectLst/>
                        </a:rPr>
                        <a:t>التعاون بين أفراد المجموعة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9802" marR="79802" marT="39901" marB="39901"/>
                </a:tc>
                <a:tc>
                  <a:txBody>
                    <a:bodyPr/>
                    <a:lstStyle/>
                    <a:p>
                      <a:pPr marL="0" marR="0" indent="45720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AE" sz="1000" dirty="0">
                          <a:effectLst/>
                        </a:rPr>
                        <a:t>المحافظة على النظافة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9802" marR="79802" marT="39901" marB="3990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 Box 1"/>
          <p:cNvSpPr txBox="1"/>
          <p:nvPr/>
        </p:nvSpPr>
        <p:spPr>
          <a:xfrm>
            <a:off x="539552" y="1166267"/>
            <a:ext cx="4143375" cy="390525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الهدف: كِتابة الطّالب للكلمات كِتابةً صحيحةً.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75889" y="2132856"/>
            <a:ext cx="3670339" cy="6456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72381" y="5301208"/>
            <a:ext cx="3670339" cy="6456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21656" y="3717032"/>
            <a:ext cx="3670339" cy="64562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 descr="Icon&#10;&#10;Description automatically generate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355" y="1235883"/>
            <a:ext cx="824965" cy="824965"/>
          </a:xfrm>
          <a:prstGeom prst="rect">
            <a:avLst/>
          </a:prstGeom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6444208" y="162574"/>
            <a:ext cx="233975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r-AE" altLang="en-US" sz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روضة ومدرسة </a:t>
            </a:r>
            <a:r>
              <a:rPr lang="ar-AE" altLang="en-US" sz="12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الوقن</a:t>
            </a:r>
            <a:r>
              <a:rPr lang="ar-AE" altLang="en-US" sz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حلقة أولى </a:t>
            </a:r>
            <a:r>
              <a:rPr kumimoji="0" lang="ar-BH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ar-BH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1699" y="102980"/>
            <a:ext cx="8900601" cy="6689900"/>
          </a:xfrm>
          <a:prstGeom prst="rect">
            <a:avLst/>
          </a:prstGeom>
          <a:noFill/>
          <a:ln w="38100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5796136" y="2564904"/>
            <a:ext cx="265433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796136" y="4149080"/>
            <a:ext cx="265433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5868144" y="5733256"/>
            <a:ext cx="265433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50" name="Picture 2" descr="شجيرة العشب الخضراء المورقة ذات الأوراق الرقيقة الطويلة تنمو في شكل مستدير  طبيعي, عشب, دفع, الوفرة PNG صورة للتحميل مجانا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1" b="9621"/>
          <a:stretch>
            <a:fillRect/>
          </a:stretch>
        </p:blipFill>
        <p:spPr bwMode="auto">
          <a:xfrm>
            <a:off x="6444209" y="2924944"/>
            <a:ext cx="1440160" cy="75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ريش الديك الرومي الملون المتجه, ملصق ملون ريشة الوشم كرتون, ملصق, قصاصة  فنية PNG والمتجهات للتحميل مجانا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791" y="4509120"/>
            <a:ext cx="927545" cy="77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23215" y="610235"/>
            <a:ext cx="3025140" cy="452755"/>
            <a:chOff x="509" y="961"/>
            <a:chExt cx="4764" cy="713"/>
          </a:xfrm>
        </p:grpSpPr>
        <p:pic>
          <p:nvPicPr>
            <p:cNvPr id="7" name="Picture 6" descr="عرض نتائج تعبيرات الوجه الكرتون الوجوه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7" t="22575" r="77253" b="64825"/>
            <a:stretch>
              <a:fillRect/>
            </a:stretch>
          </p:blipFill>
          <p:spPr bwMode="auto">
            <a:xfrm>
              <a:off x="2097" y="961"/>
              <a:ext cx="1558" cy="6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عرض نتائج تعبيرات الوجه الكرتون الوجوه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76" t="60500" r="28591" b="25851"/>
            <a:stretch>
              <a:fillRect/>
            </a:stretch>
          </p:blipFill>
          <p:spPr bwMode="auto">
            <a:xfrm>
              <a:off x="3685" y="964"/>
              <a:ext cx="1588" cy="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عرض نتائج تعبيرات الوجه الكرتون الوجوه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1" t="80882" r="74577" b="4412"/>
            <a:stretch>
              <a:fillRect/>
            </a:stretch>
          </p:blipFill>
          <p:spPr bwMode="auto">
            <a:xfrm>
              <a:off x="509" y="961"/>
              <a:ext cx="1588" cy="6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1699" y="102980"/>
            <a:ext cx="8900601" cy="6689900"/>
          </a:xfrm>
          <a:prstGeom prst="rect">
            <a:avLst/>
          </a:prstGeom>
          <a:ln w="38100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: Rounded Corners 12"/>
          <p:cNvSpPr/>
          <p:nvPr/>
        </p:nvSpPr>
        <p:spPr>
          <a:xfrm>
            <a:off x="262951" y="653756"/>
            <a:ext cx="8579516" cy="54877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هيا يا أصدقائي نكتب كلمات من أحرف السحابة وتحتوي حرف الشين مع المدود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13545" y="130310"/>
            <a:ext cx="323518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اسم مجموعتي :................................</a:t>
            </a:r>
            <a:endParaRPr kumimoji="0" lang="en-US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6198105"/>
          <a:ext cx="8229600" cy="484466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2170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56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56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12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2233">
                <a:tc gridSpan="4">
                  <a:txBody>
                    <a:bodyPr/>
                    <a:lstStyle/>
                    <a:p>
                      <a:pPr marL="0" marR="0" indent="45720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AE" sz="1000" dirty="0">
                          <a:effectLst/>
                        </a:rPr>
                        <a:t>معايير تقييم العمل الجماعي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9802" marR="79802" marT="39901" marB="39901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233">
                <a:tc>
                  <a:txBody>
                    <a:bodyPr/>
                    <a:lstStyle/>
                    <a:p>
                      <a:pPr marL="0" marR="0" indent="45720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AE" sz="1000">
                          <a:effectLst/>
                        </a:rPr>
                        <a:t>إنجار المهمة المكلف بها الفريق انجازًا تامًا وبالشكل الصحيح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9802" marR="79802" marT="39901" marB="39901"/>
                </a:tc>
                <a:tc>
                  <a:txBody>
                    <a:bodyPr/>
                    <a:lstStyle/>
                    <a:p>
                      <a:pPr marL="0" marR="0" indent="45720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AE" sz="1000" dirty="0">
                          <a:effectLst/>
                        </a:rPr>
                        <a:t>الالتزام بالنظام والهدوء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9802" marR="79802" marT="39901" marB="39901"/>
                </a:tc>
                <a:tc>
                  <a:txBody>
                    <a:bodyPr/>
                    <a:lstStyle/>
                    <a:p>
                      <a:pPr marL="0" marR="0" indent="45720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AE" sz="1000" dirty="0">
                          <a:effectLst/>
                        </a:rPr>
                        <a:t>التعاون بين أفراد المجموعة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9802" marR="79802" marT="39901" marB="39901"/>
                </a:tc>
                <a:tc>
                  <a:txBody>
                    <a:bodyPr/>
                    <a:lstStyle/>
                    <a:p>
                      <a:pPr marL="0" marR="0" indent="457200" algn="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ar-AE" sz="1000" dirty="0">
                          <a:effectLst/>
                        </a:rPr>
                        <a:t>المحافظة على النظافة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9802" marR="79802" marT="39901" marB="3990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Text Box 1"/>
          <p:cNvSpPr txBox="1"/>
          <p:nvPr/>
        </p:nvSpPr>
        <p:spPr>
          <a:xfrm>
            <a:off x="566929" y="1289686"/>
            <a:ext cx="4143375" cy="390525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الهدف:  أن يُكوّن الطّالب كلمات من الحروف 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 descr="A white cloud with black background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652" y="1707219"/>
            <a:ext cx="3899307" cy="3954030"/>
          </a:xfrm>
          <a:prstGeom prst="rect">
            <a:avLst/>
          </a:prstGeom>
        </p:spPr>
      </p:pic>
      <p:pic>
        <p:nvPicPr>
          <p:cNvPr id="62" name="Picture 61" descr="A group of white rectangles&#10;&#10;Description automatically generated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78"/>
          <a:stretch>
            <a:fillRect/>
          </a:stretch>
        </p:blipFill>
        <p:spPr>
          <a:xfrm>
            <a:off x="370343" y="2074306"/>
            <a:ext cx="4561697" cy="393923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666213" y="3573016"/>
            <a:ext cx="2959022" cy="103915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 ب  ت  ث ن ح ج ف ر ش</a:t>
            </a:r>
            <a:r>
              <a:rPr lang="ar-AE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م</a:t>
            </a:r>
            <a:endParaRPr kumimoji="0" lang="ar-AE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AE" sz="40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ش</a:t>
            </a:r>
            <a:endParaRPr kumimoji="0" lang="ar-AE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4092362" y="844456"/>
            <a:ext cx="2959022" cy="103915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sz="36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(  ا    و   ي  )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516216" y="162574"/>
            <a:ext cx="233975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r-AE" altLang="en-US" sz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روضة ومدرسة </a:t>
            </a:r>
            <a:r>
              <a:rPr lang="ar-AE" altLang="en-US" sz="12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الوقن</a:t>
            </a:r>
            <a:r>
              <a:rPr lang="ar-AE" altLang="en-US" sz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 حلقة أولى </a:t>
            </a:r>
            <a:r>
              <a:rPr kumimoji="0" lang="ar-BH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 </a:t>
            </a:r>
            <a:endParaRPr kumimoji="0" lang="ar-BH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j-cs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23215" y="681990"/>
            <a:ext cx="3025140" cy="452755"/>
            <a:chOff x="509" y="961"/>
            <a:chExt cx="4764" cy="713"/>
          </a:xfrm>
        </p:grpSpPr>
        <p:pic>
          <p:nvPicPr>
            <p:cNvPr id="7" name="Picture 6" descr="عرض نتائج تعبيرات الوجه الكرتون الوجوه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7" t="22575" r="77253" b="64825"/>
            <a:stretch>
              <a:fillRect/>
            </a:stretch>
          </p:blipFill>
          <p:spPr bwMode="auto">
            <a:xfrm>
              <a:off x="2097" y="961"/>
              <a:ext cx="1558" cy="6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عرض نتائج تعبيرات الوجه الكرتون الوجوه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76" t="60500" r="28591" b="25851"/>
            <a:stretch>
              <a:fillRect/>
            </a:stretch>
          </p:blipFill>
          <p:spPr bwMode="auto">
            <a:xfrm>
              <a:off x="3685" y="964"/>
              <a:ext cx="1588" cy="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 descr="عرض نتائج تعبيرات الوجه الكرتون الوجوه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1" t="80882" r="74577" b="4412"/>
            <a:stretch>
              <a:fillRect/>
            </a:stretch>
          </p:blipFill>
          <p:spPr bwMode="auto">
            <a:xfrm>
              <a:off x="509" y="961"/>
              <a:ext cx="1588" cy="6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7553" y="152977"/>
            <a:ext cx="8776935" cy="6588391"/>
          </a:xfrm>
          <a:prstGeom prst="rect">
            <a:avLst/>
          </a:prstGeom>
          <a:ln w="28575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23375" y="191017"/>
            <a:ext cx="3412521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اسم مجموعتي .................................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156175" y="1621114"/>
            <a:ext cx="2232249" cy="1771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 flipH="1">
            <a:off x="6300192" y="3176587"/>
            <a:ext cx="1840177" cy="0"/>
          </a:xfrm>
          <a:prstGeom prst="line">
            <a:avLst/>
          </a:prstGeom>
          <a:ln w="95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3347863" y="1621114"/>
            <a:ext cx="2266241" cy="1771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755575" y="1621113"/>
            <a:ext cx="2232249" cy="1771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348980" y="3536039"/>
            <a:ext cx="2265124" cy="1771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22700" y="3566515"/>
            <a:ext cx="2265124" cy="17716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6117044" y="3615109"/>
            <a:ext cx="2240158" cy="16480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1" fromWordArt="0" anchor="ctr" anchorCtr="0" forceAA="0" compatLnSpc="1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flipH="1" flipV="1">
            <a:off x="3493384" y="3179037"/>
            <a:ext cx="1870704" cy="4718"/>
          </a:xfrm>
          <a:prstGeom prst="line">
            <a:avLst/>
          </a:prstGeom>
          <a:ln w="95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899592" y="3176587"/>
            <a:ext cx="1834192" cy="7168"/>
          </a:xfrm>
          <a:prstGeom prst="line">
            <a:avLst/>
          </a:prstGeom>
          <a:ln w="95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6372200" y="5046139"/>
            <a:ext cx="1768169" cy="2359"/>
          </a:xfrm>
          <a:prstGeom prst="line">
            <a:avLst/>
          </a:prstGeom>
          <a:ln w="95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3464422" y="5046139"/>
            <a:ext cx="1899666" cy="28691"/>
          </a:xfrm>
          <a:prstGeom prst="line">
            <a:avLst/>
          </a:prstGeom>
          <a:ln w="95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H="1" flipV="1">
            <a:off x="971600" y="5046139"/>
            <a:ext cx="1762184" cy="28691"/>
          </a:xfrm>
          <a:prstGeom prst="line">
            <a:avLst/>
          </a:prstGeom>
          <a:ln w="952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6336702" y="162574"/>
            <a:ext cx="233975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r-AE" altLang="en-US" sz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روضة ومدرسة </a:t>
            </a:r>
            <a:r>
              <a:rPr lang="ar-AE" altLang="en-US" sz="12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الوقن</a:t>
            </a:r>
            <a:r>
              <a:rPr lang="ar-AE" altLang="en-US" sz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حلقة أولى </a:t>
            </a:r>
            <a:r>
              <a:rPr kumimoji="0" lang="ar-BH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ar-BH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Rectangle: Rounded Corners 27"/>
          <p:cNvSpPr/>
          <p:nvPr/>
        </p:nvSpPr>
        <p:spPr>
          <a:xfrm>
            <a:off x="323987" y="692696"/>
            <a:ext cx="8191235" cy="54877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Text Box 1"/>
          <p:cNvSpPr txBox="1"/>
          <p:nvPr/>
        </p:nvSpPr>
        <p:spPr>
          <a:xfrm>
            <a:off x="827584" y="1238275"/>
            <a:ext cx="4143375" cy="390525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19050" dir="2700000" algn="tl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الهدف: أن يُعبّر الطّالب عن الصورة بجملة مفيدة 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Box 1"/>
          <p:cNvSpPr txBox="1"/>
          <p:nvPr/>
        </p:nvSpPr>
        <p:spPr>
          <a:xfrm>
            <a:off x="3635896" y="764704"/>
            <a:ext cx="4710683" cy="390525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اكتب جملة تعبر عن الصورة كتابة صحيحة، ثم أَقْرأُ ما كتبت: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j-cs"/>
            </a:endParaRPr>
          </a:p>
        </p:txBody>
      </p:sp>
      <p:graphicFrame>
        <p:nvGraphicFramePr>
          <p:cNvPr id="38" name="Table 12"/>
          <p:cNvGraphicFramePr>
            <a:graphicFrameLocks noGrp="1"/>
          </p:cNvGraphicFramePr>
          <p:nvPr/>
        </p:nvGraphicFramePr>
        <p:xfrm>
          <a:off x="323987" y="6025266"/>
          <a:ext cx="8630530" cy="581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7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9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73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64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7180">
                <a:tc gridSpan="4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AE" sz="1500" dirty="0">
                          <a:solidFill>
                            <a:schemeClr val="tx1"/>
                          </a:solidFill>
                          <a:latin typeface="+mn-lt"/>
                          <a:cs typeface="(AH) Manal Black" pitchFamily="2" charset="-78"/>
                        </a:rPr>
                        <a:t>معايير تقييم العمل الجماعي</a:t>
                      </a:r>
                      <a:endParaRPr lang="en-US" sz="1500" dirty="0">
                        <a:solidFill>
                          <a:schemeClr val="tx1"/>
                        </a:solidFill>
                        <a:latin typeface="+mn-lt"/>
                        <a:cs typeface="(AH) Manal Black" pitchFamily="2" charset="-78"/>
                      </a:endParaRPr>
                    </a:p>
                  </a:txBody>
                  <a:tcPr marL="68580" marR="68580" marT="34290" marB="3429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614">
                <a:tc>
                  <a:txBody>
                    <a:bodyPr/>
                    <a:lstStyle/>
                    <a:p>
                      <a:pPr algn="ctr"/>
                      <a:r>
                        <a:rPr lang="ar-AE" sz="1200" b="1" kern="1200" dirty="0"/>
                        <a:t>إنجار المهمة المكلف بها الفريق انجازًا تامًا وبالشكل الصحيح</a:t>
                      </a:r>
                      <a:endParaRPr lang="en-US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 marL="68580" marR="68580" marT="34290" marB="3429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AE" sz="1200" b="1" kern="1200" noProof="0" dirty="0"/>
                        <a:t>الالتزام بالنظام والهدوء</a:t>
                      </a:r>
                      <a:endParaRPr lang="ar-SA" sz="1200" b="1" kern="1200" noProof="0" dirty="0"/>
                    </a:p>
                  </a:txBody>
                  <a:tcPr marL="68580" marR="68580" marT="34290" marB="3429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200" b="1" kern="1200" dirty="0"/>
                        <a:t>التعاون بين أفراد المجموعة</a:t>
                      </a:r>
                      <a:endParaRPr lang="en-US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 marL="68580" marR="68580" marT="34290" marB="3429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المحافظة على النظافة</a:t>
                      </a:r>
                      <a:endParaRPr lang="en-US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" name="Picture 1" descr="Icon&#10;&#10;Description automatically generate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816" y="1800603"/>
            <a:ext cx="824965" cy="824965"/>
          </a:xfrm>
          <a:prstGeom prst="rect">
            <a:avLst/>
          </a:prstGeom>
        </p:spPr>
      </p:pic>
      <p:pic>
        <p:nvPicPr>
          <p:cNvPr id="3" name="Picture 2" descr="شجيرة العشب الخضراء المورقة ذات الأوراق الرقيقة الطويلة تنمو في شكل مستدير  طبيعي, عشب, دفع, الوفرة PNG صورة للتحميل مجانا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1" b="9621"/>
          <a:stretch>
            <a:fillRect/>
          </a:stretch>
        </p:blipFill>
        <p:spPr bwMode="auto">
          <a:xfrm>
            <a:off x="3635896" y="1844824"/>
            <a:ext cx="1650346" cy="750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ريش الديك الرومي الملون المتجه, ملصق ملون ريشة الوشم كرتون, ملصق, قصاصة  فنية PNG والمتجهات للتحميل مجانا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919" y="1772816"/>
            <a:ext cx="1022841" cy="77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شجرة الكرتون PNG, تنزيل 1700+ موارد PNG مع خلفية شفافة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39" y="3673374"/>
            <a:ext cx="1008113" cy="81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‫كرتون مشط PNG الصور | ناقل و PSD الملفات | تحميل مجاني على Pngtree‬‎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16" b="16563"/>
          <a:stretch>
            <a:fillRect/>
          </a:stretch>
        </p:blipFill>
        <p:spPr bwMode="auto">
          <a:xfrm>
            <a:off x="3818840" y="3645023"/>
            <a:ext cx="1257216" cy="81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شبل أسد كرتون لطيف يجلس ويتطلع إلى الأمام, شبل أسد كرتون لطيف يجلس ويتطلع  إلى الأمام, شبل الأسد يجلس ويتطلع إلى الأمام, شبل الأسد الكرتون PNG صورة  للتحميل مجانا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3615109"/>
            <a:ext cx="1192285" cy="102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23215" y="753745"/>
            <a:ext cx="3025140" cy="452755"/>
            <a:chOff x="509" y="961"/>
            <a:chExt cx="4764" cy="713"/>
          </a:xfrm>
        </p:grpSpPr>
        <p:pic>
          <p:nvPicPr>
            <p:cNvPr id="51" name="Picture 6" descr="عرض نتائج تعبيرات الوجه الكرتون الوجوه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7" t="22575" r="77253" b="64825"/>
            <a:stretch>
              <a:fillRect/>
            </a:stretch>
          </p:blipFill>
          <p:spPr bwMode="auto">
            <a:xfrm>
              <a:off x="2097" y="961"/>
              <a:ext cx="1558" cy="6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عرض نتائج تعبيرات الوجه الكرتون الوجوه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76" t="60500" r="28591" b="25851"/>
            <a:stretch>
              <a:fillRect/>
            </a:stretch>
          </p:blipFill>
          <p:spPr bwMode="auto">
            <a:xfrm>
              <a:off x="3685" y="964"/>
              <a:ext cx="1588" cy="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عرض نتائج تعبيرات الوجه الكرتون الوجوه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1" t="80882" r="74577" b="4412"/>
            <a:stretch>
              <a:fillRect/>
            </a:stretch>
          </p:blipFill>
          <p:spPr bwMode="auto">
            <a:xfrm>
              <a:off x="509" y="961"/>
              <a:ext cx="1588" cy="6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1699" y="102980"/>
            <a:ext cx="8900601" cy="6689900"/>
          </a:xfrm>
          <a:prstGeom prst="rect">
            <a:avLst/>
          </a:prstGeom>
          <a:ln w="38100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Rectangle: Rounded Corners 12"/>
          <p:cNvSpPr/>
          <p:nvPr/>
        </p:nvSpPr>
        <p:spPr>
          <a:xfrm>
            <a:off x="262950" y="537993"/>
            <a:ext cx="8579516" cy="54877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56699" y="130310"/>
            <a:ext cx="323518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اسم مجموعتي :................................</a:t>
            </a:r>
            <a:endParaRPr kumimoji="0" lang="en-US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23215" y="610235"/>
            <a:ext cx="3025140" cy="452755"/>
            <a:chOff x="509" y="961"/>
            <a:chExt cx="4764" cy="713"/>
          </a:xfrm>
        </p:grpSpPr>
        <p:pic>
          <p:nvPicPr>
            <p:cNvPr id="51" name="Picture 6" descr="عرض نتائج تعبيرات الوجه الكرتون الوجوه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67" t="22575" r="77253" b="64825"/>
            <a:stretch>
              <a:fillRect/>
            </a:stretch>
          </p:blipFill>
          <p:spPr bwMode="auto">
            <a:xfrm>
              <a:off x="2097" y="961"/>
              <a:ext cx="1558" cy="6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4" descr="عرض نتائج تعبيرات الوجه الكرتون الوجوه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676" t="60500" r="28591" b="25851"/>
            <a:stretch>
              <a:fillRect/>
            </a:stretch>
          </p:blipFill>
          <p:spPr bwMode="auto">
            <a:xfrm>
              <a:off x="3685" y="964"/>
              <a:ext cx="1588" cy="7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2" descr="عرض نتائج تعبيرات الوجه الكرتون الوجوه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91" t="80882" r="74577" b="4412"/>
            <a:stretch>
              <a:fillRect/>
            </a:stretch>
          </p:blipFill>
          <p:spPr bwMode="auto">
            <a:xfrm>
              <a:off x="509" y="961"/>
              <a:ext cx="1588" cy="6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" name="Picture 19" descr="A group of green trees with white squares&#10;&#10;Description automatically generated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2" y="1455543"/>
            <a:ext cx="9144000" cy="4637753"/>
          </a:xfrm>
          <a:prstGeom prst="rect">
            <a:avLst/>
          </a:prstGeom>
        </p:spPr>
      </p:pic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400391" y="2154560"/>
            <a:ext cx="222739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ar-AE" altLang="en-US" sz="16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PT Bold Heading" panose="02010400000000000000" pitchFamily="2" charset="-78"/>
              </a:rPr>
              <a:t>حرف الشين  في آخر الكلمة</a:t>
            </a: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Calibri" panose="020F0502020204030204" pitchFamily="34" charset="0"/>
              <a:ea typeface="Arial" panose="020B0604020202020204" pitchFamily="34" charset="0"/>
              <a:cs typeface="PT Bold Heading" panose="02010400000000000000" pitchFamily="2" charset="-7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PT Bold Heading" panose="02010400000000000000" pitchFamily="2" charset="-78"/>
              </a:rPr>
              <a:t>(</a:t>
            </a:r>
            <a:r>
              <a:rPr kumimoji="0" lang="ar-AE" altLang="en-US" sz="16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PT Bold Heading" panose="02010400000000000000" pitchFamily="2" charset="-78"/>
              </a:rPr>
              <a:t> </a:t>
            </a:r>
            <a:r>
              <a:rPr kumimoji="0" lang="ar-AE" altLang="en-US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PT Bold Heading" panose="02010400000000000000" pitchFamily="2" charset="-78"/>
              </a:rPr>
              <a:t>ـش</a:t>
            </a:r>
            <a:r>
              <a:rPr kumimoji="0" lang="ar-AE" altLang="en-US" sz="16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PT Bold Heading" panose="02010400000000000000" pitchFamily="2" charset="-78"/>
              </a:rPr>
              <a:t> - </a:t>
            </a:r>
            <a:r>
              <a:rPr lang="ar-AE" altLang="en-US" sz="1600" b="1" dirty="0">
                <a:solidFill>
                  <a:srgbClr val="FFFFFF"/>
                </a:solidFill>
                <a:latin typeface="Calibri" panose="020F0502020204030204" pitchFamily="34" charset="0"/>
                <a:ea typeface="Arial" panose="020B0604020202020204" pitchFamily="34" charset="0"/>
                <a:cs typeface="PT Bold Heading" panose="02010400000000000000" pitchFamily="2" charset="-78"/>
              </a:rPr>
              <a:t>ش</a:t>
            </a:r>
            <a:r>
              <a:rPr kumimoji="0" lang="ar-AE" altLang="en-US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PT Bold Heading" panose="02010400000000000000" pitchFamily="2" charset="-78"/>
              </a:rPr>
              <a:t> 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PT Bold Heading" panose="02010400000000000000" pitchFamily="2" charset="-78"/>
              </a:rPr>
              <a:t>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6475053" y="2111868"/>
            <a:ext cx="2278063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ar-AE" altLang="en-US" sz="160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PT Bold Heading" panose="02010400000000000000" pitchFamily="2" charset="-78"/>
              </a:rPr>
              <a:t>حرف الشين في أول الكلمة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ar-AE" altLang="en-US" sz="160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PT Bold Heading" panose="02010400000000000000" pitchFamily="2" charset="-78"/>
              </a:rPr>
              <a:t>( </a:t>
            </a:r>
            <a:r>
              <a:rPr lang="ar-AE" altLang="en-US" sz="1600" dirty="0">
                <a:solidFill>
                  <a:srgbClr val="FFFFFF"/>
                </a:solidFill>
                <a:latin typeface="Calibri" panose="020F0502020204030204" pitchFamily="34" charset="0"/>
                <a:ea typeface="Arial" panose="020B0604020202020204" pitchFamily="34" charset="0"/>
                <a:cs typeface="PT Bold Heading" panose="02010400000000000000" pitchFamily="2" charset="-78"/>
              </a:rPr>
              <a:t>شـ</a:t>
            </a:r>
            <a:r>
              <a:rPr kumimoji="0" lang="ar-AE" altLang="en-US" sz="160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PT Bold Heading" panose="02010400000000000000" pitchFamily="2" charset="-78"/>
              </a:rPr>
              <a:t> )</a:t>
            </a:r>
            <a:r>
              <a:rPr kumimoji="0" lang="en-US" altLang="en-US" sz="160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PT Bold Heading" panose="02010400000000000000" pitchFamily="2" charset="-78"/>
              </a:rPr>
              <a:t> </a:t>
            </a:r>
            <a:endParaRPr kumimoji="0" lang="en-US" altLang="en-US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Text Box 6"/>
          <p:cNvSpPr txBox="1">
            <a:spLocks noChangeArrowheads="1"/>
          </p:cNvSpPr>
          <p:nvPr/>
        </p:nvSpPr>
        <p:spPr bwMode="auto">
          <a:xfrm>
            <a:off x="4842065" y="620688"/>
            <a:ext cx="3978407" cy="406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 algn="ctr" rtl="0" eaLnBrk="0" fontAlgn="base" hangingPunct="0">
              <a:spcBef>
                <a:spcPct val="0"/>
              </a:spcBef>
              <a:spcAft>
                <a:spcPts val="800"/>
              </a:spcAft>
            </a:pPr>
            <a:r>
              <a:rPr lang="ar-AE" altLang="en-US" b="1" dirty="0">
                <a:latin typeface="Arial" panose="020B0604020202020204" pitchFamily="34" charset="0"/>
                <a:cs typeface="+mj-cs"/>
              </a:rPr>
              <a:t>أُقص الْكلمات ثُمَّ أُلْصِقُها في مَكانِها الْمُناسِبِ :</a:t>
            </a:r>
            <a:endParaRPr lang="en-US" altLang="en-US" b="1" dirty="0">
              <a:latin typeface="Arial" panose="020B0604020202020204" pitchFamily="34" charset="0"/>
              <a:cs typeface="+mj-cs"/>
            </a:endParaRPr>
          </a:p>
        </p:txBody>
      </p:sp>
      <p:grpSp>
        <p:nvGrpSpPr>
          <p:cNvPr id="33" name="Group 32"/>
          <p:cNvGrpSpPr/>
          <p:nvPr/>
        </p:nvGrpSpPr>
        <p:grpSpPr bwMode="auto">
          <a:xfrm>
            <a:off x="141251" y="6147481"/>
            <a:ext cx="8900601" cy="532765"/>
            <a:chOff x="580" y="132"/>
            <a:chExt cx="14826" cy="839"/>
          </a:xfrm>
        </p:grpSpPr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12691" y="132"/>
              <a:ext cx="2715" cy="83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prstDash val="lgDash"/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endPara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580" y="132"/>
              <a:ext cx="2545" cy="83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prstDash val="lgDash"/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AE" sz="32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+mj-cs"/>
                </a:rPr>
                <a:t> </a:t>
              </a:r>
              <a:r>
                <a:rPr lang="ar-AE" sz="40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+mj-cs"/>
                </a:rPr>
                <a:t>مِشْـطُ</a:t>
              </a:r>
              <a:endParaRPr lang="en-US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endParaRPr>
            </a:p>
          </p:txBody>
        </p:sp>
        <p:sp>
          <p:nvSpPr>
            <p:cNvPr id="38" name="Rectangle 37"/>
            <p:cNvSpPr>
              <a:spLocks noChangeArrowheads="1"/>
            </p:cNvSpPr>
            <p:nvPr/>
          </p:nvSpPr>
          <p:spPr bwMode="auto">
            <a:xfrm>
              <a:off x="5384" y="132"/>
              <a:ext cx="3190" cy="83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prstDash val="lgDash"/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endPara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Rectangle 38"/>
            <p:cNvSpPr>
              <a:spLocks noChangeArrowheads="1"/>
            </p:cNvSpPr>
            <p:nvPr/>
          </p:nvSpPr>
          <p:spPr bwMode="auto">
            <a:xfrm>
              <a:off x="2765" y="132"/>
              <a:ext cx="2705" cy="83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prstDash val="lgDash"/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endParaRPr lang="en-US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+mj-cs"/>
              </a:endParaRPr>
            </a:p>
          </p:txBody>
        </p: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8094" y="132"/>
              <a:ext cx="3190" cy="83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prstDash val="lgDash"/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ar-AE" sz="2400" b="1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  </a:t>
              </a:r>
              <a:endPara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10308" y="132"/>
              <a:ext cx="2591" cy="839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  <a:prstDash val="lgDash"/>
              <a:miter lim="800000"/>
            </a:ln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endParaRPr lang="en-US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43" name="Straight Connector 42"/>
          <p:cNvCxnSpPr/>
          <p:nvPr/>
        </p:nvCxnSpPr>
        <p:spPr>
          <a:xfrm flipH="1">
            <a:off x="105295" y="5978828"/>
            <a:ext cx="8847242" cy="0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323528" y="1115452"/>
            <a:ext cx="4300423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 يُصنّف الطّالب الْكلمات حسب موقع الحرف في الكلمة </a:t>
            </a:r>
            <a:endParaRPr lang="en-US" sz="24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424725" y="2060848"/>
            <a:ext cx="2227395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ar-AE" altLang="en-US" sz="160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PT Bold Heading" panose="02010400000000000000" pitchFamily="2" charset="-78"/>
              </a:rPr>
              <a:t>حرف الشين في وسط الكلمة</a:t>
            </a:r>
            <a:endParaRPr kumimoji="0" lang="en-US" altLang="en-US" sz="1600" i="0" u="none" strike="noStrike" cap="none" normalizeH="0" baseline="0" dirty="0">
              <a:ln>
                <a:noFill/>
              </a:ln>
              <a:solidFill>
                <a:srgbClr val="FFFFFF"/>
              </a:solidFill>
              <a:effectLst/>
              <a:latin typeface="Calibri" panose="020F0502020204030204" pitchFamily="34" charset="0"/>
              <a:ea typeface="Arial" panose="020B0604020202020204" pitchFamily="34" charset="0"/>
              <a:cs typeface="PT Bold Heading" panose="02010400000000000000" pitchFamily="2" charset="-78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PT Bold Heading" panose="02010400000000000000" pitchFamily="2" charset="-78"/>
              </a:rPr>
              <a:t>(</a:t>
            </a:r>
            <a:r>
              <a:rPr kumimoji="0" lang="ar-AE" altLang="en-US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PT Bold Heading" panose="02010400000000000000" pitchFamily="2" charset="-78"/>
              </a:rPr>
              <a:t>ـشـ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PT Bold Heading" panose="02010400000000000000" pitchFamily="2" charset="-78"/>
              </a:rPr>
              <a:t>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444208" y="199673"/>
            <a:ext cx="233975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r-AE" altLang="en-US" sz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روضة ومدرسة </a:t>
            </a:r>
            <a:r>
              <a:rPr lang="ar-AE" altLang="en-US" sz="12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الوقن</a:t>
            </a:r>
            <a:r>
              <a:rPr lang="ar-AE" altLang="en-US" sz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 حلقة أولى </a:t>
            </a:r>
            <a:r>
              <a:rPr kumimoji="0" lang="ar-BH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 </a:t>
            </a:r>
            <a:endParaRPr kumimoji="0" lang="ar-BH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j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176087" y="6105490"/>
            <a:ext cx="12089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 algn="ctr" rtl="0">
              <a:defRPr/>
            </a:pPr>
            <a:r>
              <a:rPr lang="ar-AE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عُشْـبُ</a:t>
            </a:r>
            <a:endParaRPr kumimoji="0" lang="en-US" sz="440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7162" y="6091091"/>
            <a:ext cx="12769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ar-AE" sz="400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j-cs"/>
              </a:rPr>
              <a:t>شَمْسٌ</a:t>
            </a:r>
            <a:endParaRPr lang="en-US" sz="4000" dirty="0"/>
          </a:p>
        </p:txBody>
      </p:sp>
      <p:sp>
        <p:nvSpPr>
          <p:cNvPr id="7" name="Rectangle 6"/>
          <p:cNvSpPr/>
          <p:nvPr/>
        </p:nvSpPr>
        <p:spPr>
          <a:xfrm>
            <a:off x="7740352" y="6105490"/>
            <a:ext cx="116410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AE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+mj-cs"/>
              </a:rPr>
              <a:t>شَجَرَةُ</a:t>
            </a:r>
            <a:endParaRPr kumimoji="0" lang="en-US" sz="440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j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89341" y="6021288"/>
            <a:ext cx="123303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AE" sz="4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+mj-cs"/>
              </a:rPr>
              <a:t>يَعيشُ</a:t>
            </a:r>
            <a:endParaRPr kumimoji="0" lang="en-US" sz="460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91680" y="6094910"/>
            <a:ext cx="1080121" cy="718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defRPr/>
            </a:pPr>
            <a:r>
              <a:rPr kumimoji="0" lang="ar-AE" sz="40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ريشٌ</a:t>
            </a:r>
            <a:endParaRPr kumimoji="0" lang="en-US" sz="12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12"/>
          <p:cNvGraphicFramePr>
            <a:graphicFrameLocks noGrp="1"/>
          </p:cNvGraphicFramePr>
          <p:nvPr/>
        </p:nvGraphicFramePr>
        <p:xfrm>
          <a:off x="291575" y="5938382"/>
          <a:ext cx="8630530" cy="581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87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9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73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64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7180">
                <a:tc gridSpan="4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AE" sz="1500" dirty="0">
                          <a:solidFill>
                            <a:schemeClr val="tx1"/>
                          </a:solidFill>
                          <a:latin typeface="+mn-lt"/>
                          <a:cs typeface="(AH) Manal Black" pitchFamily="2" charset="-78"/>
                        </a:rPr>
                        <a:t>معايير تقييم العمل الجماعي</a:t>
                      </a:r>
                      <a:endParaRPr lang="en-US" sz="1500" dirty="0">
                        <a:solidFill>
                          <a:schemeClr val="tx1"/>
                        </a:solidFill>
                        <a:latin typeface="+mn-lt"/>
                        <a:cs typeface="(AH) Manal Black" pitchFamily="2" charset="-78"/>
                      </a:endParaRPr>
                    </a:p>
                  </a:txBody>
                  <a:tcPr marL="68580" marR="68580" marT="34290" marB="3429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614">
                <a:tc>
                  <a:txBody>
                    <a:bodyPr/>
                    <a:lstStyle/>
                    <a:p>
                      <a:pPr algn="ctr"/>
                      <a:r>
                        <a:rPr lang="ar-AE" sz="1200" b="1" kern="1200" dirty="0"/>
                        <a:t>إنجار المهمة المكلف بها الفريق انجازًا تامًا وبالشكل الصحيح</a:t>
                      </a:r>
                      <a:endParaRPr lang="en-US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 marL="68580" marR="68580" marT="34290" marB="3429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ar-AE" sz="1200" b="1" kern="1200" noProof="0" dirty="0"/>
                        <a:t>الالتزام بالنظام والهدوء</a:t>
                      </a:r>
                      <a:endParaRPr lang="ar-SA" sz="1200" b="1" kern="1200" noProof="0" dirty="0"/>
                    </a:p>
                  </a:txBody>
                  <a:tcPr marL="68580" marR="68580" marT="34290" marB="3429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200" b="1" kern="1200" dirty="0"/>
                        <a:t>التعاون بين أفراد المجموعة</a:t>
                      </a:r>
                      <a:endParaRPr lang="en-US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(AH) Manal Black" pitchFamily="2" charset="-78"/>
                      </a:endParaRPr>
                    </a:p>
                  </a:txBody>
                  <a:tcPr marL="68580" marR="68580" marT="34290" marB="3429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AE" sz="12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المحافظة على النظافة</a:t>
                      </a:r>
                      <a:endParaRPr lang="en-US" sz="12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37828" y="188640"/>
            <a:ext cx="2496517" cy="3462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ar-AE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+mj-cs"/>
              </a:rPr>
              <a:t>اسم مجموعتي: ....................</a:t>
            </a:r>
            <a:endParaRPr lang="en-US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2227" y="1331476"/>
            <a:ext cx="38663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أن يطابق الطالب الصورة مع الكلمة تطابقًا صحيحًا</a:t>
            </a:r>
            <a:endParaRPr lang="en-US" sz="2400" b="1" dirty="0">
              <a:ln>
                <a:solidFill>
                  <a:sysClr val="windowText" lastClr="000000"/>
                </a:solidFill>
              </a:ln>
              <a:solidFill>
                <a:srgbClr val="FF0000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55576" y="1785356"/>
            <a:ext cx="7656879" cy="3731876"/>
            <a:chOff x="1006390" y="1368083"/>
            <a:chExt cx="7204991" cy="3211140"/>
          </a:xfrm>
        </p:grpSpPr>
        <p:sp>
          <p:nvSpPr>
            <p:cNvPr id="5" name="Rectangle 4"/>
            <p:cNvSpPr/>
            <p:nvPr/>
          </p:nvSpPr>
          <p:spPr>
            <a:xfrm>
              <a:off x="6557084" y="1382369"/>
              <a:ext cx="1654297" cy="1530454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68580" tIns="34290" rIns="68580" bIns="34290" numCol="1" spcCol="0" rtlCol="1" fromWordArt="0" anchor="ctr" anchorCtr="0" forceAA="0" compatLnSpc="1">
              <a:noAutofit/>
            </a:bodyPr>
            <a:lstStyle/>
            <a:p>
              <a:endParaRPr lang="en-US" sz="135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6454962" y="3044007"/>
              <a:ext cx="1752328" cy="1530454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1" fromWordArt="0" anchor="ctr" anchorCtr="0" forceAA="0" compatLnSpc="1">
              <a:noAutofit/>
            </a:bodyPr>
            <a:lstStyle/>
            <a:p>
              <a:endParaRPr lang="en-US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606840" y="3048769"/>
              <a:ext cx="1654297" cy="1530454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1" fromWordArt="0" anchor="ctr" anchorCtr="0" forceAA="0" compatLnSpc="1"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027821" y="1368083"/>
              <a:ext cx="1654297" cy="1530454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1" fromWordArt="0" anchor="ctr" anchorCtr="0" forceAA="0" compatLnSpc="1"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828046" y="1382370"/>
              <a:ext cx="1654297" cy="1530454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1" fromWordArt="0" anchor="ctr" anchorCtr="0" forceAA="0" compatLnSpc="1"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92565" y="1368083"/>
              <a:ext cx="1654297" cy="1530454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1" fromWordArt="0" anchor="ctr" anchorCtr="0" forceAA="0" compatLnSpc="1"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006390" y="3044007"/>
              <a:ext cx="1654297" cy="1530454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1" fromWordArt="0" anchor="ctr" anchorCtr="0" forceAA="0" compatLnSpc="1">
              <a:noAutofit/>
            </a:bodyPr>
            <a:lstStyle/>
            <a:p>
              <a:endParaRPr lang="en-US" sz="135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828046" y="3044483"/>
              <a:ext cx="1654297" cy="1530454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68580" tIns="34290" rIns="68580" bIns="34290" numCol="1" spcCol="0" rtlCol="1" fromWordArt="0" anchor="ctr" anchorCtr="0" forceAA="0" compatLnSpc="1"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121699" y="102980"/>
            <a:ext cx="8900601" cy="6689900"/>
          </a:xfrm>
          <a:prstGeom prst="rect">
            <a:avLst/>
          </a:prstGeom>
          <a:noFill/>
          <a:ln w="38100">
            <a:prstDash val="dashDot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ar-A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: Rounded Corners 15"/>
          <p:cNvSpPr/>
          <p:nvPr/>
        </p:nvSpPr>
        <p:spPr>
          <a:xfrm>
            <a:off x="372272" y="692696"/>
            <a:ext cx="8506014" cy="54877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أطابق بين الصورة والكلمة المناسبة لها ثم أقرأ :  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6444208" y="199673"/>
            <a:ext cx="233975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r" defTabSz="914400" rtl="1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ar-AE" altLang="en-US" sz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روضة ومدرسة </a:t>
            </a:r>
            <a:r>
              <a:rPr lang="ar-AE" altLang="en-US" sz="1200" dirty="0" err="1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الوقن</a:t>
            </a:r>
            <a:r>
              <a:rPr lang="ar-AE" altLang="en-US" sz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 حلقة أولى </a:t>
            </a:r>
            <a:r>
              <a:rPr kumimoji="0" lang="ar-BH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+mj-cs"/>
              </a:rPr>
              <a:t> </a:t>
            </a:r>
            <a:endParaRPr kumimoji="0" lang="ar-BH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j-cs"/>
            </a:endParaRPr>
          </a:p>
        </p:txBody>
      </p:sp>
      <p:pic>
        <p:nvPicPr>
          <p:cNvPr id="27" name="Picture 6" descr="عرض نتائج تعبيرات الوجه الكرتون الوجوه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7" t="22575" r="77253" b="64825"/>
          <a:stretch>
            <a:fillRect/>
          </a:stretch>
        </p:blipFill>
        <p:spPr bwMode="auto">
          <a:xfrm>
            <a:off x="1534789" y="754380"/>
            <a:ext cx="989137" cy="442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عرض نتائج تعبيرات الوجه الكرتون الوجوه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76" t="60500" r="28591" b="25851"/>
          <a:stretch>
            <a:fillRect/>
          </a:stretch>
        </p:blipFill>
        <p:spPr bwMode="auto">
          <a:xfrm>
            <a:off x="2555777" y="770001"/>
            <a:ext cx="1008112" cy="41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عرض نتائج تعبيرات الوجه الكرتون الوجوه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1" t="80882" r="74577" b="4412"/>
          <a:stretch>
            <a:fillRect/>
          </a:stretch>
        </p:blipFill>
        <p:spPr bwMode="auto">
          <a:xfrm>
            <a:off x="539552" y="744647"/>
            <a:ext cx="1008113" cy="442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273753" y="998882"/>
            <a:ext cx="1474088" cy="1437543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1" fromWordArt="0" anchor="ctr" anchorCtr="0" forceAA="0" compatLnSpc="1">
            <a:noAutofit/>
          </a:bodyPr>
          <a:lstStyle/>
          <a:p>
            <a:pPr algn="l" defTabSz="685800" rtl="0">
              <a:defRPr/>
            </a:pPr>
            <a:endParaRPr lang="en-US" sz="900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4698" y="998882"/>
            <a:ext cx="1474088" cy="1437543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1" fromWordArt="0" anchor="ctr" anchorCtr="0" forceAA="0" compatLnSpc="1">
            <a:noAutofit/>
          </a:bodyPr>
          <a:lstStyle/>
          <a:p>
            <a:pPr algn="l" defTabSz="685800" rtl="0">
              <a:defRPr/>
            </a:pPr>
            <a:endParaRPr lang="en-US" sz="900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78018" y="998882"/>
            <a:ext cx="1474088" cy="1437543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1" fromWordArt="0" anchor="ctr" anchorCtr="0" forceAA="0" compatLnSpc="1">
            <a:noAutofit/>
          </a:bodyPr>
          <a:lstStyle/>
          <a:p>
            <a:pPr algn="l" defTabSz="685800" rtl="0">
              <a:defRPr/>
            </a:pPr>
            <a:endParaRPr lang="en-US" sz="900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28455" y="998882"/>
            <a:ext cx="1474088" cy="1437543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1" fromWordArt="0" anchor="ctr" anchorCtr="0" forceAA="0" compatLnSpc="1">
            <a:noAutofit/>
          </a:bodyPr>
          <a:lstStyle/>
          <a:p>
            <a:pPr algn="l" defTabSz="685800" rtl="0">
              <a:defRPr/>
            </a:pPr>
            <a:endParaRPr lang="en-US" sz="900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57912" y="3386010"/>
            <a:ext cx="1474088" cy="1437543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1" fromWordArt="0" anchor="ctr" anchorCtr="0" forceAA="0" compatLnSpc="1">
            <a:noAutofit/>
          </a:bodyPr>
          <a:lstStyle/>
          <a:p>
            <a:pPr algn="l" defTabSz="685800" rtl="0">
              <a:defRPr/>
            </a:pPr>
            <a:endParaRPr lang="en-US" sz="900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4698" y="3429000"/>
            <a:ext cx="1474088" cy="1437543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1" fromWordArt="0" anchor="ctr" anchorCtr="0" forceAA="0" compatLnSpc="1">
            <a:noAutofit/>
          </a:bodyPr>
          <a:lstStyle/>
          <a:p>
            <a:pPr algn="l" defTabSz="685800" rtl="0">
              <a:defRPr/>
            </a:pPr>
            <a:endParaRPr lang="en-US" sz="900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78018" y="3429000"/>
            <a:ext cx="1474088" cy="1437543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1" fromWordArt="0" anchor="ctr" anchorCtr="0" forceAA="0" compatLnSpc="1">
            <a:noAutofit/>
          </a:bodyPr>
          <a:lstStyle/>
          <a:p>
            <a:pPr algn="l" defTabSz="685800" rtl="0">
              <a:defRPr/>
            </a:pPr>
            <a:endParaRPr lang="en-US" sz="900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12331" y="3386010"/>
            <a:ext cx="1474088" cy="1437543"/>
          </a:xfrm>
          <a:prstGeom prst="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68580" tIns="34290" rIns="68580" bIns="34290" numCol="1" spcCol="0" rtlCol="1" fromWordArt="0" anchor="ctr" anchorCtr="0" forceAA="0" compatLnSpc="1">
            <a:noAutofit/>
          </a:bodyPr>
          <a:lstStyle/>
          <a:p>
            <a:pPr algn="l" defTabSz="685800" rtl="0">
              <a:defRPr/>
            </a:pPr>
            <a:endParaRPr lang="en-US" sz="900" b="1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42186" y="3769509"/>
            <a:ext cx="15055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AE" sz="5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+mj-cs"/>
              </a:rPr>
              <a:t>شَجَرَةُ</a:t>
            </a:r>
            <a:endParaRPr kumimoji="0" lang="en-US" sz="54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j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064547" y="3769509"/>
            <a:ext cx="1569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AE" sz="5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+mj-cs"/>
              </a:rPr>
              <a:t>عُشْـبُ</a:t>
            </a:r>
            <a:endParaRPr kumimoji="0" lang="en-US" sz="54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j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839215" y="3689282"/>
            <a:ext cx="15167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ar-AE" sz="54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+mj-cs"/>
              </a:rPr>
              <a:t>شَمْسٌ</a:t>
            </a:r>
            <a:endParaRPr kumimoji="0" lang="en-US" sz="54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j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77559" y="3769509"/>
            <a:ext cx="12442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ar-AE" sz="5400" b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+mj-cs"/>
              </a:rPr>
              <a:t>شِـبْلٌ</a:t>
            </a:r>
            <a:endParaRPr kumimoji="0" lang="en-US" sz="48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j-cs"/>
            </a:endParaRPr>
          </a:p>
        </p:txBody>
      </p:sp>
      <p:pic>
        <p:nvPicPr>
          <p:cNvPr id="3" name="Picture 2" descr="Icon&#10;&#10;Description automatically generated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268" y="1207685"/>
            <a:ext cx="824965" cy="824965"/>
          </a:xfrm>
          <a:prstGeom prst="rect">
            <a:avLst/>
          </a:prstGeom>
        </p:spPr>
      </p:pic>
      <p:pic>
        <p:nvPicPr>
          <p:cNvPr id="17" name="Picture 8" descr="شبل أسد كرتون لطيف يجلس ويتطلع إلى الأمام, شبل أسد كرتون لطيف يجلس ويتطلع  إلى الأمام, شبل الأسد يجلس ويتطلع إلى الأمام, شبل الأسد الكرتون PNG صورة  للتحميل مجانا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27" y="1207685"/>
            <a:ext cx="1192285" cy="1024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7" descr="شجيرة العشب الخضراء المورقة ذات الأوراق الرقيقة الطويلة تنمو في شكل مستدير  طبيعي, عشب, دفع, الوفرة PNG صورة للتحميل مجانا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51" b="9621"/>
          <a:stretch>
            <a:fillRect/>
          </a:stretch>
        </p:blipFill>
        <p:spPr bwMode="auto">
          <a:xfrm>
            <a:off x="5220072" y="1261250"/>
            <a:ext cx="1296143" cy="973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شجرة الكرتون PNG, تنزيل 1700+ موارد PNG مع خلفية شفافة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7" y="1340768"/>
            <a:ext cx="1008113" cy="81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أصل الصوت الهمزة بالصورة المناسبة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أصل الصوت الهمزة بالصورة المناسبة</Template>
  <TotalTime>4</TotalTime>
  <Words>354</Words>
  <Application>Microsoft Office PowerPoint</Application>
  <PresentationFormat>On-screen Show (4:3)</PresentationFormat>
  <Paragraphs>106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أصل الصوت الهمزة بالصورة المناسبة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أصل الصوت الهمزة بالصورة المناسبة</dc:title>
  <dc:creator>admin</dc:creator>
  <cp:lastModifiedBy>Tamadur Omar Suleiman  Alhafi</cp:lastModifiedBy>
  <cp:revision>279</cp:revision>
  <cp:lastPrinted>2023-10-08T10:35:00Z</cp:lastPrinted>
  <dcterms:created xsi:type="dcterms:W3CDTF">2018-09-18T15:08:00Z</dcterms:created>
  <dcterms:modified xsi:type="dcterms:W3CDTF">2026-09-26T18:37:55Z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E4475F9928B8435397BC396199799C3C_12</vt:lpwstr>
  </property>
  <property fmtid="{D5CDD505-2E9C-101B-9397-08002B2CF9AE}" pid="3" name="KSOProductBuildVer">
    <vt:lpwstr>1033-12.1.0.28485</vt:lpwstr>
  </property>
</Properties>
</file>