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haleel" pitchFamily="2" charset="-78"/>
      <p:regular r:id="rId10"/>
    </p:embeddedFont>
    <p:embeddedFont>
      <p:font typeface="Bebas Neue Bold" panose="020B0606020202050201" pitchFamily="34" charset="0"/>
      <p:regular r:id="rId11"/>
    </p:embeddedFont>
    <p:embeddedFont>
      <p:font typeface="Droid Arabic Kufi" panose="020B0606030804020204" pitchFamily="34" charset="0"/>
      <p:regular r:id="rId12"/>
    </p:embeddedFont>
    <p:embeddedFont>
      <p:font typeface="Droid Arabic Kufi Bold" panose="020B0806030804020204" pitchFamily="34" charset="0"/>
      <p:regular r:id="rId13"/>
    </p:embeddedFont>
    <p:embeddedFont>
      <p:font typeface="Droid Arabic Naskh" panose="020B0606030804020204" pitchFamily="34" charset="0"/>
      <p:regular r:id="rId14"/>
    </p:embeddedFont>
    <p:embeddedFont>
      <p:font typeface="Open Sans" panose="020B0606030504020204" pitchFamily="3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sv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29570">
            <a:off x="-1773381" y="3672292"/>
            <a:ext cx="19892431" cy="11239223"/>
          </a:xfrm>
          <a:custGeom>
            <a:avLst/>
            <a:gdLst/>
            <a:ahLst/>
            <a:cxnLst/>
            <a:rect l="l" t="t" r="r" b="b"/>
            <a:pathLst>
              <a:path w="19892431" h="11239223">
                <a:moveTo>
                  <a:pt x="0" y="0"/>
                </a:moveTo>
                <a:lnTo>
                  <a:pt x="19892430" y="0"/>
                </a:lnTo>
                <a:lnTo>
                  <a:pt x="19892430" y="11239223"/>
                </a:lnTo>
                <a:lnTo>
                  <a:pt x="0" y="11239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812018" y="5560846"/>
            <a:ext cx="5050106" cy="7394908"/>
          </a:xfrm>
          <a:custGeom>
            <a:avLst/>
            <a:gdLst/>
            <a:ahLst/>
            <a:cxnLst/>
            <a:rect l="l" t="t" r="r" b="b"/>
            <a:pathLst>
              <a:path w="5050106" h="7394908">
                <a:moveTo>
                  <a:pt x="0" y="0"/>
                </a:moveTo>
                <a:lnTo>
                  <a:pt x="5050106" y="0"/>
                </a:lnTo>
                <a:lnTo>
                  <a:pt x="5050106" y="7394908"/>
                </a:lnTo>
                <a:lnTo>
                  <a:pt x="0" y="7394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5687">
            <a:off x="2958396" y="6613236"/>
            <a:ext cx="5835593" cy="8693621"/>
          </a:xfrm>
          <a:custGeom>
            <a:avLst/>
            <a:gdLst/>
            <a:ahLst/>
            <a:cxnLst/>
            <a:rect l="l" t="t" r="r" b="b"/>
            <a:pathLst>
              <a:path w="5835593" h="8693621">
                <a:moveTo>
                  <a:pt x="0" y="0"/>
                </a:moveTo>
                <a:lnTo>
                  <a:pt x="5835593" y="0"/>
                </a:lnTo>
                <a:lnTo>
                  <a:pt x="5835593" y="8693620"/>
                </a:lnTo>
                <a:lnTo>
                  <a:pt x="0" y="8693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44910">
            <a:off x="13735182" y="5677072"/>
            <a:ext cx="4395033" cy="7229664"/>
          </a:xfrm>
          <a:custGeom>
            <a:avLst/>
            <a:gdLst/>
            <a:ahLst/>
            <a:cxnLst/>
            <a:rect l="l" t="t" r="r" b="b"/>
            <a:pathLst>
              <a:path w="4395033" h="7229664">
                <a:moveTo>
                  <a:pt x="0" y="0"/>
                </a:moveTo>
                <a:lnTo>
                  <a:pt x="4395033" y="0"/>
                </a:lnTo>
                <a:lnTo>
                  <a:pt x="4395033" y="7229664"/>
                </a:lnTo>
                <a:lnTo>
                  <a:pt x="0" y="722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15444">
            <a:off x="8536989" y="6355565"/>
            <a:ext cx="5264309" cy="8394911"/>
          </a:xfrm>
          <a:custGeom>
            <a:avLst/>
            <a:gdLst/>
            <a:ahLst/>
            <a:cxnLst/>
            <a:rect l="l" t="t" r="r" b="b"/>
            <a:pathLst>
              <a:path w="5264309" h="8394911">
                <a:moveTo>
                  <a:pt x="0" y="0"/>
                </a:moveTo>
                <a:lnTo>
                  <a:pt x="5264309" y="0"/>
                </a:lnTo>
                <a:lnTo>
                  <a:pt x="5264309" y="8394911"/>
                </a:lnTo>
                <a:lnTo>
                  <a:pt x="0" y="83949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60650"/>
            <a:ext cx="2514483" cy="2429588"/>
          </a:xfrm>
          <a:custGeom>
            <a:avLst/>
            <a:gdLst/>
            <a:ahLst/>
            <a:cxnLst/>
            <a:rect l="l" t="t" r="r" b="b"/>
            <a:pathLst>
              <a:path w="2514483" h="2429588">
                <a:moveTo>
                  <a:pt x="0" y="0"/>
                </a:moveTo>
                <a:lnTo>
                  <a:pt x="2514483" y="0"/>
                </a:lnTo>
                <a:lnTo>
                  <a:pt x="2514483" y="2429588"/>
                </a:lnTo>
                <a:lnTo>
                  <a:pt x="0" y="2429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8724" t="-6443" r="-38059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285941" y="2904538"/>
            <a:ext cx="13577397" cy="1819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3960"/>
              </a:lnSpc>
            </a:pPr>
            <a:r>
              <a:rPr lang="ar-EG" sz="1269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وحدة كل شيء عني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56335" y="5598946"/>
            <a:ext cx="5509581" cy="746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665"/>
              </a:lnSpc>
            </a:pPr>
            <a:r>
              <a:rPr lang="ar-EG" sz="515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إعداد المعلمة: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598376" y="702039"/>
            <a:ext cx="2529925" cy="17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728"/>
              </a:lnSpc>
            </a:pPr>
            <a:r>
              <a:rPr lang="ar-EG" sz="1949">
                <a:solidFill>
                  <a:srgbClr val="FFFFFF"/>
                </a:solidFill>
                <a:latin typeface="Droid Arabic Naskh"/>
                <a:ea typeface="Droid Arabic Naskh"/>
                <a:cs typeface="Droid Arabic Naskh"/>
                <a:sym typeface="Droid Arabic Naskh"/>
                <a:rtl/>
              </a:rPr>
              <a:t>المملكة العربية السعودية </a:t>
            </a:r>
          </a:p>
          <a:p>
            <a:pPr algn="ctr" rtl="1">
              <a:lnSpc>
                <a:spcPts val="2728"/>
              </a:lnSpc>
            </a:pPr>
            <a:r>
              <a:rPr lang="ar-EG" sz="1949">
                <a:solidFill>
                  <a:srgbClr val="FFFFFF"/>
                </a:solidFill>
                <a:latin typeface="Droid Arabic Naskh"/>
                <a:ea typeface="Droid Arabic Naskh"/>
                <a:cs typeface="Droid Arabic Naskh"/>
                <a:sym typeface="Droid Arabic Naskh"/>
                <a:rtl/>
              </a:rPr>
              <a:t>وزارة التعليم </a:t>
            </a:r>
          </a:p>
          <a:p>
            <a:pPr algn="ctr" rtl="1">
              <a:lnSpc>
                <a:spcPts val="2728"/>
              </a:lnSpc>
            </a:pPr>
            <a:r>
              <a:rPr lang="ar-EG" sz="1949">
                <a:solidFill>
                  <a:srgbClr val="FFFFFF"/>
                </a:solidFill>
                <a:latin typeface="Droid Arabic Naskh"/>
                <a:ea typeface="Droid Arabic Naskh"/>
                <a:cs typeface="Droid Arabic Naskh"/>
                <a:sym typeface="Droid Arabic Naskh"/>
                <a:rtl/>
              </a:rPr>
              <a:t>إدارة التعليم بمنطقة </a:t>
            </a:r>
          </a:p>
          <a:p>
            <a:pPr algn="ctr" rtl="1">
              <a:lnSpc>
                <a:spcPts val="2728"/>
              </a:lnSpc>
            </a:pPr>
            <a:r>
              <a:rPr lang="ar-EG" sz="1949">
                <a:solidFill>
                  <a:srgbClr val="FFFFFF"/>
                </a:solidFill>
                <a:latin typeface="Droid Arabic Naskh"/>
                <a:ea typeface="Droid Arabic Naskh"/>
                <a:cs typeface="Droid Arabic Naskh"/>
                <a:sym typeface="Droid Arabic Naskh"/>
                <a:rtl/>
              </a:rPr>
              <a:t> …</a:t>
            </a:r>
          </a:p>
          <a:p>
            <a:pPr algn="ctr" rtl="1">
              <a:lnSpc>
                <a:spcPts val="2728"/>
              </a:lnSpc>
            </a:pPr>
            <a:endParaRPr lang="ar-EG" sz="1949">
              <a:solidFill>
                <a:srgbClr val="FFFFFF"/>
              </a:solidFill>
              <a:latin typeface="Droid Arabic Naskh"/>
              <a:ea typeface="Droid Arabic Naskh"/>
              <a:cs typeface="Droid Arabic Naskh"/>
              <a:sym typeface="Droid Arabic Naskh"/>
              <a:rt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00394" y="3545299"/>
            <a:ext cx="9646901" cy="9031911"/>
          </a:xfrm>
          <a:custGeom>
            <a:avLst/>
            <a:gdLst/>
            <a:ahLst/>
            <a:cxnLst/>
            <a:rect l="l" t="t" r="r" b="b"/>
            <a:pathLst>
              <a:path w="9646901" h="9031911">
                <a:moveTo>
                  <a:pt x="0" y="0"/>
                </a:moveTo>
                <a:lnTo>
                  <a:pt x="9646901" y="0"/>
                </a:lnTo>
                <a:lnTo>
                  <a:pt x="9646901" y="9031911"/>
                </a:lnTo>
                <a:lnTo>
                  <a:pt x="0" y="90319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815687" y="478787"/>
            <a:ext cx="8656626" cy="1166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00"/>
              </a:lnSpc>
            </a:pPr>
            <a:r>
              <a:rPr lang="ar-EG" sz="809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إعلان الوحدة</a:t>
            </a:r>
          </a:p>
        </p:txBody>
      </p:sp>
      <p:sp>
        <p:nvSpPr>
          <p:cNvPr id="4" name="Freeform 4"/>
          <p:cNvSpPr/>
          <p:nvPr/>
        </p:nvSpPr>
        <p:spPr>
          <a:xfrm>
            <a:off x="14386565" y="6098739"/>
            <a:ext cx="3901435" cy="6172343"/>
          </a:xfrm>
          <a:custGeom>
            <a:avLst/>
            <a:gdLst/>
            <a:ahLst/>
            <a:cxnLst/>
            <a:rect l="l" t="t" r="r" b="b"/>
            <a:pathLst>
              <a:path w="3901435" h="6172343">
                <a:moveTo>
                  <a:pt x="0" y="0"/>
                </a:moveTo>
                <a:lnTo>
                  <a:pt x="3901435" y="0"/>
                </a:lnTo>
                <a:lnTo>
                  <a:pt x="3901435" y="6172343"/>
                </a:lnTo>
                <a:lnTo>
                  <a:pt x="0" y="6172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6098739"/>
            <a:ext cx="3537393" cy="5641025"/>
          </a:xfrm>
          <a:custGeom>
            <a:avLst/>
            <a:gdLst/>
            <a:ahLst/>
            <a:cxnLst/>
            <a:rect l="l" t="t" r="r" b="b"/>
            <a:pathLst>
              <a:path w="3537393" h="5641025">
                <a:moveTo>
                  <a:pt x="0" y="0"/>
                </a:moveTo>
                <a:lnTo>
                  <a:pt x="3537393" y="0"/>
                </a:lnTo>
                <a:lnTo>
                  <a:pt x="3537393" y="5641025"/>
                </a:lnTo>
                <a:lnTo>
                  <a:pt x="0" y="5641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905635"/>
            <a:ext cx="16230600" cy="838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السلام عليكم ورحمة الله وبركاته </a:t>
            </a: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عزيزاتي الأمهات سوف نبدأ يوم الأحد الموافق / / </a:t>
            </a: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١٤٤٦</a:t>
            </a: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هـ </a:t>
            </a: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ولمدة ثلاث أسابيع (وحدة كل شيء عني)</a:t>
            </a: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وسيتعرف الطفل من خلال هذه الوحدة على العديد من المفاهيم حول شكله والتحدث عن الاشياء المفضلة له وأجزاء الجسم وحول وظائف حواسه الخمسة وكيفية الاعتناء بها </a:t>
            </a: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وتتيح هذه الوحدة للطفل المعرفه حول جسمة والاطعمة الصحية وكيفية الاعتناء بنفسه</a:t>
            </a:r>
          </a:p>
          <a:p>
            <a:pPr algn="ctr" rtl="1">
              <a:lnSpc>
                <a:spcPts val="4759"/>
              </a:lnSpc>
            </a:pPr>
            <a:endParaRPr lang="ar-EG" sz="33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  <a:rtl/>
            </a:endParaRP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فأتمنى من الجميع التعاون معنا لنصل إلى النتيجة</a:t>
            </a: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 والهدف الذي خططنا له جميعاً</a:t>
            </a:r>
          </a:p>
          <a:p>
            <a:pPr algn="ctr" rtl="1">
              <a:lnSpc>
                <a:spcPts val="4759"/>
              </a:lnSpc>
            </a:pPr>
            <a:endParaRPr lang="ar-EG" sz="33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  <a:rtl/>
            </a:endParaRP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 ولكم جزيل الشكر على تعاونكم معنا </a:t>
            </a:r>
          </a:p>
          <a:p>
            <a:pPr algn="ctr" rtl="1">
              <a:lnSpc>
                <a:spcPts val="4759"/>
              </a:lnSpc>
            </a:pPr>
            <a:endParaRPr lang="ar-EG" sz="33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  <a:rtl/>
            </a:endParaRPr>
          </a:p>
          <a:p>
            <a:pPr algn="ctr" rtl="1">
              <a:lnSpc>
                <a:spcPts val="4759"/>
              </a:lnSpc>
            </a:pPr>
            <a:r>
              <a:rPr lang="ar-EG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rtl/>
              </a:rPr>
              <a:t>مديرة الروضة</a:t>
            </a:r>
          </a:p>
          <a:p>
            <a:pPr algn="ctr" rtl="1">
              <a:lnSpc>
                <a:spcPts val="4759"/>
              </a:lnSpc>
            </a:pPr>
            <a:endParaRPr lang="ar-EG" sz="33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  <a:rtl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400050" y="1028700"/>
            <a:ext cx="10355702" cy="8854125"/>
          </a:xfrm>
          <a:custGeom>
            <a:avLst/>
            <a:gdLst/>
            <a:ahLst/>
            <a:cxnLst/>
            <a:rect l="l" t="t" r="r" b="b"/>
            <a:pathLst>
              <a:path w="10355702" h="8854125">
                <a:moveTo>
                  <a:pt x="10355702" y="0"/>
                </a:moveTo>
                <a:lnTo>
                  <a:pt x="0" y="0"/>
                </a:lnTo>
                <a:lnTo>
                  <a:pt x="0" y="8854125"/>
                </a:lnTo>
                <a:lnTo>
                  <a:pt x="10355702" y="8854125"/>
                </a:lnTo>
                <a:lnTo>
                  <a:pt x="10355702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0" y="3357577"/>
            <a:ext cx="18288000" cy="4198620"/>
          </a:xfrm>
          <a:custGeom>
            <a:avLst/>
            <a:gdLst/>
            <a:ahLst/>
            <a:cxnLst/>
            <a:rect l="l" t="t" r="r" b="b"/>
            <a:pathLst>
              <a:path w="18288000" h="4198620">
                <a:moveTo>
                  <a:pt x="18288000" y="0"/>
                </a:moveTo>
                <a:lnTo>
                  <a:pt x="0" y="0"/>
                </a:lnTo>
                <a:lnTo>
                  <a:pt x="0" y="4198620"/>
                </a:lnTo>
                <a:lnTo>
                  <a:pt x="18288000" y="419862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810638" y="4530200"/>
            <a:ext cx="4902903" cy="226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ماهي اسمائنا؟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تختلف اشكالنا؟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ماذا تفضل من الاشياء 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تغيرنا؟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ماذا يمكنا أن نفعل 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0584" y="726908"/>
            <a:ext cx="8656626" cy="1166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00"/>
              </a:lnSpc>
            </a:pPr>
            <a:r>
              <a:rPr lang="ar-EG" sz="809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مفاهيم الوحدة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10638" y="3663851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معلومات عني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10638" y="2789669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الأسبوع الأول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37072" y="2789669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الأسبوع الثاني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37072" y="3663851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جسمي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67451" y="4530200"/>
            <a:ext cx="4902903" cy="226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 هي أعضاء جسمي؟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يمكنني التحرك؟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استطيع التنفس؟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 هي حواسي الخمسة؟</a:t>
            </a:r>
          </a:p>
          <a:p>
            <a:pPr algn="ctr" rtl="1">
              <a:lnSpc>
                <a:spcPts val="3390"/>
              </a:lnSpc>
            </a:pPr>
            <a:r>
              <a:rPr lang="ar-EG" sz="3082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 وظائف حواسي الخمسة؟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4873" y="2697236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الأسبوع الثالث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1831" y="3663851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أعتني بنفسي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8664" y="4409917"/>
            <a:ext cx="4129237" cy="273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952"/>
              </a:lnSpc>
            </a:pPr>
            <a:r>
              <a:rPr lang="ar-EG" sz="2684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 هي الأطعمة الصحية والغير صحية؟</a:t>
            </a:r>
          </a:p>
          <a:p>
            <a:pPr algn="ctr" rtl="1">
              <a:lnSpc>
                <a:spcPts val="2952"/>
              </a:lnSpc>
            </a:pPr>
            <a:r>
              <a:rPr lang="ar-EG" sz="2684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أعتني بأسناني؟</a:t>
            </a:r>
          </a:p>
          <a:p>
            <a:pPr algn="ctr" rtl="1">
              <a:lnSpc>
                <a:spcPts val="2952"/>
              </a:lnSpc>
            </a:pPr>
            <a:r>
              <a:rPr lang="ar-EG" sz="2684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ما طرق المحافظة على سلامتك؟</a:t>
            </a:r>
          </a:p>
          <a:p>
            <a:pPr algn="ctr" rtl="1">
              <a:lnSpc>
                <a:spcPts val="2952"/>
              </a:lnSpc>
            </a:pPr>
            <a:r>
              <a:rPr lang="ar-EG" sz="2684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نقوم بضبط النفس؟</a:t>
            </a:r>
          </a:p>
          <a:p>
            <a:pPr algn="ctr" rtl="1">
              <a:lnSpc>
                <a:spcPts val="2952"/>
              </a:lnSpc>
            </a:pPr>
            <a:r>
              <a:rPr lang="ar-EG" sz="2684">
                <a:solidFill>
                  <a:srgbClr val="171320"/>
                </a:solidFill>
                <a:latin typeface="Ahaleel"/>
                <a:ea typeface="Ahaleel"/>
                <a:cs typeface="Ahaleel"/>
                <a:sym typeface="Ahaleel"/>
                <a:rtl/>
              </a:rPr>
              <a:t>كيف نحافظ علي أجسامنا من المرض؟</a:t>
            </a:r>
          </a:p>
        </p:txBody>
      </p:sp>
      <p:sp>
        <p:nvSpPr>
          <p:cNvPr id="14" name="Freeform 14"/>
          <p:cNvSpPr/>
          <p:nvPr/>
        </p:nvSpPr>
        <p:spPr>
          <a:xfrm>
            <a:off x="2690671" y="7200520"/>
            <a:ext cx="3290633" cy="4818498"/>
          </a:xfrm>
          <a:custGeom>
            <a:avLst/>
            <a:gdLst/>
            <a:ahLst/>
            <a:cxnLst/>
            <a:rect l="l" t="t" r="r" b="b"/>
            <a:pathLst>
              <a:path w="3290633" h="4818498">
                <a:moveTo>
                  <a:pt x="0" y="0"/>
                </a:moveTo>
                <a:lnTo>
                  <a:pt x="3290632" y="0"/>
                </a:lnTo>
                <a:lnTo>
                  <a:pt x="3290632" y="4818498"/>
                </a:lnTo>
                <a:lnTo>
                  <a:pt x="0" y="48184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175687">
            <a:off x="5147460" y="7886254"/>
            <a:ext cx="3802453" cy="5664735"/>
          </a:xfrm>
          <a:custGeom>
            <a:avLst/>
            <a:gdLst/>
            <a:ahLst/>
            <a:cxnLst/>
            <a:rect l="l" t="t" r="r" b="b"/>
            <a:pathLst>
              <a:path w="3802453" h="5664735">
                <a:moveTo>
                  <a:pt x="0" y="0"/>
                </a:moveTo>
                <a:lnTo>
                  <a:pt x="3802454" y="0"/>
                </a:lnTo>
                <a:lnTo>
                  <a:pt x="3802454" y="5664735"/>
                </a:lnTo>
                <a:lnTo>
                  <a:pt x="0" y="56647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344910">
            <a:off x="12169578" y="7276253"/>
            <a:ext cx="2863789" cy="4710825"/>
          </a:xfrm>
          <a:custGeom>
            <a:avLst/>
            <a:gdLst/>
            <a:ahLst/>
            <a:cxnLst/>
            <a:rect l="l" t="t" r="r" b="b"/>
            <a:pathLst>
              <a:path w="2863789" h="4710825">
                <a:moveTo>
                  <a:pt x="0" y="0"/>
                </a:moveTo>
                <a:lnTo>
                  <a:pt x="2863789" y="0"/>
                </a:lnTo>
                <a:lnTo>
                  <a:pt x="2863789" y="4710825"/>
                </a:lnTo>
                <a:lnTo>
                  <a:pt x="0" y="4710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315444">
            <a:off x="8782453" y="7718357"/>
            <a:ext cx="3430206" cy="5470096"/>
          </a:xfrm>
          <a:custGeom>
            <a:avLst/>
            <a:gdLst/>
            <a:ahLst/>
            <a:cxnLst/>
            <a:rect l="l" t="t" r="r" b="b"/>
            <a:pathLst>
              <a:path w="3430206" h="5470096">
                <a:moveTo>
                  <a:pt x="0" y="0"/>
                </a:moveTo>
                <a:lnTo>
                  <a:pt x="3430206" y="0"/>
                </a:lnTo>
                <a:lnTo>
                  <a:pt x="3430206" y="5470096"/>
                </a:lnTo>
                <a:lnTo>
                  <a:pt x="0" y="54700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82555" y="445929"/>
            <a:ext cx="11229391" cy="9601130"/>
          </a:xfrm>
          <a:custGeom>
            <a:avLst/>
            <a:gdLst/>
            <a:ahLst/>
            <a:cxnLst/>
            <a:rect l="l" t="t" r="r" b="b"/>
            <a:pathLst>
              <a:path w="11229391" h="9601130">
                <a:moveTo>
                  <a:pt x="11229391" y="0"/>
                </a:moveTo>
                <a:lnTo>
                  <a:pt x="0" y="0"/>
                </a:lnTo>
                <a:lnTo>
                  <a:pt x="0" y="9601130"/>
                </a:lnTo>
                <a:lnTo>
                  <a:pt x="11229391" y="9601130"/>
                </a:lnTo>
                <a:lnTo>
                  <a:pt x="11229391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820584" y="1095375"/>
            <a:ext cx="8656626" cy="1166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00"/>
              </a:lnSpc>
            </a:pPr>
            <a:r>
              <a:rPr lang="ar-EG" sz="809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الحروف والأرقام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611946" y="3422454"/>
            <a:ext cx="4732648" cy="1038153"/>
            <a:chOff x="0" y="0"/>
            <a:chExt cx="6310197" cy="1384204"/>
          </a:xfrm>
        </p:grpSpPr>
        <p:sp>
          <p:nvSpPr>
            <p:cNvPr id="5" name="AutoShape 5"/>
            <p:cNvSpPr/>
            <p:nvPr/>
          </p:nvSpPr>
          <p:spPr>
            <a:xfrm>
              <a:off x="1528927" y="1365154"/>
              <a:ext cx="3252343" cy="0"/>
            </a:xfrm>
            <a:prstGeom prst="line">
              <a:avLst/>
            </a:prstGeom>
            <a:ln w="381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6310197" cy="860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4866"/>
                </a:lnSpc>
              </a:pPr>
              <a:r>
                <a:rPr lang="ar-EG" sz="4423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  <a:rtl/>
                </a:rPr>
                <a:t>حروف الوحدة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454260" y="3422454"/>
            <a:ext cx="4732648" cy="1038153"/>
            <a:chOff x="0" y="0"/>
            <a:chExt cx="6310197" cy="1384204"/>
          </a:xfrm>
        </p:grpSpPr>
        <p:sp>
          <p:nvSpPr>
            <p:cNvPr id="8" name="AutoShape 8"/>
            <p:cNvSpPr/>
            <p:nvPr/>
          </p:nvSpPr>
          <p:spPr>
            <a:xfrm>
              <a:off x="1528927" y="1365154"/>
              <a:ext cx="3252343" cy="0"/>
            </a:xfrm>
            <a:prstGeom prst="line">
              <a:avLst/>
            </a:prstGeom>
            <a:ln w="381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38100"/>
              <a:ext cx="6310197" cy="860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4866"/>
                </a:lnSpc>
              </a:pPr>
              <a:r>
                <a:rPr lang="ar-EG" sz="4423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  <a:rtl/>
                </a:rPr>
                <a:t>أرقام الوحدة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2572" y="6766389"/>
            <a:ext cx="4732648" cy="1038153"/>
            <a:chOff x="0" y="0"/>
            <a:chExt cx="6310197" cy="1384204"/>
          </a:xfrm>
        </p:grpSpPr>
        <p:sp>
          <p:nvSpPr>
            <p:cNvPr id="11" name="AutoShape 11"/>
            <p:cNvSpPr/>
            <p:nvPr/>
          </p:nvSpPr>
          <p:spPr>
            <a:xfrm>
              <a:off x="1528927" y="1365154"/>
              <a:ext cx="3252343" cy="0"/>
            </a:xfrm>
            <a:prstGeom prst="line">
              <a:avLst/>
            </a:prstGeom>
            <a:ln w="381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38100"/>
              <a:ext cx="6310197" cy="860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4866"/>
                </a:lnSpc>
              </a:pPr>
              <a:r>
                <a:rPr lang="ar-EG" sz="4423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  <a:rtl/>
                </a:rPr>
                <a:t>سورة الوحدة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0" y="5586902"/>
            <a:ext cx="4500022" cy="6703944"/>
          </a:xfrm>
          <a:custGeom>
            <a:avLst/>
            <a:gdLst/>
            <a:ahLst/>
            <a:cxnLst/>
            <a:rect l="l" t="t" r="r" b="b"/>
            <a:pathLst>
              <a:path w="4500022" h="6703944">
                <a:moveTo>
                  <a:pt x="0" y="0"/>
                </a:moveTo>
                <a:lnTo>
                  <a:pt x="4500022" y="0"/>
                </a:lnTo>
                <a:lnTo>
                  <a:pt x="4500022" y="6703944"/>
                </a:lnTo>
                <a:lnTo>
                  <a:pt x="0" y="67039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626440" y="5927310"/>
            <a:ext cx="3661560" cy="6023128"/>
          </a:xfrm>
          <a:custGeom>
            <a:avLst/>
            <a:gdLst/>
            <a:ahLst/>
            <a:cxnLst/>
            <a:rect l="l" t="t" r="r" b="b"/>
            <a:pathLst>
              <a:path w="3661560" h="6023128">
                <a:moveTo>
                  <a:pt x="0" y="0"/>
                </a:moveTo>
                <a:lnTo>
                  <a:pt x="3661560" y="0"/>
                </a:lnTo>
                <a:lnTo>
                  <a:pt x="3661560" y="6023128"/>
                </a:lnTo>
                <a:lnTo>
                  <a:pt x="0" y="6023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29570">
            <a:off x="-1773381" y="3672292"/>
            <a:ext cx="19892431" cy="11239223"/>
          </a:xfrm>
          <a:custGeom>
            <a:avLst/>
            <a:gdLst/>
            <a:ahLst/>
            <a:cxnLst/>
            <a:rect l="l" t="t" r="r" b="b"/>
            <a:pathLst>
              <a:path w="19892431" h="11239223">
                <a:moveTo>
                  <a:pt x="0" y="0"/>
                </a:moveTo>
                <a:lnTo>
                  <a:pt x="19892430" y="0"/>
                </a:lnTo>
                <a:lnTo>
                  <a:pt x="19892430" y="11239223"/>
                </a:lnTo>
                <a:lnTo>
                  <a:pt x="0" y="11239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812018" y="5560846"/>
            <a:ext cx="5050106" cy="7394908"/>
          </a:xfrm>
          <a:custGeom>
            <a:avLst/>
            <a:gdLst/>
            <a:ahLst/>
            <a:cxnLst/>
            <a:rect l="l" t="t" r="r" b="b"/>
            <a:pathLst>
              <a:path w="5050106" h="7394908">
                <a:moveTo>
                  <a:pt x="0" y="0"/>
                </a:moveTo>
                <a:lnTo>
                  <a:pt x="5050106" y="0"/>
                </a:lnTo>
                <a:lnTo>
                  <a:pt x="5050106" y="7394908"/>
                </a:lnTo>
                <a:lnTo>
                  <a:pt x="0" y="7394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5687">
            <a:off x="2958396" y="6613236"/>
            <a:ext cx="5835593" cy="8693621"/>
          </a:xfrm>
          <a:custGeom>
            <a:avLst/>
            <a:gdLst/>
            <a:ahLst/>
            <a:cxnLst/>
            <a:rect l="l" t="t" r="r" b="b"/>
            <a:pathLst>
              <a:path w="5835593" h="8693621">
                <a:moveTo>
                  <a:pt x="0" y="0"/>
                </a:moveTo>
                <a:lnTo>
                  <a:pt x="5835593" y="0"/>
                </a:lnTo>
                <a:lnTo>
                  <a:pt x="5835593" y="8693620"/>
                </a:lnTo>
                <a:lnTo>
                  <a:pt x="0" y="8693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44910">
            <a:off x="13735182" y="5677072"/>
            <a:ext cx="4395033" cy="7229664"/>
          </a:xfrm>
          <a:custGeom>
            <a:avLst/>
            <a:gdLst/>
            <a:ahLst/>
            <a:cxnLst/>
            <a:rect l="l" t="t" r="r" b="b"/>
            <a:pathLst>
              <a:path w="4395033" h="7229664">
                <a:moveTo>
                  <a:pt x="0" y="0"/>
                </a:moveTo>
                <a:lnTo>
                  <a:pt x="4395033" y="0"/>
                </a:lnTo>
                <a:lnTo>
                  <a:pt x="4395033" y="7229664"/>
                </a:lnTo>
                <a:lnTo>
                  <a:pt x="0" y="722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15444">
            <a:off x="8536989" y="6355565"/>
            <a:ext cx="5264309" cy="8394911"/>
          </a:xfrm>
          <a:custGeom>
            <a:avLst/>
            <a:gdLst/>
            <a:ahLst/>
            <a:cxnLst/>
            <a:rect l="l" t="t" r="r" b="b"/>
            <a:pathLst>
              <a:path w="5264309" h="8394911">
                <a:moveTo>
                  <a:pt x="0" y="0"/>
                </a:moveTo>
                <a:lnTo>
                  <a:pt x="5264309" y="0"/>
                </a:lnTo>
                <a:lnTo>
                  <a:pt x="5264309" y="8394911"/>
                </a:lnTo>
                <a:lnTo>
                  <a:pt x="0" y="83949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85941" y="2904538"/>
            <a:ext cx="13577397" cy="1819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3960"/>
              </a:lnSpc>
            </a:pPr>
            <a:r>
              <a:rPr lang="ar-EG" sz="1269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الخطة الأسبوعية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37769" y="252055"/>
            <a:ext cx="718397" cy="776645"/>
          </a:xfrm>
          <a:custGeom>
            <a:avLst/>
            <a:gdLst/>
            <a:ahLst/>
            <a:cxnLst/>
            <a:rect l="l" t="t" r="r" b="b"/>
            <a:pathLst>
              <a:path w="718397" h="776645">
                <a:moveTo>
                  <a:pt x="0" y="0"/>
                </a:moveTo>
                <a:lnTo>
                  <a:pt x="718396" y="0"/>
                </a:lnTo>
                <a:lnTo>
                  <a:pt x="718396" y="776645"/>
                </a:lnTo>
                <a:lnTo>
                  <a:pt x="0" y="77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92549" y="368359"/>
            <a:ext cx="4902903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معلومات عني</a:t>
            </a:r>
          </a:p>
        </p:txBody>
      </p:sp>
      <p:sp>
        <p:nvSpPr>
          <p:cNvPr id="4" name="Freeform 4"/>
          <p:cNvSpPr/>
          <p:nvPr/>
        </p:nvSpPr>
        <p:spPr>
          <a:xfrm>
            <a:off x="6554963" y="252055"/>
            <a:ext cx="718397" cy="776645"/>
          </a:xfrm>
          <a:custGeom>
            <a:avLst/>
            <a:gdLst/>
            <a:ahLst/>
            <a:cxnLst/>
            <a:rect l="l" t="t" r="r" b="b"/>
            <a:pathLst>
              <a:path w="718397" h="776645">
                <a:moveTo>
                  <a:pt x="0" y="0"/>
                </a:moveTo>
                <a:lnTo>
                  <a:pt x="718397" y="0"/>
                </a:lnTo>
                <a:lnTo>
                  <a:pt x="718397" y="776645"/>
                </a:lnTo>
                <a:lnTo>
                  <a:pt x="0" y="77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501208" y="1404237"/>
          <a:ext cx="17285585" cy="8516433"/>
        </p:xfrm>
        <a:graphic>
          <a:graphicData uri="http://schemas.openxmlformats.org/drawingml/2006/table">
            <a:tbl>
              <a:tblPr rtl="1"/>
              <a:tblGrid>
                <a:gridCol w="2862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5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8890">
                <a:tc rowSpan="2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السؤال اليومي أو الموضوعي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الأحد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الأثنين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الثلاثاء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الأربعاء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الخميس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436">
                <a:tc v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السؤال اليومي أو الموضوعي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ماهي اسمائنا؟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تختلف أشكالنا؟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ماذا تفضل من الأشياء؟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تغيّرنا؟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ماذا يمكننا أن نفعل؟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246">
                <a:tc gridSpan="6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354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أنشطة للمجموعة بأكملها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اسمي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اختلاف الشكل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أشيائنا المفضلة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مراحل النمو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الأشياء التي يمكننا فعلها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5888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أنشطة للمجموعة الصغيرة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حرف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كلمات تبدأ بالحرف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مواضع الحرف () في الكلمة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العدد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مدلول العدد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354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القراءة الجهرية للأطفال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أنا إنسان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أنا إنسان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أنا إنسان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أنا إنسان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أنا إنسان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354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التعلم في الخارج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تمارين رياضية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مسابقة الجري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نط الحبل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الدراجات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شدّ الحبل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8957">
                <a:tc>
                  <a:txBody>
                    <a:bodyPr/>
                    <a:lstStyle/>
                    <a:p>
                      <a:pPr algn="ctr" rtl="1">
                        <a:lnSpc>
                          <a:spcPts val="2195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الأنشطة المستمرة في مراكز التعلم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-13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القراءة والاستماع</a:t>
                      </a:r>
                      <a:endParaRPr lang="en-US" sz="110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قراءة قصص عن اكتشف نفسك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1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الايقاع والموسيقى</a:t>
                      </a:r>
                      <a:endParaRPr lang="en-US" sz="110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1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اختلاف الاصوات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1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الاستكشاف</a:t>
                      </a:r>
                      <a:endParaRPr lang="en-US" sz="110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1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ادوات تنظيف الاسنان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91"/>
                        </a:lnSpc>
                        <a:defRPr/>
                      </a:pPr>
                      <a:r>
                        <a:rPr lang="ar-EG" sz="1700" spc="-13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الرياضيات والألعاب الإدراكية</a:t>
                      </a:r>
                      <a:endParaRPr lang="en-US" sz="1100"/>
                    </a:p>
                    <a:p>
                      <a:pPr algn="ctr" rtl="1">
                        <a:lnSpc>
                          <a:spcPts val="2091"/>
                        </a:lnSpc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تصنيف بطاقات 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-13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الفن والإدراك الحسي</a:t>
                      </a:r>
                      <a:endParaRPr lang="en-US" sz="110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"/>
                          <a:ea typeface="Droid Arabic Kufi"/>
                          <a:cs typeface="Droid Arabic Kufi"/>
                          <a:sym typeface="Droid Arabic Kufi"/>
                          <a:rtl/>
                        </a:rPr>
                        <a:t>عمل شكل انسان بالصلصال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9139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الوجبات والأنشطة الروتينية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815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اللقاء الختامي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1573" y="252055"/>
            <a:ext cx="718397" cy="776645"/>
          </a:xfrm>
          <a:custGeom>
            <a:avLst/>
            <a:gdLst/>
            <a:ahLst/>
            <a:cxnLst/>
            <a:rect l="l" t="t" r="r" b="b"/>
            <a:pathLst>
              <a:path w="718397" h="776645">
                <a:moveTo>
                  <a:pt x="0" y="0"/>
                </a:moveTo>
                <a:lnTo>
                  <a:pt x="718397" y="0"/>
                </a:lnTo>
                <a:lnTo>
                  <a:pt x="718397" y="776645"/>
                </a:lnTo>
                <a:lnTo>
                  <a:pt x="0" y="77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68847" y="252055"/>
            <a:ext cx="718397" cy="776645"/>
          </a:xfrm>
          <a:custGeom>
            <a:avLst/>
            <a:gdLst/>
            <a:ahLst/>
            <a:cxnLst/>
            <a:rect l="l" t="t" r="r" b="b"/>
            <a:pathLst>
              <a:path w="718397" h="776645">
                <a:moveTo>
                  <a:pt x="0" y="0"/>
                </a:moveTo>
                <a:lnTo>
                  <a:pt x="718397" y="0"/>
                </a:lnTo>
                <a:lnTo>
                  <a:pt x="718397" y="776645"/>
                </a:lnTo>
                <a:lnTo>
                  <a:pt x="0" y="77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27854" y="368359"/>
            <a:ext cx="2553719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جسمي</a:t>
            </a:r>
          </a:p>
        </p:txBody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957605"/>
              </p:ext>
            </p:extLst>
          </p:nvPr>
        </p:nvGraphicFramePr>
        <p:xfrm>
          <a:off x="501208" y="1404237"/>
          <a:ext cx="17285585" cy="8524874"/>
        </p:xfrm>
        <a:graphic>
          <a:graphicData uri="http://schemas.openxmlformats.org/drawingml/2006/table">
            <a:tbl>
              <a:tblPr rtl="1"/>
              <a:tblGrid>
                <a:gridCol w="2862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5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8889">
                <a:tc rowSpan="2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السؤال اليومي أو الموضوعي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الأحد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الأثنين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الثلاثاء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الأربعاء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الخميس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887">
                <a:tc v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السؤال اليومي أو الموضوعي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ماهي أعضاء جسمي؟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يمكنني التحرك؟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استطيع التنفس؟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ماهي حواسيّ الخمسة؟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 وظائف حواسي الخمس؟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245">
                <a:tc gridSpan="6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353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أنشطة للمجموعة بأكملها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أعضاء جسم الانسان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كيفية التحرك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عملية التنفس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الحواس الخمس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وظائف الحواس الخمس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5887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أنشطة للمجموعة الصغيرة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حرف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كلمات تبدأ بالحرف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مواضع الحرف () في الكلمة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العدد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مدلول العدد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353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القراءة الجهرية للأطفال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353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التعلم في الخارج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الكراسي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التماثيل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الثعلب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كرة القدم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تخطي الحواجز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8955">
                <a:tc>
                  <a:txBody>
                    <a:bodyPr/>
                    <a:lstStyle/>
                    <a:p>
                      <a:pPr algn="ctr" rtl="1">
                        <a:lnSpc>
                          <a:spcPts val="2195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الأنشطة المستمرة في مراكز التعلم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SA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البناء</a:t>
                      </a:r>
                    </a:p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SA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مكعبات خشبية</a:t>
                      </a:r>
                      <a:endParaRPr lang="ar-EG" sz="1700" spc="-14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SA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الفن والادراك الحسي</a:t>
                      </a:r>
                    </a:p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endParaRPr lang="ar-SA" sz="1700" spc="1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SA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عمل قناع للوجه</a:t>
                      </a:r>
                      <a:endParaRPr lang="ar-EG" sz="1700" spc="1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الاستكشاف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ادوات </a:t>
                      </a:r>
                      <a:r>
                        <a:rPr lang="ar-SA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صحية </a:t>
                      </a:r>
                      <a:endParaRPr lang="ar-EG" sz="1700" spc="1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91"/>
                        </a:lnSpc>
                        <a:defRPr/>
                      </a:pPr>
                      <a:r>
                        <a:rPr lang="ar-EG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الرياضيات والألعاب الإدراكية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091"/>
                        </a:lnSpc>
                      </a:pPr>
                      <a:r>
                        <a:rPr lang="ar-SA" sz="1700" spc="-14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 بطاقات العدد</a:t>
                      </a:r>
                      <a:endParaRPr lang="ar-EG" sz="1700" spc="-14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</a:t>
                      </a:r>
                      <a:r>
                        <a:rPr lang="ar-SA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 الدرامي</a:t>
                      </a:r>
                    </a:p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endParaRPr lang="ar-SA" sz="1700" spc="-14" dirty="0">
                        <a:solidFill>
                          <a:srgbClr val="1A1A1A"/>
                        </a:solidFill>
                        <a:latin typeface="Droid Arabic Kufi"/>
                        <a:ea typeface="Droid Arabic Kufi"/>
                        <a:cs typeface="Droid Arabic Kufi"/>
                        <a:sym typeface="Droid Arabic Kufi"/>
                        <a:rtl/>
                      </a:endParaRPr>
                    </a:p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SA" sz="1700" spc="-14" dirty="0">
                          <a:solidFill>
                            <a:srgbClr val="1A1A1A"/>
                          </a:solidFill>
                          <a:latin typeface="Droid Arabic Kufi"/>
                          <a:ea typeface="Droid Arabic Kufi"/>
                          <a:cs typeface="Droid Arabic Kufi"/>
                          <a:sym typeface="Droid Arabic Kufi"/>
                          <a:rtl/>
                        </a:rPr>
                        <a:t>تمثيل دور الطبيب </a:t>
                      </a:r>
                      <a:endParaRPr lang="ar-SA" sz="1700" spc="-13" dirty="0">
                        <a:solidFill>
                          <a:srgbClr val="1A1A1A"/>
                        </a:solidFill>
                        <a:latin typeface="Droid Arabic Kufi Bold"/>
                        <a:ea typeface="Droid Arabic Kufi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9138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الوجبات والأنشطة الروتينية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814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اللقاء الختامي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65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86889" y="252055"/>
            <a:ext cx="718397" cy="776645"/>
          </a:xfrm>
          <a:custGeom>
            <a:avLst/>
            <a:gdLst/>
            <a:ahLst/>
            <a:cxnLst/>
            <a:rect l="l" t="t" r="r" b="b"/>
            <a:pathLst>
              <a:path w="718397" h="776645">
                <a:moveTo>
                  <a:pt x="0" y="0"/>
                </a:moveTo>
                <a:lnTo>
                  <a:pt x="718397" y="0"/>
                </a:lnTo>
                <a:lnTo>
                  <a:pt x="718397" y="776645"/>
                </a:lnTo>
                <a:lnTo>
                  <a:pt x="0" y="77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758007" y="252055"/>
            <a:ext cx="718397" cy="776645"/>
          </a:xfrm>
          <a:custGeom>
            <a:avLst/>
            <a:gdLst/>
            <a:ahLst/>
            <a:cxnLst/>
            <a:rect l="l" t="t" r="r" b="b"/>
            <a:pathLst>
              <a:path w="718397" h="776645">
                <a:moveTo>
                  <a:pt x="0" y="0"/>
                </a:moveTo>
                <a:lnTo>
                  <a:pt x="718397" y="0"/>
                </a:lnTo>
                <a:lnTo>
                  <a:pt x="718397" y="776645"/>
                </a:lnTo>
                <a:lnTo>
                  <a:pt x="0" y="77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476404" y="368359"/>
            <a:ext cx="3466109" cy="660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041"/>
              </a:lnSpc>
            </a:pPr>
            <a:r>
              <a:rPr lang="ar-EG" sz="4582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  <a:rtl/>
              </a:rPr>
              <a:t>أعتني بنفسي</a:t>
            </a:r>
          </a:p>
        </p:txBody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023819"/>
              </p:ext>
            </p:extLst>
          </p:nvPr>
        </p:nvGraphicFramePr>
        <p:xfrm>
          <a:off x="501208" y="1404237"/>
          <a:ext cx="17285585" cy="8534399"/>
        </p:xfrm>
        <a:graphic>
          <a:graphicData uri="http://schemas.openxmlformats.org/drawingml/2006/table">
            <a:tbl>
              <a:tblPr rtl="1"/>
              <a:tblGrid>
                <a:gridCol w="2862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5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72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8888">
                <a:tc rowSpan="2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السؤال اليومي أو الموضوعي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الأحد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الأثنين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الثلاثاء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الأربعاء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الخميس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422">
                <a:tc v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السؤال اليومي أو الموضوعي</a:t>
                      </a:r>
                      <a:endParaRPr lang="en-US" sz="1100"/>
                    </a:p>
                    <a:p>
                      <a:pPr algn="ctr" rtl="1">
                        <a:lnSpc>
                          <a:spcPts val="1700"/>
                        </a:lnSpc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12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ماهي الأطعمة الصحية والغير صحية؟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397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أعتني بأسناني؟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ما طرق المحافظة على سلامتك؟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نقوم بضبط النفس؟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نحافظ على أجسامنا من المرض؟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244">
                <a:tc gridSpan="6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 dirty="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endParaRPr lang="en-US" sz="1100"/>
                    </a:p>
                    <a:p>
                      <a:pPr algn="ctr" rtl="1">
                        <a:lnSpc>
                          <a:spcPts val="850"/>
                        </a:lnSpc>
                      </a:pPr>
                      <a:r>
                        <a:rPr lang="ar-EG" sz="1700" spc="-14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كيف سيتفاعل الأطفال مع هذا السؤال أو الموضوع خلال فترات البرنامج اليومي ...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352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أنشطة للمجموعة بأكملها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cs typeface="Droid Arabic Kufi Bold"/>
                          <a:sym typeface="Droid Arabic Kufi Bold"/>
                          <a:rtl/>
                        </a:rPr>
                        <a:t>الغذاء الصحي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العناية بالأسنان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طرق السلامة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أهمية ضبط النفس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cs typeface="Droid Arabic Kufi Bold"/>
                          <a:sym typeface="Droid Arabic Kufi Bold"/>
                          <a:rtl/>
                        </a:rPr>
                        <a:t>الحماية من الفيروسات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5886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أنشطة للمجموعة الصغيرة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حرف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كلمات تبدأ بالحرف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08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مواضع الحرف () في الكلمة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قصة العدد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مدلول العدد ()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352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القراءة الجهرية للأطفال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352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التعلم في الخارج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</a:t>
                      </a: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الحجلة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</a:t>
                      </a: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الكرات الملونة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</a:t>
                      </a: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تخطي الحواجز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cs typeface="Droid Arabic Kufi Bold"/>
                          <a:sym typeface="Droid Arabic Kufi Bold"/>
                          <a:rtl/>
                        </a:rPr>
                        <a:t>لعبة نط الحبل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SA" sz="1700" dirty="0">
                          <a:solidFill>
                            <a:srgbClr val="000000"/>
                          </a:solidFill>
                          <a:latin typeface="Droid Arabic Kufi Bold"/>
                          <a:cs typeface="Droid Arabic Kufi Bold"/>
                          <a:sym typeface="Droid Arabic Kufi Bold"/>
                          <a:rtl/>
                        </a:rPr>
                        <a:t>كرة السلة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8953">
                <a:tc>
                  <a:txBody>
                    <a:bodyPr/>
                    <a:lstStyle/>
                    <a:p>
                      <a:pPr algn="ctr" rtl="1">
                        <a:lnSpc>
                          <a:spcPts val="2195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الأنشطة المستمرة في مراكز التعلم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القراءة والاستماع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-14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قراءة قصص </a:t>
                      </a:r>
                      <a:r>
                        <a:rPr lang="ar-SA" sz="1700" spc="-14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الغذاء الصحي</a:t>
                      </a:r>
                      <a:endParaRPr lang="ar-EG" sz="1700" spc="-14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الايقاع والموسيقى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اختلاف الاصوات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الاستكشاف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EG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ادوات </a:t>
                      </a:r>
                      <a:r>
                        <a:rPr lang="ar-SA" sz="1700" spc="1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السلامة</a:t>
                      </a:r>
                      <a:endParaRPr lang="ar-EG" sz="1700" spc="1" dirty="0">
                        <a:solidFill>
                          <a:srgbClr val="1A1A1A"/>
                        </a:solidFill>
                        <a:latin typeface="Droid Arabic Kufi Bold"/>
                        <a:ea typeface="Droid Arabic Kufi Bold"/>
                        <a:cs typeface="Droid Arabic Kufi Bold"/>
                        <a:sym typeface="Droid Arabic Kufi Bold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091"/>
                        </a:lnSpc>
                        <a:defRPr/>
                      </a:pPr>
                      <a:r>
                        <a:rPr lang="ar-EG" sz="1700" spc="-13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الرياضيات والألعاب الإدراكية</a:t>
                      </a:r>
                      <a:endParaRPr lang="en-US" sz="1100"/>
                    </a:p>
                    <a:p>
                      <a:pPr algn="ctr" rtl="1">
                        <a:lnSpc>
                          <a:spcPts val="2091"/>
                        </a:lnSpc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تصنيف بطاقات 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ts val="2194"/>
                        </a:lnSpc>
                        <a:defRPr/>
                      </a:pPr>
                      <a:r>
                        <a:rPr lang="ar-EG" sz="1700" spc="-13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منطقة الفن والإدراك الحسي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195"/>
                        </a:lnSpc>
                      </a:pPr>
                      <a:r>
                        <a:rPr lang="ar-SA" sz="1700" spc="-14" dirty="0">
                          <a:solidFill>
                            <a:srgbClr val="1A1A1A"/>
                          </a:solidFill>
                          <a:latin typeface="Droid Arabic Kufi"/>
                          <a:ea typeface="Droid Arabic Kufi"/>
                          <a:cs typeface="Droid Arabic Kufi"/>
                          <a:sym typeface="Droid Arabic Kufi"/>
                          <a:rtl/>
                        </a:rPr>
                        <a:t>عمل شكل بالعجين</a:t>
                      </a:r>
                      <a:endParaRPr lang="ar-EG" sz="1700" spc="-14" dirty="0">
                        <a:solidFill>
                          <a:srgbClr val="1A1A1A"/>
                        </a:solidFill>
                        <a:latin typeface="Droid Arabic Kufi"/>
                        <a:ea typeface="Droid Arabic Kufi"/>
                        <a:cs typeface="Droid Arabic Kufi"/>
                        <a:sym typeface="Droid Arabic Kufi"/>
                        <a:rtl/>
                      </a:endParaRP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9137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الوجبات والأنشطة الروتينية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 dirty="0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 dirty="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850"/>
                        </a:lnSpc>
                        <a:defRPr/>
                      </a:pPr>
                      <a:r>
                        <a:rPr lang="ar-EG" sz="1700" spc="-14">
                          <a:solidFill>
                            <a:srgbClr val="1A1A1A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برأيك ماهو الغذاء الصحي ؟- ماذا نفعل قبل البدء في الأكل ؟ماهو دعاء تناول الطعام؟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53813">
                <a:tc>
                  <a:txBody>
                    <a:bodyPr/>
                    <a:lstStyle/>
                    <a:p>
                      <a:pPr algn="ctr" rtl="1">
                        <a:lnSpc>
                          <a:spcPts val="170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اللقاء الختامي</a:t>
                      </a:r>
                      <a:endParaRPr lang="en-US" sz="1100"/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 dirty="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 dirty="0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ts val="2040"/>
                        </a:lnSpc>
                        <a:defRPr/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• تراجع المعلمة مع الأطفال ما فعلوه خلال اليوم، وتطلب المعلمة من الأطفال أن يقترحوا أهازيج أو أناشيد يفضلونها. </a:t>
                      </a:r>
                      <a:endParaRPr lang="en-US" sz="1100"/>
                    </a:p>
                    <a:p>
                      <a:pPr algn="ctr" rtl="1">
                        <a:lnSpc>
                          <a:spcPts val="2040"/>
                        </a:lnSpc>
                      </a:pPr>
                      <a:r>
                        <a:rPr lang="ar-EG" sz="1700" spc="15">
                          <a:solidFill>
                            <a:srgbClr val="000000"/>
                          </a:solidFill>
                          <a:latin typeface="Droid Arabic Kufi Bold"/>
                          <a:ea typeface="Droid Arabic Kufi Bold"/>
                          <a:cs typeface="Droid Arabic Kufi Bold"/>
                          <a:sym typeface="Droid Arabic Kufi Bold"/>
                          <a:rtl/>
                        </a:rPr>
                        <a:t>[ تلعب المعلمة مع الأطفال لعبة الأصابع – لعبة جماعية ] وتشجعهم على وضع مقترحات لتطويرها وتشجعهم على سرد القصص وتشجعهم على وصف انجازاتهم وأعمالهم.</a:t>
                      </a:r>
                    </a:p>
                  </a:txBody>
                  <a:tcPr marL="84243" marR="84243" marT="84243" marB="8424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مخصص</PresentationFormat>
  <Paragraphs>0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وحدة كل شيء عني</dc:title>
  <cp:lastModifiedBy>Ahmad Ali</cp:lastModifiedBy>
  <cp:revision>3</cp:revision>
  <dcterms:created xsi:type="dcterms:W3CDTF">2006-08-16T00:00:00Z</dcterms:created>
  <dcterms:modified xsi:type="dcterms:W3CDTF">2024-08-21T16:50:38Z</dcterms:modified>
  <dc:identifier>DAGLiClfuFw</dc:identifier>
</cp:coreProperties>
</file>