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4"/>
  </p:notesMasterIdLst>
  <p:sldIdLst>
    <p:sldId id="257" r:id="rId2"/>
    <p:sldId id="259" r:id="rId3"/>
    <p:sldId id="260" r:id="rId4"/>
    <p:sldId id="261" r:id="rId5"/>
    <p:sldId id="262" r:id="rId6"/>
    <p:sldId id="297" r:id="rId7"/>
    <p:sldId id="264" r:id="rId8"/>
    <p:sldId id="265" r:id="rId9"/>
    <p:sldId id="266" r:id="rId10"/>
    <p:sldId id="267" r:id="rId11"/>
    <p:sldId id="272" r:id="rId12"/>
    <p:sldId id="273" r:id="rId13"/>
    <p:sldId id="277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90" r:id="rId25"/>
    <p:sldId id="291" r:id="rId26"/>
    <p:sldId id="292" r:id="rId27"/>
    <p:sldId id="293" r:id="rId28"/>
    <p:sldId id="294" r:id="rId29"/>
    <p:sldId id="298" r:id="rId30"/>
    <p:sldId id="296" r:id="rId31"/>
    <p:sldId id="299" r:id="rId32"/>
    <p:sldId id="300" r:id="rId33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F5DB"/>
    <a:srgbClr val="CEEACD"/>
    <a:srgbClr val="F2D3AD"/>
    <a:srgbClr val="78F5DA"/>
    <a:srgbClr val="F2D3AE"/>
    <a:srgbClr val="E8746A"/>
    <a:srgbClr val="ED7D31"/>
    <a:srgbClr val="36A47F"/>
    <a:srgbClr val="EF4067"/>
    <a:srgbClr val="E899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CAF9ED-07DC-4A11-8D7F-57B35C25682E}" styleName="نمط متوسط 1 - تميي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نمط ذو نسُق 1 - تمييز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8A546F9-D9B1-4C0E-A1D6-C30AA97AA05A}" type="datetimeFigureOut">
              <a:rPr lang="ar-SA" smtClean="0"/>
              <a:t>20/03/48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777B6F2-7982-456C-8ED1-57332506CDC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301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1D23C931-B708-D7FF-0C91-807FDBD32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2484A331-AB68-60AB-6525-FE01417D57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EB8E22DC-0303-CACD-FAC1-A190D69DE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5914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1D23C931-B708-D7FF-0C91-807FDBD32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2484A331-AB68-60AB-6525-FE01417D57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EB8E22DC-0303-CACD-FAC1-A190D69DE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8938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A25D5174-F7CD-8683-A6A4-A42B5F18A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BA0F9F93-BF82-BA9C-EF16-42AFCA6A49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37EC032D-EE8B-EA8D-15EA-EE9DDFC1E9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594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4B72C2F7-720F-604F-2237-646D2ADE5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C65145B2-3B76-F4D3-8BCF-94B31AFC71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14AAB6F0-6170-7C4E-E9EE-1DB1346277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7546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4CF7D-E1B8-40BF-9F3F-EE3E63A1B861}" type="datetimeFigureOut">
              <a:rPr lang="ar-SA" smtClean="0"/>
              <a:t>20/03/48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34B83-1B6C-43AA-9139-BB10CA0C34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90001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4CF7D-E1B8-40BF-9F3F-EE3E63A1B861}" type="datetimeFigureOut">
              <a:rPr lang="ar-SA" smtClean="0"/>
              <a:t>20/03/48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34B83-1B6C-43AA-9139-BB10CA0C34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12230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4CF7D-E1B8-40BF-9F3F-EE3E63A1B861}" type="datetimeFigureOut">
              <a:rPr lang="ar-SA" smtClean="0"/>
              <a:t>20/03/48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34B83-1B6C-43AA-9139-BB10CA0C34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40210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4CF7D-E1B8-40BF-9F3F-EE3E63A1B861}" type="datetimeFigureOut">
              <a:rPr lang="ar-SA" smtClean="0"/>
              <a:t>20/03/48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34B83-1B6C-43AA-9139-BB10CA0C34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780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4CF7D-E1B8-40BF-9F3F-EE3E63A1B861}" type="datetimeFigureOut">
              <a:rPr lang="ar-SA" smtClean="0"/>
              <a:t>20/03/48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34B83-1B6C-43AA-9139-BB10CA0C34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67866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4CF7D-E1B8-40BF-9F3F-EE3E63A1B861}" type="datetimeFigureOut">
              <a:rPr lang="ar-SA" smtClean="0"/>
              <a:t>20/03/48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34B83-1B6C-43AA-9139-BB10CA0C34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48577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4CF7D-E1B8-40BF-9F3F-EE3E63A1B861}" type="datetimeFigureOut">
              <a:rPr lang="ar-SA" smtClean="0"/>
              <a:t>20/03/48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34B83-1B6C-43AA-9139-BB10CA0C34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65355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4CF7D-E1B8-40BF-9F3F-EE3E63A1B861}" type="datetimeFigureOut">
              <a:rPr lang="ar-SA" smtClean="0"/>
              <a:t>20/03/48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34B83-1B6C-43AA-9139-BB10CA0C34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42415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4CF7D-E1B8-40BF-9F3F-EE3E63A1B861}" type="datetimeFigureOut">
              <a:rPr lang="ar-SA" smtClean="0"/>
              <a:t>20/03/48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34B83-1B6C-43AA-9139-BB10CA0C34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06841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4CF7D-E1B8-40BF-9F3F-EE3E63A1B861}" type="datetimeFigureOut">
              <a:rPr lang="ar-SA" smtClean="0"/>
              <a:t>20/03/48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34B83-1B6C-43AA-9139-BB10CA0C34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9589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4CF7D-E1B8-40BF-9F3F-EE3E63A1B861}" type="datetimeFigureOut">
              <a:rPr lang="ar-SA" smtClean="0"/>
              <a:t>20/03/48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34B83-1B6C-43AA-9139-BB10CA0C34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89267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2D2AC"/>
            </a:gs>
            <a:gs pos="0">
              <a:srgbClr val="5DF5DB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4CF7D-E1B8-40BF-9F3F-EE3E63A1B861}" type="datetimeFigureOut">
              <a:rPr lang="ar-SA" smtClean="0"/>
              <a:t>20/03/48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34B83-1B6C-43AA-9139-BB10CA0C343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01018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E630E-3981-A39A-CF01-314B8373A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D9C60EC0-CF5D-59A1-6F67-224B3F216483}"/>
              </a:ext>
            </a:extLst>
          </p:cNvPr>
          <p:cNvSpPr/>
          <p:nvPr/>
        </p:nvSpPr>
        <p:spPr>
          <a:xfrm>
            <a:off x="955498" y="1308273"/>
            <a:ext cx="10541284" cy="3863083"/>
          </a:xfrm>
          <a:prstGeom prst="roundRect">
            <a:avLst/>
          </a:prstGeom>
          <a:gradFill>
            <a:gsLst>
              <a:gs pos="0">
                <a:srgbClr val="C2EBDD"/>
              </a:gs>
              <a:gs pos="100000">
                <a:srgbClr val="F2D3AE"/>
              </a:gs>
            </a:gsLst>
            <a:path path="circle">
              <a:fillToRect t="100000" r="100000"/>
            </a:path>
          </a:gradFill>
          <a:ln w="57150">
            <a:solidFill>
              <a:srgbClr val="C2EBD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EFCD8831-5AD3-4AD1-772F-7B01254C0204}"/>
              </a:ext>
            </a:extLst>
          </p:cNvPr>
          <p:cNvSpPr txBox="1"/>
          <p:nvPr/>
        </p:nvSpPr>
        <p:spPr>
          <a:xfrm>
            <a:off x="5488237" y="2578094"/>
            <a:ext cx="5378395" cy="1323439"/>
          </a:xfrm>
          <a:prstGeom prst="rect">
            <a:avLst/>
          </a:prstGeom>
          <a:noFill/>
          <a:ln w="57150">
            <a:noFill/>
          </a:ln>
        </p:spPr>
        <p:txBody>
          <a:bodyPr wrap="none" rtlCol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SA" sz="8000" b="1" dirty="0">
                <a:solidFill>
                  <a:srgbClr val="36A47F"/>
                </a:solidFill>
              </a:rPr>
              <a:t>القراءة الجهرية</a:t>
            </a:r>
          </a:p>
        </p:txBody>
      </p:sp>
      <p:pic>
        <p:nvPicPr>
          <p:cNvPr id="3078" name="Picture 6" descr="Vector Children Reading Book Stock Illustrations – 21,237 Vector Children  Reading Book Stock Illustrations, Vectors &amp; Clipart - Dreamstime - Pag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7125" y1="79174" x2="55375" y2="78799"/>
                        <a14:foregroundMark x1="33000" y1="54409" x2="33125" y2="43715"/>
                        <a14:foregroundMark x1="31625" y1="43715" x2="27375" y2="386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13" t="10357" r="9387" b="9342"/>
          <a:stretch/>
        </p:blipFill>
        <p:spPr bwMode="auto">
          <a:xfrm>
            <a:off x="1057557" y="2162629"/>
            <a:ext cx="4638135" cy="304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68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69270-421C-9D7B-A816-0610B0079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: زوايا مستديرة 8">
            <a:extLst>
              <a:ext uri="{FF2B5EF4-FFF2-40B4-BE49-F238E27FC236}">
                <a16:creationId xmlns:a16="http://schemas.microsoft.com/office/drawing/2014/main" id="{D9C60EC0-CF5D-59A1-6F67-224B3F216483}"/>
              </a:ext>
            </a:extLst>
          </p:cNvPr>
          <p:cNvSpPr/>
          <p:nvPr/>
        </p:nvSpPr>
        <p:spPr>
          <a:xfrm>
            <a:off x="1873219" y="624086"/>
            <a:ext cx="8630292" cy="5390478"/>
          </a:xfrm>
          <a:prstGeom prst="roundRect">
            <a:avLst/>
          </a:prstGeom>
          <a:pattFill prst="pct40">
            <a:fgClr>
              <a:srgbClr val="C2EBDD"/>
            </a:fgClr>
            <a:bgClr>
              <a:schemeClr val="bg1"/>
            </a:bgClr>
          </a:pattFill>
          <a:ln w="57150">
            <a:solidFill>
              <a:srgbClr val="C2EBD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6EEE08B3-A2F4-E1EC-3424-2E8CD7393B57}"/>
              </a:ext>
            </a:extLst>
          </p:cNvPr>
          <p:cNvSpPr txBox="1"/>
          <p:nvPr/>
        </p:nvSpPr>
        <p:spPr>
          <a:xfrm>
            <a:off x="3071967" y="2093342"/>
            <a:ext cx="6232796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13800" b="1" i="0" u="none" strike="noStrike" kern="0" cap="none" spc="0" normalizeH="0" baseline="0" noProof="0" dirty="0">
                <a:ln>
                  <a:noFill/>
                </a:ln>
                <a:solidFill>
                  <a:srgbClr val="F2D3AD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Arial"/>
                <a:cs typeface="Arial"/>
                <a:sym typeface="Arial"/>
              </a:rPr>
              <a:t>اليوم الأول</a:t>
            </a:r>
          </a:p>
        </p:txBody>
      </p:sp>
    </p:spTree>
    <p:extLst>
      <p:ext uri="{BB962C8B-B14F-4D97-AF65-F5344CB8AC3E}">
        <p14:creationId xmlns:p14="http://schemas.microsoft.com/office/powerpoint/2010/main" val="210447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C2308-A740-F7A1-6EB5-0FB2C84C7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زوايا مستديرة 8">
            <a:extLst>
              <a:ext uri="{FF2B5EF4-FFF2-40B4-BE49-F238E27FC236}">
                <a16:creationId xmlns:a16="http://schemas.microsoft.com/office/drawing/2014/main" id="{D9C60EC0-CF5D-59A1-6F67-224B3F216483}"/>
              </a:ext>
            </a:extLst>
          </p:cNvPr>
          <p:cNvSpPr/>
          <p:nvPr/>
        </p:nvSpPr>
        <p:spPr>
          <a:xfrm>
            <a:off x="283069" y="624085"/>
            <a:ext cx="11517330" cy="5900005"/>
          </a:xfrm>
          <a:prstGeom prst="roundRect">
            <a:avLst/>
          </a:prstGeom>
          <a:pattFill prst="pct40">
            <a:fgClr>
              <a:srgbClr val="C2EBDD"/>
            </a:fgClr>
            <a:bgClr>
              <a:schemeClr val="bg1"/>
            </a:bgClr>
          </a:pattFill>
          <a:ln w="57150">
            <a:solidFill>
              <a:srgbClr val="C2EBD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B7603187-5051-F866-550B-B96E3C929CED}"/>
              </a:ext>
            </a:extLst>
          </p:cNvPr>
          <p:cNvSpPr txBox="1"/>
          <p:nvPr/>
        </p:nvSpPr>
        <p:spPr>
          <a:xfrm>
            <a:off x="4581643" y="874355"/>
            <a:ext cx="2920181" cy="769441"/>
          </a:xfrm>
          <a:prstGeom prst="rect">
            <a:avLst/>
          </a:prstGeom>
          <a:solidFill>
            <a:srgbClr val="C2EBDD"/>
          </a:solidFill>
          <a:effectLst>
            <a:softEdge rad="31750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SA" sz="4400" b="1" dirty="0">
                <a:solidFill>
                  <a:srgbClr val="2F9170"/>
                </a:solidFill>
              </a:rPr>
              <a:t>أ</a:t>
            </a:r>
            <a:r>
              <a:rPr kumimoji="0" lang="ar-SA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2F917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هداف </a:t>
            </a:r>
            <a:r>
              <a:rPr kumimoji="0" lang="ar-SA" sz="4400" b="1" i="0" u="none" strike="noStrike" kern="0" cap="none" spc="0" normalizeH="0" baseline="0" noProof="0" dirty="0">
                <a:ln>
                  <a:noFill/>
                </a:ln>
                <a:solidFill>
                  <a:srgbClr val="2F917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القصة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941C467F-4BB8-6893-C9C3-E93D97EFC299}"/>
              </a:ext>
            </a:extLst>
          </p:cNvPr>
          <p:cNvSpPr txBox="1"/>
          <p:nvPr/>
        </p:nvSpPr>
        <p:spPr>
          <a:xfrm>
            <a:off x="515229" y="1719997"/>
            <a:ext cx="11053026" cy="452431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sym typeface="Arial"/>
              </a:rPr>
              <a:t>. يستمع الطفل إلى القصة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SA" sz="3600" b="1" dirty="0">
                <a:solidFill>
                  <a:schemeClr val="accent2">
                    <a:lumMod val="50000"/>
                  </a:schemeClr>
                </a:solidFill>
              </a:rPr>
              <a:t>. يجيب الطفل على الأسئلة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SA" sz="3600" b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تمييز العناصر الرئيسة من القصة</a:t>
            </a:r>
            <a:endParaRPr lang="ar-SA" sz="36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. اختيار الكتب ومواد القراءة والكتابة وتقييمها والمفاضلة بينها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. استخدام أكثر من مفردة للتعبير عن الشيء نفسه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. استخدام الجموع بصورة صحيحة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. استخدام الرسوم والإشارات التوضيحية في السياق للتنبؤ وفهم المفردات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sym typeface="Arial"/>
              </a:rPr>
              <a:t>. 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sym typeface="Arial"/>
              </a:rPr>
              <a:t>يسرد القصة بأسلوبه </a:t>
            </a:r>
          </a:p>
        </p:txBody>
      </p:sp>
    </p:spTree>
    <p:extLst>
      <p:ext uri="{BB962C8B-B14F-4D97-AF65-F5344CB8AC3E}">
        <p14:creationId xmlns:p14="http://schemas.microsoft.com/office/powerpoint/2010/main" val="53298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B6B3D20E-1DAB-EBB0-CDEF-BA03CD82E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خماسي 6"/>
          <p:cNvSpPr/>
          <p:nvPr/>
        </p:nvSpPr>
        <p:spPr>
          <a:xfrm>
            <a:off x="8223840" y="2475351"/>
            <a:ext cx="3528203" cy="1788459"/>
          </a:xfrm>
          <a:prstGeom prst="homePlate">
            <a:avLst>
              <a:gd name="adj" fmla="val 16481"/>
            </a:avLst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100"/>
          </a:p>
        </p:txBody>
      </p:sp>
      <p:grpSp>
        <p:nvGrpSpPr>
          <p:cNvPr id="19" name="مجموعة 18"/>
          <p:cNvGrpSpPr/>
          <p:nvPr/>
        </p:nvGrpSpPr>
        <p:grpSpPr>
          <a:xfrm>
            <a:off x="540596" y="66168"/>
            <a:ext cx="7944498" cy="6738336"/>
            <a:chOff x="899510" y="441306"/>
            <a:chExt cx="6865411" cy="6275527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pic>
          <p:nvPicPr>
            <p:cNvPr id="1026" name="Picture 2" descr="مجموعة من القصص القصيرة مختارة وموجهة للإطفال - منصة روايتي - المعلمة أسماء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10" y="441306"/>
              <a:ext cx="6865411" cy="627552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مستطيل 4"/>
            <p:cNvSpPr/>
            <p:nvPr/>
          </p:nvSpPr>
          <p:spPr>
            <a:xfrm rot="20299545">
              <a:off x="4206485" y="3556209"/>
              <a:ext cx="251460" cy="329991"/>
            </a:xfrm>
            <a:prstGeom prst="rect">
              <a:avLst/>
            </a:prstGeom>
            <a:solidFill>
              <a:srgbClr val="FE62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1100"/>
            </a:p>
          </p:txBody>
        </p:sp>
        <p:sp>
          <p:nvSpPr>
            <p:cNvPr id="9" name="مستطيل 8"/>
            <p:cNvSpPr/>
            <p:nvPr/>
          </p:nvSpPr>
          <p:spPr>
            <a:xfrm rot="20299545">
              <a:off x="4199598" y="3588924"/>
              <a:ext cx="74306" cy="329991"/>
            </a:xfrm>
            <a:prstGeom prst="rect">
              <a:avLst/>
            </a:prstGeom>
            <a:solidFill>
              <a:srgbClr val="FE62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1100"/>
            </a:p>
          </p:txBody>
        </p:sp>
        <p:sp>
          <p:nvSpPr>
            <p:cNvPr id="10" name="مستطيل 9"/>
            <p:cNvSpPr/>
            <p:nvPr/>
          </p:nvSpPr>
          <p:spPr>
            <a:xfrm rot="20299545" flipH="1">
              <a:off x="4267557" y="3605340"/>
              <a:ext cx="45719" cy="329991"/>
            </a:xfrm>
            <a:prstGeom prst="rect">
              <a:avLst/>
            </a:prstGeom>
            <a:solidFill>
              <a:srgbClr val="FE62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1100"/>
            </a:p>
          </p:txBody>
        </p:sp>
        <p:sp>
          <p:nvSpPr>
            <p:cNvPr id="12" name="مستطيل 11"/>
            <p:cNvSpPr/>
            <p:nvPr/>
          </p:nvSpPr>
          <p:spPr>
            <a:xfrm rot="20299545" flipH="1">
              <a:off x="4296071" y="3588924"/>
              <a:ext cx="45719" cy="329991"/>
            </a:xfrm>
            <a:prstGeom prst="rect">
              <a:avLst/>
            </a:prstGeom>
            <a:solidFill>
              <a:srgbClr val="FE62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1100"/>
            </a:p>
          </p:txBody>
        </p:sp>
        <p:sp>
          <p:nvSpPr>
            <p:cNvPr id="13" name="مستطيل 12"/>
            <p:cNvSpPr/>
            <p:nvPr/>
          </p:nvSpPr>
          <p:spPr>
            <a:xfrm rot="20299545" flipH="1">
              <a:off x="4328417" y="3572052"/>
              <a:ext cx="45719" cy="329991"/>
            </a:xfrm>
            <a:prstGeom prst="rect">
              <a:avLst/>
            </a:prstGeom>
            <a:solidFill>
              <a:srgbClr val="FE62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1100"/>
            </a:p>
          </p:txBody>
        </p:sp>
        <p:sp>
          <p:nvSpPr>
            <p:cNvPr id="14" name="مستطيل 13"/>
            <p:cNvSpPr/>
            <p:nvPr/>
          </p:nvSpPr>
          <p:spPr>
            <a:xfrm rot="20299545" flipH="1">
              <a:off x="4359977" y="3550213"/>
              <a:ext cx="45719" cy="329991"/>
            </a:xfrm>
            <a:prstGeom prst="rect">
              <a:avLst/>
            </a:prstGeom>
            <a:solidFill>
              <a:srgbClr val="FE62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1100"/>
            </a:p>
          </p:txBody>
        </p:sp>
        <p:sp>
          <p:nvSpPr>
            <p:cNvPr id="15" name="مستطيل 14"/>
            <p:cNvSpPr/>
            <p:nvPr/>
          </p:nvSpPr>
          <p:spPr>
            <a:xfrm rot="20299545" flipH="1">
              <a:off x="4396801" y="3530087"/>
              <a:ext cx="45719" cy="329991"/>
            </a:xfrm>
            <a:prstGeom prst="rect">
              <a:avLst/>
            </a:prstGeom>
            <a:solidFill>
              <a:srgbClr val="FE62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1100"/>
            </a:p>
          </p:txBody>
        </p:sp>
        <p:sp>
          <p:nvSpPr>
            <p:cNvPr id="16" name="مستطيل 15"/>
            <p:cNvSpPr/>
            <p:nvPr/>
          </p:nvSpPr>
          <p:spPr>
            <a:xfrm rot="21423898" flipH="1">
              <a:off x="4262881" y="3584966"/>
              <a:ext cx="82686" cy="339414"/>
            </a:xfrm>
            <a:prstGeom prst="rect">
              <a:avLst/>
            </a:prstGeom>
            <a:solidFill>
              <a:srgbClr val="FE62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1100"/>
            </a:p>
          </p:txBody>
        </p:sp>
        <p:sp>
          <p:nvSpPr>
            <p:cNvPr id="17" name="مستطيل 16"/>
            <p:cNvSpPr/>
            <p:nvPr/>
          </p:nvSpPr>
          <p:spPr>
            <a:xfrm rot="20723482" flipH="1">
              <a:off x="4153851" y="3653688"/>
              <a:ext cx="90976" cy="229215"/>
            </a:xfrm>
            <a:prstGeom prst="rect">
              <a:avLst/>
            </a:prstGeom>
            <a:solidFill>
              <a:srgbClr val="FE62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1100"/>
            </a:p>
          </p:txBody>
        </p:sp>
        <p:sp>
          <p:nvSpPr>
            <p:cNvPr id="18" name="مستطيل 17"/>
            <p:cNvSpPr/>
            <p:nvPr/>
          </p:nvSpPr>
          <p:spPr>
            <a:xfrm rot="20299545" flipH="1">
              <a:off x="4187417" y="3678416"/>
              <a:ext cx="50586" cy="237914"/>
            </a:xfrm>
            <a:prstGeom prst="rect">
              <a:avLst/>
            </a:prstGeom>
            <a:solidFill>
              <a:srgbClr val="FE62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1100"/>
            </a:p>
          </p:txBody>
        </p:sp>
        <p:sp>
          <p:nvSpPr>
            <p:cNvPr id="6" name="قوس 5"/>
            <p:cNvSpPr/>
            <p:nvPr/>
          </p:nvSpPr>
          <p:spPr>
            <a:xfrm rot="19260886">
              <a:off x="4084302" y="3890425"/>
              <a:ext cx="761432" cy="396720"/>
            </a:xfrm>
            <a:prstGeom prst="arc">
              <a:avLst>
                <a:gd name="adj1" fmla="val 16200000"/>
                <a:gd name="adj2" fmla="val 19798739"/>
              </a:avLst>
            </a:prstGeom>
            <a:noFill/>
            <a:ln>
              <a:solidFill>
                <a:srgbClr val="355000">
                  <a:alpha val="7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ar-SA" sz="1100">
                <a:solidFill>
                  <a:srgbClr val="355000"/>
                </a:solidFill>
              </a:endParaRPr>
            </a:p>
          </p:txBody>
        </p:sp>
      </p:grp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F621955-C0FF-E6C5-03DD-1EA468E3008D}"/>
              </a:ext>
            </a:extLst>
          </p:cNvPr>
          <p:cNvSpPr txBox="1"/>
          <p:nvPr/>
        </p:nvSpPr>
        <p:spPr>
          <a:xfrm>
            <a:off x="8377520" y="2690439"/>
            <a:ext cx="2816798" cy="132343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ar-SA" sz="2000" b="1" dirty="0">
                <a:solidFill>
                  <a:srgbClr val="FF0000"/>
                </a:solidFill>
              </a:rPr>
              <a:t>اين</a:t>
            </a:r>
            <a:r>
              <a:rPr lang="ar-SA" sz="2000" b="1" dirty="0"/>
              <a:t> هو عنوان القصة ؟</a:t>
            </a:r>
          </a:p>
          <a:p>
            <a:pPr algn="r"/>
            <a:r>
              <a:rPr lang="ar-SA" sz="2000" b="1" dirty="0" smtClean="0">
                <a:solidFill>
                  <a:srgbClr val="FF0000"/>
                </a:solidFill>
              </a:rPr>
              <a:t>من</a:t>
            </a:r>
            <a:r>
              <a:rPr lang="ar-SA" sz="2000" b="1" dirty="0" smtClean="0"/>
              <a:t> </a:t>
            </a:r>
            <a:r>
              <a:rPr lang="ar-SA" sz="2000" b="1" dirty="0"/>
              <a:t>أي اتجاه نفتح القصة ؟</a:t>
            </a:r>
          </a:p>
          <a:p>
            <a:pPr algn="r"/>
            <a:r>
              <a:rPr lang="ar-SA" sz="2000" b="1" dirty="0">
                <a:solidFill>
                  <a:srgbClr val="FF0000"/>
                </a:solidFill>
              </a:rPr>
              <a:t>ما</a:t>
            </a:r>
            <a:r>
              <a:rPr lang="ar-SA" sz="2000" b="1" dirty="0"/>
              <a:t> نوع القصة حقيقية أم خيالية؟</a:t>
            </a:r>
          </a:p>
          <a:p>
            <a:pPr algn="r"/>
            <a:r>
              <a:rPr lang="ar-SA" sz="2000" b="1" dirty="0" smtClean="0">
                <a:solidFill>
                  <a:srgbClr val="FF0000"/>
                </a:solidFill>
              </a:rPr>
              <a:t>ما</a:t>
            </a:r>
            <a:r>
              <a:rPr lang="ar-SA" sz="2000" b="1" dirty="0" smtClean="0"/>
              <a:t> </a:t>
            </a:r>
            <a:r>
              <a:rPr lang="ar-SA" sz="2000" b="1" dirty="0"/>
              <a:t>الاحداث التي تتوقع </a:t>
            </a:r>
            <a:r>
              <a:rPr lang="ar-SA" sz="2000" b="1" dirty="0" smtClean="0"/>
              <a:t>حدوثها ؟</a:t>
            </a:r>
            <a:endParaRPr lang="ar-SA" sz="2000" b="1" dirty="0"/>
          </a:p>
        </p:txBody>
      </p:sp>
      <p:sp>
        <p:nvSpPr>
          <p:cNvPr id="8" name="مربع نص 7"/>
          <p:cNvSpPr txBox="1"/>
          <p:nvPr/>
        </p:nvSpPr>
        <p:spPr>
          <a:xfrm rot="20722899">
            <a:off x="4238043" y="3357650"/>
            <a:ext cx="53943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800" dirty="0" smtClean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hulth" pitchFamily="2" charset="-78"/>
              </a:rPr>
              <a:t>يداي تعمل خيرًا</a:t>
            </a:r>
            <a:endParaRPr lang="ar-SA" sz="800" dirty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Thulth" pitchFamily="2" charset="-78"/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40511588-F39F-A440-EF92-7665A02140F7}"/>
              </a:ext>
            </a:extLst>
          </p:cNvPr>
          <p:cNvSpPr txBox="1"/>
          <p:nvPr/>
        </p:nvSpPr>
        <p:spPr>
          <a:xfrm>
            <a:off x="10839800" y="164449"/>
            <a:ext cx="106631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>
                <a:solidFill>
                  <a:srgbClr val="548235"/>
                </a:solidFill>
              </a:rPr>
              <a:t>قبل القراءة </a:t>
            </a:r>
          </a:p>
        </p:txBody>
      </p:sp>
    </p:spTree>
    <p:extLst>
      <p:ext uri="{BB962C8B-B14F-4D97-AF65-F5344CB8AC3E}">
        <p14:creationId xmlns:p14="http://schemas.microsoft.com/office/powerpoint/2010/main" val="412449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B6B3D20E-1DAB-EBB0-CDEF-BA03CD82E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خماسي 9"/>
          <p:cNvSpPr/>
          <p:nvPr/>
        </p:nvSpPr>
        <p:spPr>
          <a:xfrm>
            <a:off x="7730235" y="2489970"/>
            <a:ext cx="4149840" cy="1329861"/>
          </a:xfrm>
          <a:prstGeom prst="homePlate">
            <a:avLst>
              <a:gd name="adj" fmla="val 16481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rgbClr val="FF0000"/>
                </a:solidFill>
              </a:rPr>
              <a:t>ما</a:t>
            </a:r>
            <a:r>
              <a:rPr lang="ar-SA" sz="2400" dirty="0" smtClean="0">
                <a:solidFill>
                  <a:schemeClr val="tx1"/>
                </a:solidFill>
              </a:rPr>
              <a:t> عنوان القصة ؟</a:t>
            </a:r>
          </a:p>
          <a:p>
            <a:pPr algn="ctr"/>
            <a:r>
              <a:rPr lang="ar-SA" sz="2400" dirty="0" smtClean="0">
                <a:solidFill>
                  <a:srgbClr val="FF0000"/>
                </a:solidFill>
              </a:rPr>
              <a:t>من</a:t>
            </a:r>
            <a:r>
              <a:rPr lang="ar-SA" sz="2400" dirty="0" smtClean="0">
                <a:solidFill>
                  <a:schemeClr val="tx1"/>
                </a:solidFill>
              </a:rPr>
              <a:t> الذي خلق أيدينا ؟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40511588-F39F-A440-EF92-7665A02140F7}"/>
              </a:ext>
            </a:extLst>
          </p:cNvPr>
          <p:cNvSpPr txBox="1"/>
          <p:nvPr/>
        </p:nvSpPr>
        <p:spPr>
          <a:xfrm>
            <a:off x="10839800" y="164449"/>
            <a:ext cx="106631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>
                <a:solidFill>
                  <a:srgbClr val="548235"/>
                </a:solidFill>
              </a:rPr>
              <a:t>قبل القراءة </a:t>
            </a: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" y="1103620"/>
            <a:ext cx="7739170" cy="435328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40960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50B51-1E80-B736-6338-91CED566B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مجموعة 8"/>
          <p:cNvGrpSpPr/>
          <p:nvPr/>
        </p:nvGrpSpPr>
        <p:grpSpPr>
          <a:xfrm>
            <a:off x="0" y="0"/>
            <a:ext cx="12192002" cy="6893133"/>
            <a:chOff x="-3" y="0"/>
            <a:chExt cx="12192002" cy="6893133"/>
          </a:xfrm>
          <a:gradFill flip="none" rotWithShape="1">
            <a:gsLst>
              <a:gs pos="50000">
                <a:srgbClr val="F2D2AC"/>
              </a:gs>
              <a:gs pos="100000">
                <a:srgbClr val="8A9720"/>
              </a:gs>
              <a:gs pos="0">
                <a:srgbClr val="5DF5DB"/>
              </a:gs>
            </a:gsLst>
            <a:lin ang="2700000" scaled="1"/>
            <a:tileRect/>
          </a:gradFill>
        </p:grpSpPr>
        <p:sp>
          <p:nvSpPr>
            <p:cNvPr id="11" name="مستطيل 10"/>
            <p:cNvSpPr/>
            <p:nvPr/>
          </p:nvSpPr>
          <p:spPr>
            <a:xfrm>
              <a:off x="-1" y="6274110"/>
              <a:ext cx="12192000" cy="6190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2" name="مستطيل 11"/>
            <p:cNvSpPr/>
            <p:nvPr/>
          </p:nvSpPr>
          <p:spPr>
            <a:xfrm>
              <a:off x="-1" y="0"/>
              <a:ext cx="12192000" cy="6190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" name="مستطيل 12"/>
            <p:cNvSpPr/>
            <p:nvPr/>
          </p:nvSpPr>
          <p:spPr>
            <a:xfrm rot="5400000">
              <a:off x="8817139" y="2899251"/>
              <a:ext cx="5655088" cy="1094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7" name="مستطيل 16"/>
            <p:cNvSpPr/>
            <p:nvPr/>
          </p:nvSpPr>
          <p:spPr>
            <a:xfrm rot="5400000">
              <a:off x="-2308062" y="2927081"/>
              <a:ext cx="5655088" cy="10389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69" y="618185"/>
            <a:ext cx="1005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658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  <p:sndAc>
          <p:stSnd>
            <p:snd r:embed="rId2" name="page-flip-6.wav"/>
          </p:stSnd>
        </p:sndAc>
      </p:transition>
    </mc:Choice>
    <mc:Fallback xmlns="">
      <p:transition spd="slow">
        <p:fade/>
        <p:sndAc>
          <p:stSnd>
            <p:snd r:embed="rId4" name="page-flip-6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D87A8-40D9-4B8C-1118-CA1C35943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مجموعة 11"/>
          <p:cNvGrpSpPr/>
          <p:nvPr/>
        </p:nvGrpSpPr>
        <p:grpSpPr>
          <a:xfrm>
            <a:off x="-3" y="0"/>
            <a:ext cx="12192002" cy="6893133"/>
            <a:chOff x="-3" y="0"/>
            <a:chExt cx="12192002" cy="6893133"/>
          </a:xfrm>
          <a:gradFill>
            <a:gsLst>
              <a:gs pos="0">
                <a:srgbClr val="93D6FD"/>
              </a:gs>
              <a:gs pos="100000">
                <a:schemeClr val="accent6">
                  <a:lumMod val="20000"/>
                  <a:lumOff val="80000"/>
                </a:schemeClr>
              </a:gs>
            </a:gsLst>
            <a:path path="circle">
              <a:fillToRect t="100000" r="100000"/>
            </a:path>
          </a:gradFill>
        </p:grpSpPr>
        <p:sp>
          <p:nvSpPr>
            <p:cNvPr id="13" name="مستطيل 12"/>
            <p:cNvSpPr/>
            <p:nvPr/>
          </p:nvSpPr>
          <p:spPr>
            <a:xfrm>
              <a:off x="-1" y="6274110"/>
              <a:ext cx="12192000" cy="6190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4" name="مستطيل 13"/>
            <p:cNvSpPr/>
            <p:nvPr/>
          </p:nvSpPr>
          <p:spPr>
            <a:xfrm>
              <a:off x="-1" y="0"/>
              <a:ext cx="12192000" cy="6190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5" name="مستطيل 14"/>
            <p:cNvSpPr/>
            <p:nvPr/>
          </p:nvSpPr>
          <p:spPr>
            <a:xfrm rot="5400000">
              <a:off x="8817139" y="2899251"/>
              <a:ext cx="5655088" cy="1094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6" name="مستطيل 15"/>
            <p:cNvSpPr/>
            <p:nvPr/>
          </p:nvSpPr>
          <p:spPr>
            <a:xfrm rot="5400000">
              <a:off x="-2308062" y="2927081"/>
              <a:ext cx="5655088" cy="10389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67" y="619020"/>
            <a:ext cx="10058400" cy="5655088"/>
          </a:xfrm>
          <a:prstGeom prst="rect">
            <a:avLst/>
          </a:prstGeom>
        </p:spPr>
      </p:pic>
      <p:sp>
        <p:nvSpPr>
          <p:cNvPr id="3" name="شكل بيضاوي 2"/>
          <p:cNvSpPr/>
          <p:nvPr/>
        </p:nvSpPr>
        <p:spPr>
          <a:xfrm>
            <a:off x="1320800" y="5803900"/>
            <a:ext cx="292100" cy="330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552931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  <p:sndAc>
          <p:stSnd>
            <p:snd r:embed="rId2" name="page-flip-6.wav"/>
          </p:stSnd>
        </p:sndAc>
      </p:transition>
    </mc:Choice>
    <mc:Fallback xmlns="">
      <p:transition spd="slow">
        <p:fade/>
        <p:sndAc>
          <p:stSnd>
            <p:snd r:embed="rId4" name="page-flip-6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8467B-C58F-C139-8ED6-4D9668C98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مجموعة 10"/>
          <p:cNvGrpSpPr/>
          <p:nvPr/>
        </p:nvGrpSpPr>
        <p:grpSpPr>
          <a:xfrm>
            <a:off x="-4" y="1"/>
            <a:ext cx="12192003" cy="6893133"/>
            <a:chOff x="-4" y="1"/>
            <a:chExt cx="12192003" cy="6893133"/>
          </a:xfrm>
          <a:gradFill>
            <a:gsLst>
              <a:gs pos="75000">
                <a:srgbClr val="5C617B"/>
              </a:gs>
              <a:gs pos="0">
                <a:srgbClr val="D5BFFD"/>
              </a:gs>
            </a:gsLst>
            <a:path path="circle">
              <a:fillToRect t="100000" r="100000"/>
            </a:path>
          </a:gradFill>
        </p:grpSpPr>
        <p:sp>
          <p:nvSpPr>
            <p:cNvPr id="12" name="مستطيل 11"/>
            <p:cNvSpPr/>
            <p:nvPr/>
          </p:nvSpPr>
          <p:spPr>
            <a:xfrm>
              <a:off x="-1" y="6274111"/>
              <a:ext cx="12192000" cy="6190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" name="مستطيل 12"/>
            <p:cNvSpPr/>
            <p:nvPr/>
          </p:nvSpPr>
          <p:spPr>
            <a:xfrm>
              <a:off x="-1" y="1"/>
              <a:ext cx="12192000" cy="6190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4" name="مستطيل 13"/>
            <p:cNvSpPr/>
            <p:nvPr/>
          </p:nvSpPr>
          <p:spPr>
            <a:xfrm rot="5400000">
              <a:off x="8817139" y="2899252"/>
              <a:ext cx="5655088" cy="1094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5" name="مستطيل 14"/>
            <p:cNvSpPr/>
            <p:nvPr/>
          </p:nvSpPr>
          <p:spPr>
            <a:xfrm rot="5400000">
              <a:off x="-2308063" y="2927082"/>
              <a:ext cx="5655088" cy="10389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66" y="619021"/>
            <a:ext cx="10058400" cy="5655088"/>
          </a:xfrm>
          <a:prstGeom prst="rect">
            <a:avLst/>
          </a:prstGeom>
        </p:spPr>
      </p:pic>
      <p:sp>
        <p:nvSpPr>
          <p:cNvPr id="8" name="شكل بيضاوي 7"/>
          <p:cNvSpPr/>
          <p:nvPr/>
        </p:nvSpPr>
        <p:spPr>
          <a:xfrm>
            <a:off x="1320800" y="5803900"/>
            <a:ext cx="292100" cy="330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95191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  <p:sndAc>
          <p:stSnd>
            <p:snd r:embed="rId2" name="page-flip-6.wav"/>
          </p:stSnd>
        </p:sndAc>
      </p:transition>
    </mc:Choice>
    <mc:Fallback xmlns="">
      <p:transition spd="slow">
        <p:fade/>
        <p:sndAc>
          <p:stSnd>
            <p:snd r:embed="rId4" name="page-flip-6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99ACE-C788-39AE-7526-7204834ED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مجموعة 13"/>
          <p:cNvGrpSpPr/>
          <p:nvPr/>
        </p:nvGrpSpPr>
        <p:grpSpPr>
          <a:xfrm>
            <a:off x="-3" y="0"/>
            <a:ext cx="12192002" cy="6893133"/>
            <a:chOff x="-3" y="0"/>
            <a:chExt cx="12192002" cy="6893133"/>
          </a:xfrm>
          <a:gradFill>
            <a:gsLst>
              <a:gs pos="0">
                <a:srgbClr val="61979C"/>
              </a:gs>
              <a:gs pos="100000">
                <a:srgbClr val="BCDCDE"/>
              </a:gs>
            </a:gsLst>
            <a:path path="circle">
              <a:fillToRect t="100000" r="100000"/>
            </a:path>
          </a:gradFill>
        </p:grpSpPr>
        <p:sp>
          <p:nvSpPr>
            <p:cNvPr id="15" name="مستطيل 14"/>
            <p:cNvSpPr/>
            <p:nvPr/>
          </p:nvSpPr>
          <p:spPr>
            <a:xfrm>
              <a:off x="-1" y="6274110"/>
              <a:ext cx="12192000" cy="6190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6" name="مستطيل 15"/>
            <p:cNvSpPr/>
            <p:nvPr/>
          </p:nvSpPr>
          <p:spPr>
            <a:xfrm>
              <a:off x="-1" y="0"/>
              <a:ext cx="12192000" cy="6190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7" name="مستطيل 16"/>
            <p:cNvSpPr/>
            <p:nvPr/>
          </p:nvSpPr>
          <p:spPr>
            <a:xfrm rot="5400000">
              <a:off x="8817139" y="2899251"/>
              <a:ext cx="5655088" cy="1094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8" name="مستطيل 17"/>
            <p:cNvSpPr/>
            <p:nvPr/>
          </p:nvSpPr>
          <p:spPr>
            <a:xfrm rot="5400000">
              <a:off x="-2308062" y="2927081"/>
              <a:ext cx="5655088" cy="10389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67" y="619020"/>
            <a:ext cx="10058400" cy="5655088"/>
          </a:xfrm>
          <a:prstGeom prst="rect">
            <a:avLst/>
          </a:prstGeom>
        </p:spPr>
      </p:pic>
      <p:sp>
        <p:nvSpPr>
          <p:cNvPr id="8" name="شكل بيضاوي 7"/>
          <p:cNvSpPr/>
          <p:nvPr/>
        </p:nvSpPr>
        <p:spPr>
          <a:xfrm>
            <a:off x="1320800" y="5803900"/>
            <a:ext cx="292100" cy="330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496336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  <p:sndAc>
          <p:stSnd>
            <p:snd r:embed="rId2" name="page-flip-6.wav"/>
          </p:stSnd>
        </p:sndAc>
      </p:transition>
    </mc:Choice>
    <mc:Fallback xmlns="">
      <p:transition spd="slow">
        <p:fade/>
        <p:sndAc>
          <p:stSnd>
            <p:snd r:embed="rId4" name="page-flip-6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43991-B985-1508-E107-DEA4A4B9E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مجموعة 12"/>
          <p:cNvGrpSpPr/>
          <p:nvPr/>
        </p:nvGrpSpPr>
        <p:grpSpPr>
          <a:xfrm>
            <a:off x="-3" y="0"/>
            <a:ext cx="12192002" cy="6893133"/>
            <a:chOff x="-3" y="0"/>
            <a:chExt cx="12192002" cy="6893133"/>
          </a:xfrm>
          <a:gradFill>
            <a:gsLst>
              <a:gs pos="0">
                <a:srgbClr val="8DE6ED"/>
              </a:gs>
              <a:gs pos="100000">
                <a:schemeClr val="accent6">
                  <a:lumMod val="20000"/>
                  <a:lumOff val="80000"/>
                </a:schemeClr>
              </a:gs>
            </a:gsLst>
            <a:path path="circle">
              <a:fillToRect t="100000" r="100000"/>
            </a:path>
          </a:gradFill>
        </p:grpSpPr>
        <p:sp>
          <p:nvSpPr>
            <p:cNvPr id="14" name="مستطيل 13"/>
            <p:cNvSpPr/>
            <p:nvPr/>
          </p:nvSpPr>
          <p:spPr>
            <a:xfrm>
              <a:off x="-1" y="6274110"/>
              <a:ext cx="12192000" cy="6190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5" name="مستطيل 14"/>
            <p:cNvSpPr/>
            <p:nvPr/>
          </p:nvSpPr>
          <p:spPr>
            <a:xfrm>
              <a:off x="-1" y="0"/>
              <a:ext cx="12192000" cy="6190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6" name="مستطيل 15"/>
            <p:cNvSpPr/>
            <p:nvPr/>
          </p:nvSpPr>
          <p:spPr>
            <a:xfrm rot="5400000">
              <a:off x="8817139" y="2899251"/>
              <a:ext cx="5655088" cy="1094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7" name="مستطيل 16"/>
            <p:cNvSpPr/>
            <p:nvPr/>
          </p:nvSpPr>
          <p:spPr>
            <a:xfrm rot="5400000">
              <a:off x="-2308062" y="2927081"/>
              <a:ext cx="5655088" cy="10389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67" y="619020"/>
            <a:ext cx="10058400" cy="5655088"/>
          </a:xfrm>
          <a:prstGeom prst="rect">
            <a:avLst/>
          </a:prstGeom>
        </p:spPr>
      </p:pic>
      <p:sp>
        <p:nvSpPr>
          <p:cNvPr id="8" name="شكل بيضاوي 7"/>
          <p:cNvSpPr/>
          <p:nvPr/>
        </p:nvSpPr>
        <p:spPr>
          <a:xfrm>
            <a:off x="1320800" y="5803900"/>
            <a:ext cx="292100" cy="330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301212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  <p:sndAc>
          <p:stSnd>
            <p:snd r:embed="rId2" name="page-flip-6.wav"/>
          </p:stSnd>
        </p:sndAc>
      </p:transition>
    </mc:Choice>
    <mc:Fallback xmlns="">
      <p:transition spd="slow">
        <p:fade/>
        <p:sndAc>
          <p:stSnd>
            <p:snd r:embed="rId4" name="page-flip-6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8EBE1-21D9-D4BD-4AEF-587E0CBFD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مجموعة 8"/>
          <p:cNvGrpSpPr/>
          <p:nvPr/>
        </p:nvGrpSpPr>
        <p:grpSpPr>
          <a:xfrm>
            <a:off x="-3" y="0"/>
            <a:ext cx="12192002" cy="6893133"/>
            <a:chOff x="-3" y="0"/>
            <a:chExt cx="12192002" cy="6893133"/>
          </a:xfrm>
          <a:gradFill>
            <a:gsLst>
              <a:gs pos="100000">
                <a:srgbClr val="9E525D"/>
              </a:gs>
              <a:gs pos="45000">
                <a:srgbClr val="F3E8CF"/>
              </a:gs>
            </a:gsLst>
            <a:path path="circle">
              <a:fillToRect t="100000" r="100000"/>
            </a:path>
          </a:gradFill>
        </p:grpSpPr>
        <p:sp>
          <p:nvSpPr>
            <p:cNvPr id="10" name="مستطيل 9"/>
            <p:cNvSpPr/>
            <p:nvPr/>
          </p:nvSpPr>
          <p:spPr>
            <a:xfrm>
              <a:off x="-1" y="6274110"/>
              <a:ext cx="12192000" cy="6190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1" name="مستطيل 10"/>
            <p:cNvSpPr/>
            <p:nvPr/>
          </p:nvSpPr>
          <p:spPr>
            <a:xfrm>
              <a:off x="-1" y="0"/>
              <a:ext cx="12192000" cy="6190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2" name="مستطيل 11"/>
            <p:cNvSpPr/>
            <p:nvPr/>
          </p:nvSpPr>
          <p:spPr>
            <a:xfrm rot="5400000">
              <a:off x="8817139" y="2899251"/>
              <a:ext cx="5655088" cy="1094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" name="مستطيل 12"/>
            <p:cNvSpPr/>
            <p:nvPr/>
          </p:nvSpPr>
          <p:spPr>
            <a:xfrm rot="5400000">
              <a:off x="-2308062" y="2927081"/>
              <a:ext cx="5655088" cy="10389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67" y="619020"/>
            <a:ext cx="10058400" cy="5655088"/>
          </a:xfrm>
          <a:prstGeom prst="rect">
            <a:avLst/>
          </a:prstGeom>
        </p:spPr>
      </p:pic>
      <p:sp>
        <p:nvSpPr>
          <p:cNvPr id="8" name="شكل بيضاوي 7"/>
          <p:cNvSpPr/>
          <p:nvPr/>
        </p:nvSpPr>
        <p:spPr>
          <a:xfrm>
            <a:off x="1320800" y="5803900"/>
            <a:ext cx="292100" cy="330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54954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  <p:sndAc>
          <p:stSnd>
            <p:snd r:embed="rId2" name="page-flip-6.wav"/>
          </p:stSnd>
        </p:sndAc>
      </p:transition>
    </mc:Choice>
    <mc:Fallback xmlns="">
      <p:transition spd="slow">
        <p:fade/>
        <p:sndAc>
          <p:stSnd>
            <p:snd r:embed="rId4" name="page-flip-6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8EBE1-21D9-D4BD-4AEF-587E0CBFD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مجموعة 8"/>
          <p:cNvGrpSpPr/>
          <p:nvPr/>
        </p:nvGrpSpPr>
        <p:grpSpPr>
          <a:xfrm>
            <a:off x="-3" y="0"/>
            <a:ext cx="12192002" cy="6893133"/>
            <a:chOff x="-3" y="0"/>
            <a:chExt cx="12192002" cy="6893133"/>
          </a:xfrm>
          <a:gradFill>
            <a:gsLst>
              <a:gs pos="24000">
                <a:srgbClr val="C7E68D"/>
              </a:gs>
              <a:gs pos="100000">
                <a:srgbClr val="24813A"/>
              </a:gs>
            </a:gsLst>
            <a:path path="circle">
              <a:fillToRect t="100000" r="100000"/>
            </a:path>
          </a:gradFill>
        </p:grpSpPr>
        <p:sp>
          <p:nvSpPr>
            <p:cNvPr id="10" name="مستطيل 9"/>
            <p:cNvSpPr/>
            <p:nvPr/>
          </p:nvSpPr>
          <p:spPr>
            <a:xfrm>
              <a:off x="-1" y="6274110"/>
              <a:ext cx="12192000" cy="6190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1" name="مستطيل 10"/>
            <p:cNvSpPr/>
            <p:nvPr/>
          </p:nvSpPr>
          <p:spPr>
            <a:xfrm>
              <a:off x="-1" y="0"/>
              <a:ext cx="12192000" cy="6190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2" name="مستطيل 11"/>
            <p:cNvSpPr/>
            <p:nvPr/>
          </p:nvSpPr>
          <p:spPr>
            <a:xfrm rot="5400000">
              <a:off x="8817139" y="2899251"/>
              <a:ext cx="5655088" cy="1094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3" name="مستطيل 12"/>
            <p:cNvSpPr/>
            <p:nvPr/>
          </p:nvSpPr>
          <p:spPr>
            <a:xfrm rot="5400000">
              <a:off x="-2308062" y="2927081"/>
              <a:ext cx="5655088" cy="10389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66" y="619021"/>
            <a:ext cx="10058400" cy="5655088"/>
          </a:xfrm>
          <a:prstGeom prst="rect">
            <a:avLst/>
          </a:prstGeom>
        </p:spPr>
      </p:pic>
      <p:sp>
        <p:nvSpPr>
          <p:cNvPr id="8" name="شكل بيضاوي 7"/>
          <p:cNvSpPr/>
          <p:nvPr/>
        </p:nvSpPr>
        <p:spPr>
          <a:xfrm>
            <a:off x="1257300" y="5803900"/>
            <a:ext cx="292100" cy="330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08349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  <p:sndAc>
          <p:stSnd>
            <p:snd r:embed="rId2" name="page-flip-6.wav"/>
          </p:stSnd>
        </p:sndAc>
      </p:transition>
    </mc:Choice>
    <mc:Fallback xmlns="">
      <p:transition spd="slow">
        <p:fade/>
        <p:sndAc>
          <p:stSnd>
            <p:snd r:embed="rId4" name="page-flip-6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8EBE1-21D9-D4BD-4AEF-587E0CBFD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2"/>
          <p:cNvGrpSpPr/>
          <p:nvPr/>
        </p:nvGrpSpPr>
        <p:grpSpPr>
          <a:xfrm>
            <a:off x="0" y="0"/>
            <a:ext cx="12192002" cy="6893133"/>
            <a:chOff x="-3" y="0"/>
            <a:chExt cx="12192002" cy="6893133"/>
          </a:xfrm>
          <a:gradFill>
            <a:gsLst>
              <a:gs pos="100000">
                <a:srgbClr val="96D5ED"/>
              </a:gs>
              <a:gs pos="0">
                <a:schemeClr val="accent1">
                  <a:lumMod val="20000"/>
                  <a:lumOff val="80000"/>
                </a:schemeClr>
              </a:gs>
            </a:gsLst>
            <a:path path="circle">
              <a:fillToRect t="100000" r="100000"/>
            </a:path>
          </a:gradFill>
        </p:grpSpPr>
        <p:sp>
          <p:nvSpPr>
            <p:cNvPr id="4" name="مستطيل 3"/>
            <p:cNvSpPr/>
            <p:nvPr/>
          </p:nvSpPr>
          <p:spPr>
            <a:xfrm>
              <a:off x="-1" y="6274110"/>
              <a:ext cx="12192000" cy="6190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5" name="مستطيل 4"/>
            <p:cNvSpPr/>
            <p:nvPr/>
          </p:nvSpPr>
          <p:spPr>
            <a:xfrm>
              <a:off x="-1" y="0"/>
              <a:ext cx="12192000" cy="6190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مستطيل 5"/>
            <p:cNvSpPr/>
            <p:nvPr/>
          </p:nvSpPr>
          <p:spPr>
            <a:xfrm rot="5400000">
              <a:off x="8817139" y="2899251"/>
              <a:ext cx="5655088" cy="10946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" name="مستطيل 6"/>
            <p:cNvSpPr/>
            <p:nvPr/>
          </p:nvSpPr>
          <p:spPr>
            <a:xfrm rot="5400000">
              <a:off x="-2308062" y="2927081"/>
              <a:ext cx="5655088" cy="10389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70" y="619020"/>
            <a:ext cx="10058400" cy="5655088"/>
          </a:xfrm>
          <a:prstGeom prst="rect">
            <a:avLst/>
          </a:prstGeom>
        </p:spPr>
      </p:pic>
      <p:sp>
        <p:nvSpPr>
          <p:cNvPr id="9" name="شكل بيضاوي 8"/>
          <p:cNvSpPr/>
          <p:nvPr/>
        </p:nvSpPr>
        <p:spPr>
          <a:xfrm>
            <a:off x="1244600" y="5803900"/>
            <a:ext cx="292100" cy="330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30449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  <p:sndAc>
          <p:stSnd>
            <p:snd r:embed="rId2" name="page-flip-6.wav"/>
          </p:stSnd>
        </p:sndAc>
      </p:transition>
    </mc:Choice>
    <mc:Fallback xmlns="">
      <p:transition spd="slow">
        <p:fade/>
        <p:sndAc>
          <p:stSnd>
            <p:snd r:embed="rId4" name="page-flip-6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17DE5-859D-4E02-C094-718E07695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: زوايا مستديرة 8">
            <a:extLst>
              <a:ext uri="{FF2B5EF4-FFF2-40B4-BE49-F238E27FC236}">
                <a16:creationId xmlns:a16="http://schemas.microsoft.com/office/drawing/2014/main" id="{D9C60EC0-CF5D-59A1-6F67-224B3F216483}"/>
              </a:ext>
            </a:extLst>
          </p:cNvPr>
          <p:cNvSpPr/>
          <p:nvPr/>
        </p:nvSpPr>
        <p:spPr>
          <a:xfrm>
            <a:off x="2045569" y="1983346"/>
            <a:ext cx="8055180" cy="3251678"/>
          </a:xfrm>
          <a:prstGeom prst="foldedCorner">
            <a:avLst>
              <a:gd name="adj" fmla="val 23634"/>
            </a:avLst>
          </a:prstGeom>
          <a:solidFill>
            <a:srgbClr val="D88622"/>
          </a:solidFill>
          <a:ln w="57150">
            <a:solidFill>
              <a:schemeClr val="accent2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13FE95AC-171B-D4E9-F6C4-F27E579FD886}"/>
              </a:ext>
            </a:extLst>
          </p:cNvPr>
          <p:cNvSpPr txBox="1"/>
          <p:nvPr/>
        </p:nvSpPr>
        <p:spPr>
          <a:xfrm>
            <a:off x="3300199" y="2853996"/>
            <a:ext cx="5599610" cy="1478418"/>
          </a:xfrm>
          <a:prstGeom prst="rect">
            <a:avLst/>
          </a:prstGeom>
          <a:noFill/>
          <a:ln w="57150">
            <a:noFill/>
          </a:ln>
        </p:spPr>
        <p:txBody>
          <a:bodyPr wrap="none" rtlCol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714C33"/>
                </a:solidFill>
                <a:effectLst/>
                <a:uLnTx/>
                <a:uFillTx/>
                <a:sym typeface="Arial"/>
              </a:rPr>
              <a:t>ما الفكرة الرئيسية من </a:t>
            </a:r>
            <a:r>
              <a:rPr kumimoji="0" lang="ar-S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714C33"/>
                </a:solidFill>
                <a:effectLst/>
                <a:uLnTx/>
                <a:uFillTx/>
                <a:sym typeface="Arial"/>
              </a:rPr>
              <a:t>القصة</a:t>
            </a:r>
            <a:r>
              <a:rPr lang="ar-SA" sz="3200" b="1" dirty="0">
                <a:solidFill>
                  <a:srgbClr val="714C33"/>
                </a:solidFill>
              </a:rPr>
              <a:t>؟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Arial"/>
              </a:rPr>
              <a:t>تعليم الأطفال</a:t>
            </a:r>
            <a:r>
              <a:rPr kumimoji="0" lang="ar-SA" sz="32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Arial"/>
              </a:rPr>
              <a:t> أهمية حب عمل الخير للغيـر</a:t>
            </a:r>
            <a:endParaRPr kumimoji="0" lang="ar-SA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40511588-F39F-A440-EF92-7665A02140F7}"/>
              </a:ext>
            </a:extLst>
          </p:cNvPr>
          <p:cNvSpPr txBox="1"/>
          <p:nvPr/>
        </p:nvSpPr>
        <p:spPr>
          <a:xfrm>
            <a:off x="10852623" y="164449"/>
            <a:ext cx="105349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 smtClean="0">
                <a:solidFill>
                  <a:srgbClr val="36A47F"/>
                </a:solidFill>
              </a:rPr>
              <a:t>بعد </a:t>
            </a:r>
            <a:r>
              <a:rPr lang="ar-SA" b="1" dirty="0">
                <a:solidFill>
                  <a:srgbClr val="36A47F"/>
                </a:solidFill>
              </a:rPr>
              <a:t>القراءة </a:t>
            </a: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2" r="11161"/>
          <a:stretch/>
        </p:blipFill>
        <p:spPr>
          <a:xfrm>
            <a:off x="726294" y="3647356"/>
            <a:ext cx="2638550" cy="15876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950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0CEB8-C9D2-92B7-5E62-DE7DBA51A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: زوايا مستديرة 8">
            <a:extLst>
              <a:ext uri="{FF2B5EF4-FFF2-40B4-BE49-F238E27FC236}">
                <a16:creationId xmlns:a16="http://schemas.microsoft.com/office/drawing/2014/main" id="{D9C60EC0-CF5D-59A1-6F67-224B3F216483}"/>
              </a:ext>
            </a:extLst>
          </p:cNvPr>
          <p:cNvSpPr/>
          <p:nvPr/>
        </p:nvSpPr>
        <p:spPr>
          <a:xfrm>
            <a:off x="1470457" y="1167914"/>
            <a:ext cx="8630292" cy="5080654"/>
          </a:xfrm>
          <a:prstGeom prst="foldedCorner">
            <a:avLst>
              <a:gd name="adj" fmla="val 23634"/>
            </a:avLst>
          </a:prstGeom>
          <a:solidFill>
            <a:srgbClr val="D88622"/>
          </a:solidFill>
          <a:ln w="57150">
            <a:solidFill>
              <a:schemeClr val="accent2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B5B2BB3E-00C3-A48B-2C84-320693B65A00}"/>
              </a:ext>
            </a:extLst>
          </p:cNvPr>
          <p:cNvSpPr txBox="1"/>
          <p:nvPr/>
        </p:nvSpPr>
        <p:spPr>
          <a:xfrm>
            <a:off x="1203756" y="1560409"/>
            <a:ext cx="9729627" cy="503214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2800" b="1" i="0" u="none" strike="noStrike" kern="0" cap="none" spc="0" normalizeH="0" baseline="0" noProof="0" dirty="0">
                <a:ln>
                  <a:noFill/>
                </a:ln>
                <a:solidFill>
                  <a:srgbClr val="714C3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الأفكار الجزئية في القصة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SA" sz="2800" b="1" dirty="0">
                <a:solidFill>
                  <a:srgbClr val="002060"/>
                </a:solidFill>
              </a:rPr>
              <a:t>1- </a:t>
            </a:r>
            <a:r>
              <a:rPr lang="ar-SA" sz="2800" b="1" dirty="0" smtClean="0">
                <a:solidFill>
                  <a:srgbClr val="002060"/>
                </a:solidFill>
              </a:rPr>
              <a:t>يجب أن نحمد الله على النِعم</a:t>
            </a:r>
            <a:endParaRPr lang="ar-SA" sz="2800" b="1" dirty="0">
              <a:solidFill>
                <a:srgbClr val="002060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2-</a:t>
            </a:r>
            <a:r>
              <a:rPr lang="ar-SA" sz="2800" b="1" dirty="0" smtClean="0">
                <a:solidFill>
                  <a:srgbClr val="002060"/>
                </a:solidFill>
                <a:sym typeface="Arial"/>
              </a:rPr>
              <a:t> نتصدق على الفقراء والمحتاجين</a:t>
            </a:r>
            <a:endParaRPr kumimoji="0" lang="ar-SA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SA" sz="2800" b="1" dirty="0" smtClean="0">
                <a:solidFill>
                  <a:srgbClr val="002060"/>
                </a:solidFill>
              </a:rPr>
              <a:t>3-</a:t>
            </a:r>
            <a:r>
              <a:rPr lang="ar-SA" sz="2800" b="1" dirty="0">
                <a:solidFill>
                  <a:srgbClr val="002060"/>
                </a:solidFill>
              </a:rPr>
              <a:t> </a:t>
            </a:r>
            <a:r>
              <a:rPr lang="ar-SA" sz="2800" b="1" dirty="0" smtClean="0">
                <a:solidFill>
                  <a:srgbClr val="002060"/>
                </a:solidFill>
              </a:rPr>
              <a:t>نحترم الكبار ونعطف على الصغار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SA" sz="2800" b="1" dirty="0" smtClean="0">
                <a:solidFill>
                  <a:srgbClr val="002060"/>
                </a:solidFill>
              </a:rPr>
              <a:t>4- أساعد أمي في الأعمال المنزلية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SA" sz="2800" b="1" dirty="0" smtClean="0">
                <a:solidFill>
                  <a:srgbClr val="002060"/>
                </a:solidFill>
              </a:rPr>
              <a:t>5- أتشارك الطعام مع أصدقائي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SA" sz="2800" b="1" dirty="0" smtClean="0">
                <a:solidFill>
                  <a:srgbClr val="002060"/>
                </a:solidFill>
              </a:rPr>
              <a:t>6- أحترم معلمي، وأحل واجباتي المدرسية</a:t>
            </a:r>
            <a:endParaRPr lang="ar-SA" sz="2800" b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endParaRPr lang="ar-SA" dirty="0"/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40511588-F39F-A440-EF92-7665A02140F7}"/>
              </a:ext>
            </a:extLst>
          </p:cNvPr>
          <p:cNvSpPr txBox="1"/>
          <p:nvPr/>
        </p:nvSpPr>
        <p:spPr>
          <a:xfrm>
            <a:off x="10852623" y="164449"/>
            <a:ext cx="105349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 smtClean="0">
                <a:solidFill>
                  <a:srgbClr val="36A47F"/>
                </a:solidFill>
              </a:rPr>
              <a:t>بعد </a:t>
            </a:r>
            <a:r>
              <a:rPr lang="ar-SA" b="1" dirty="0">
                <a:solidFill>
                  <a:srgbClr val="36A47F"/>
                </a:solidFill>
              </a:rPr>
              <a:t>القراءة </a:t>
            </a: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2" r="11161"/>
          <a:stretch/>
        </p:blipFill>
        <p:spPr>
          <a:xfrm>
            <a:off x="518135" y="4660900"/>
            <a:ext cx="2638550" cy="15876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386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392B5-5ECC-4139-4C59-E8B655FA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ربع نص 14">
            <a:extLst>
              <a:ext uri="{FF2B5EF4-FFF2-40B4-BE49-F238E27FC236}">
                <a16:creationId xmlns:a16="http://schemas.microsoft.com/office/drawing/2014/main" id="{49E73B1D-4A66-B0F9-BED5-B4A6492077B5}"/>
              </a:ext>
            </a:extLst>
          </p:cNvPr>
          <p:cNvSpPr txBox="1"/>
          <p:nvPr/>
        </p:nvSpPr>
        <p:spPr>
          <a:xfrm>
            <a:off x="4104351" y="5091319"/>
            <a:ext cx="172835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SA" sz="3200" b="1" dirty="0" smtClean="0">
                <a:solidFill>
                  <a:srgbClr val="82A804"/>
                </a:solidFill>
              </a:rPr>
              <a:t>بيدي أساعد</a:t>
            </a:r>
            <a:endParaRPr kumimoji="0" lang="ar-SA" sz="3200" b="1" i="0" u="none" strike="noStrike" kern="0" cap="none" spc="0" normalizeH="0" baseline="0" noProof="0" dirty="0">
              <a:ln>
                <a:noFill/>
              </a:ln>
              <a:solidFill>
                <a:srgbClr val="82A804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5D128915-644A-D552-2110-019B900F0B44}"/>
              </a:ext>
            </a:extLst>
          </p:cNvPr>
          <p:cNvSpPr txBox="1"/>
          <p:nvPr/>
        </p:nvSpPr>
        <p:spPr>
          <a:xfrm>
            <a:off x="6502379" y="5090683"/>
            <a:ext cx="159691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3200" b="1" i="0" u="none" strike="noStrike" kern="0" cap="none" spc="0" normalizeH="0" baseline="0" dirty="0" smtClean="0">
                <a:ln>
                  <a:noFill/>
                </a:ln>
                <a:solidFill>
                  <a:srgbClr val="02466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بيدي أزرع</a:t>
            </a:r>
            <a:endParaRPr kumimoji="0" lang="ar-SA" sz="3200" b="1" i="0" u="none" strike="noStrike" kern="0" cap="none" spc="0" normalizeH="0" baseline="0" noProof="0" dirty="0">
              <a:ln>
                <a:noFill/>
              </a:ln>
              <a:solidFill>
                <a:srgbClr val="02466B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9F5502FC-3D8B-19E9-4BE3-E4DD451FBD28}"/>
              </a:ext>
            </a:extLst>
          </p:cNvPr>
          <p:cNvSpPr txBox="1"/>
          <p:nvPr/>
        </p:nvSpPr>
        <p:spPr>
          <a:xfrm>
            <a:off x="8586350" y="5090683"/>
            <a:ext cx="184056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SA" sz="3200" b="1" noProof="0" dirty="0" smtClean="0">
                <a:solidFill>
                  <a:srgbClr val="95500C"/>
                </a:solidFill>
              </a:rPr>
              <a:t>بيدي أتصدق</a:t>
            </a:r>
            <a:endParaRPr kumimoji="0" lang="ar-SA" sz="3200" b="1" i="0" u="none" strike="noStrike" kern="0" cap="none" spc="0" normalizeH="0" baseline="0" noProof="0" dirty="0">
              <a:ln>
                <a:noFill/>
              </a:ln>
              <a:solidFill>
                <a:srgbClr val="95500C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FD6C6EB8-C537-7447-4722-8DCB2BE8675E}"/>
              </a:ext>
            </a:extLst>
          </p:cNvPr>
          <p:cNvSpPr txBox="1"/>
          <p:nvPr/>
        </p:nvSpPr>
        <p:spPr>
          <a:xfrm>
            <a:off x="1867983" y="5085372"/>
            <a:ext cx="154401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3200" b="1" i="0" u="none" strike="noStrike" kern="0" cap="none" spc="0" normalizeH="0" baseline="0" dirty="0" smtClean="0">
                <a:ln>
                  <a:noFill/>
                </a:ln>
                <a:solidFill>
                  <a:srgbClr val="EF406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بيدي أكتب</a:t>
            </a:r>
            <a:endParaRPr kumimoji="0" lang="ar-SA" sz="3200" b="1" i="0" u="none" strike="noStrike" kern="0" cap="none" spc="0" normalizeH="0" baseline="0" noProof="0" dirty="0">
              <a:ln>
                <a:noFill/>
              </a:ln>
              <a:solidFill>
                <a:srgbClr val="EF4067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40511588-F39F-A440-EF92-7665A02140F7}"/>
              </a:ext>
            </a:extLst>
          </p:cNvPr>
          <p:cNvSpPr txBox="1"/>
          <p:nvPr/>
        </p:nvSpPr>
        <p:spPr>
          <a:xfrm>
            <a:off x="10852623" y="164449"/>
            <a:ext cx="105349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 smtClean="0">
                <a:solidFill>
                  <a:srgbClr val="36A47F"/>
                </a:solidFill>
              </a:rPr>
              <a:t>بعد </a:t>
            </a:r>
            <a:r>
              <a:rPr lang="ar-SA" b="1" dirty="0">
                <a:solidFill>
                  <a:srgbClr val="36A47F"/>
                </a:solidFill>
              </a:rPr>
              <a:t>القراءة </a:t>
            </a:r>
          </a:p>
        </p:txBody>
      </p:sp>
      <p:grpSp>
        <p:nvGrpSpPr>
          <p:cNvPr id="17" name="مجموعة 16"/>
          <p:cNvGrpSpPr/>
          <p:nvPr/>
        </p:nvGrpSpPr>
        <p:grpSpPr>
          <a:xfrm>
            <a:off x="8542987" y="2843087"/>
            <a:ext cx="1922074" cy="2116490"/>
            <a:chOff x="8542987" y="2068387"/>
            <a:chExt cx="1922074" cy="2116490"/>
          </a:xfrm>
        </p:grpSpPr>
        <p:pic>
          <p:nvPicPr>
            <p:cNvPr id="3" name="صورة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2987" y="2068387"/>
              <a:ext cx="1922074" cy="2116490"/>
            </a:xfrm>
            <a:prstGeom prst="foldedCorner">
              <a:avLst/>
            </a:prstGeom>
          </p:spPr>
        </p:pic>
        <p:sp>
          <p:nvSpPr>
            <p:cNvPr id="8" name="مستطيل 7"/>
            <p:cNvSpPr/>
            <p:nvPr/>
          </p:nvSpPr>
          <p:spPr>
            <a:xfrm>
              <a:off x="9605961" y="2138363"/>
              <a:ext cx="840048" cy="7143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4" name="مستطيل 23"/>
            <p:cNvSpPr/>
            <p:nvPr/>
          </p:nvSpPr>
          <p:spPr>
            <a:xfrm>
              <a:off x="9802467" y="3404504"/>
              <a:ext cx="315464" cy="724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5" name="مستطيل 24"/>
            <p:cNvSpPr/>
            <p:nvPr/>
          </p:nvSpPr>
          <p:spPr>
            <a:xfrm rot="20895974">
              <a:off x="10066083" y="3201294"/>
              <a:ext cx="291238" cy="7143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6" name="مستطيل 25"/>
            <p:cNvSpPr/>
            <p:nvPr/>
          </p:nvSpPr>
          <p:spPr>
            <a:xfrm rot="17096773">
              <a:off x="9865532" y="3785923"/>
              <a:ext cx="291238" cy="3542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" name="مثلث متساوي الساقين 8"/>
            <p:cNvSpPr/>
            <p:nvPr/>
          </p:nvSpPr>
          <p:spPr>
            <a:xfrm rot="18993285">
              <a:off x="10043985" y="3904231"/>
              <a:ext cx="413042" cy="142726"/>
            </a:xfrm>
            <a:prstGeom prst="triangle">
              <a:avLst/>
            </a:prstGeom>
            <a:solidFill>
              <a:srgbClr val="CCCCCC"/>
            </a:solidFill>
            <a:ln>
              <a:solidFill>
                <a:srgbClr val="CCCC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21" name="مجموعة 20"/>
          <p:cNvGrpSpPr/>
          <p:nvPr/>
        </p:nvGrpSpPr>
        <p:grpSpPr>
          <a:xfrm>
            <a:off x="6266202" y="2843087"/>
            <a:ext cx="2069266" cy="2116490"/>
            <a:chOff x="6266202" y="2068387"/>
            <a:chExt cx="2069266" cy="2116490"/>
          </a:xfrm>
        </p:grpSpPr>
        <p:pic>
          <p:nvPicPr>
            <p:cNvPr id="6" name="صورة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6202" y="2068387"/>
              <a:ext cx="2069266" cy="2116490"/>
            </a:xfrm>
            <a:prstGeom prst="foldedCorner">
              <a:avLst/>
            </a:prstGeom>
          </p:spPr>
        </p:pic>
        <p:sp>
          <p:nvSpPr>
            <p:cNvPr id="28" name="مستطيل 27"/>
            <p:cNvSpPr/>
            <p:nvPr/>
          </p:nvSpPr>
          <p:spPr>
            <a:xfrm rot="5400000">
              <a:off x="7368314" y="3738524"/>
              <a:ext cx="126465" cy="7143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1" name="مستطيل 30"/>
            <p:cNvSpPr/>
            <p:nvPr/>
          </p:nvSpPr>
          <p:spPr>
            <a:xfrm rot="5400000">
              <a:off x="6518387" y="2054698"/>
              <a:ext cx="323850" cy="4066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5" name="مستطيل 34"/>
            <p:cNvSpPr/>
            <p:nvPr/>
          </p:nvSpPr>
          <p:spPr>
            <a:xfrm>
              <a:off x="6883625" y="2138362"/>
              <a:ext cx="1041345" cy="7907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1" name="شكل بيضاوي 10"/>
            <p:cNvSpPr/>
            <p:nvPr/>
          </p:nvSpPr>
          <p:spPr>
            <a:xfrm>
              <a:off x="7074359" y="2852738"/>
              <a:ext cx="190041" cy="1978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8" name="شكل بيضاوي 37"/>
            <p:cNvSpPr/>
            <p:nvPr/>
          </p:nvSpPr>
          <p:spPr>
            <a:xfrm>
              <a:off x="7201359" y="3043239"/>
              <a:ext cx="139241" cy="936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22" name="مجموعة 21"/>
          <p:cNvGrpSpPr/>
          <p:nvPr/>
        </p:nvGrpSpPr>
        <p:grpSpPr>
          <a:xfrm>
            <a:off x="3878378" y="2858700"/>
            <a:ext cx="2180305" cy="2119881"/>
            <a:chOff x="3878378" y="2084000"/>
            <a:chExt cx="2180305" cy="2119881"/>
          </a:xfrm>
        </p:grpSpPr>
        <p:pic>
          <p:nvPicPr>
            <p:cNvPr id="2" name="صورة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8378" y="2084000"/>
              <a:ext cx="2180305" cy="2119881"/>
            </a:xfrm>
            <a:prstGeom prst="foldedCorner">
              <a:avLst/>
            </a:prstGeom>
          </p:spPr>
        </p:pic>
        <p:sp>
          <p:nvSpPr>
            <p:cNvPr id="42" name="مستطيل 41"/>
            <p:cNvSpPr/>
            <p:nvPr/>
          </p:nvSpPr>
          <p:spPr>
            <a:xfrm>
              <a:off x="4241800" y="2112962"/>
              <a:ext cx="1709218" cy="4333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43" name="شكل بيضاوي 42"/>
            <p:cNvSpPr/>
            <p:nvPr/>
          </p:nvSpPr>
          <p:spPr>
            <a:xfrm>
              <a:off x="4288282" y="2852738"/>
              <a:ext cx="380775" cy="237331"/>
            </a:xfrm>
            <a:prstGeom prst="ellipse">
              <a:avLst/>
            </a:prstGeom>
            <a:solidFill>
              <a:srgbClr val="B2DE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13" name="مجموعة 12"/>
          <p:cNvGrpSpPr/>
          <p:nvPr/>
        </p:nvGrpSpPr>
        <p:grpSpPr>
          <a:xfrm>
            <a:off x="1639105" y="2859884"/>
            <a:ext cx="2031754" cy="2118698"/>
            <a:chOff x="1639105" y="2085184"/>
            <a:chExt cx="2031754" cy="2118698"/>
          </a:xfrm>
        </p:grpSpPr>
        <p:sp>
          <p:nvSpPr>
            <p:cNvPr id="44" name="مستطيل 43"/>
            <p:cNvSpPr/>
            <p:nvPr/>
          </p:nvSpPr>
          <p:spPr>
            <a:xfrm>
              <a:off x="1639105" y="2105817"/>
              <a:ext cx="2031753" cy="17184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pic>
          <p:nvPicPr>
            <p:cNvPr id="5" name="صورة 4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7214" b="100000" l="0" r="100000">
                          <a14:foregroundMark x1="96171" y1="33693" x2="60811" y2="71706"/>
                          <a14:foregroundMark x1="88739" y1="53564" x2="59459" y2="85961"/>
                          <a14:foregroundMark x1="78153" y1="44276" x2="98198" y2="76674"/>
                          <a14:foregroundMark x1="72072" y1="47948" x2="43018" y2="57235"/>
                          <a14:foregroundMark x1="53829" y1="42333" x2="54505" y2="54428"/>
                          <a14:foregroundMark x1="39865" y1="44276" x2="39640" y2="58747"/>
                          <a14:foregroundMark x1="27703" y1="52484" x2="36261" y2="63067"/>
                          <a14:foregroundMark x1="29279" y1="61771" x2="39189" y2="71274"/>
                          <a14:foregroundMark x1="27477" y1="70194" x2="43243" y2="69330"/>
                          <a14:foregroundMark x1="33784" y1="66523" x2="10811" y2="84449"/>
                          <a14:foregroundMark x1="13063" y1="86393" x2="46847" y2="84017"/>
                          <a14:foregroundMark x1="87838" y1="81425" x2="92793" y2="38229"/>
                          <a14:foregroundMark x1="95045" y1="84233" x2="91667" y2="66523"/>
                          <a14:foregroundMark x1="73423" y1="82289" x2="81757" y2="55508"/>
                          <a14:foregroundMark x1="54730" y1="74946" x2="77928" y2="74082"/>
                          <a14:foregroundMark x1="64189" y1="79914" x2="66441" y2="62203"/>
                          <a14:foregroundMark x1="71622" y1="56587" x2="66892" y2="41469"/>
                          <a14:foregroundMark x1="30856" y1="40821" x2="28153" y2="58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9105" y="2085184"/>
              <a:ext cx="2031754" cy="2118698"/>
            </a:xfrm>
            <a:prstGeom prst="foldedCorner">
              <a:avLst/>
            </a:prstGeom>
          </p:spPr>
        </p:pic>
        <p:sp>
          <p:nvSpPr>
            <p:cNvPr id="12" name="مستطيل 11"/>
            <p:cNvSpPr/>
            <p:nvPr/>
          </p:nvSpPr>
          <p:spPr>
            <a:xfrm>
              <a:off x="2235200" y="4095750"/>
              <a:ext cx="812800" cy="108131"/>
            </a:xfrm>
            <a:prstGeom prst="rect">
              <a:avLst/>
            </a:prstGeom>
            <a:solidFill>
              <a:srgbClr val="FFCC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sp>
        <p:nvSpPr>
          <p:cNvPr id="30" name="مستطيل 29"/>
          <p:cNvSpPr/>
          <p:nvPr/>
        </p:nvSpPr>
        <p:spPr>
          <a:xfrm>
            <a:off x="3115902" y="1330145"/>
            <a:ext cx="6388122" cy="1200329"/>
          </a:xfrm>
          <a:prstGeom prst="rect">
            <a:avLst/>
          </a:prstGeom>
          <a:gradFill>
            <a:gsLst>
              <a:gs pos="100000">
                <a:srgbClr val="F2D2AC"/>
              </a:gs>
              <a:gs pos="0">
                <a:srgbClr val="5DF5DB"/>
              </a:gs>
            </a:gsLst>
            <a:lin ang="2700000" scaled="1"/>
          </a:gradFill>
        </p:spPr>
        <p:txBody>
          <a:bodyPr wrap="square">
            <a:spAutoFit/>
          </a:bodyPr>
          <a:lstStyle/>
          <a:p>
            <a:pPr lvl="0" algn="ctr" rtl="0">
              <a:buClr>
                <a:srgbClr val="000000"/>
              </a:buClr>
              <a:defRPr/>
            </a:pPr>
            <a:r>
              <a:rPr lang="ar-SA" sz="3600" b="1" dirty="0" smtClean="0">
                <a:solidFill>
                  <a:srgbClr val="F7B747"/>
                </a:solidFill>
              </a:rPr>
              <a:t>استخدام </a:t>
            </a:r>
            <a:r>
              <a:rPr lang="ar-SA" sz="3600" b="1" dirty="0">
                <a:solidFill>
                  <a:srgbClr val="F7B747"/>
                </a:solidFill>
              </a:rPr>
              <a:t>الرسوم والإشارات التوضيحية في السياق للتنبؤ وفهم المفردات</a:t>
            </a:r>
            <a:endParaRPr lang="ar-SA" sz="3600" b="1" kern="0" dirty="0">
              <a:solidFill>
                <a:srgbClr val="F7B747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937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9283C-EF0B-BB50-CA12-A55D616DD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: زوايا مستديرة 8">
            <a:extLst>
              <a:ext uri="{FF2B5EF4-FFF2-40B4-BE49-F238E27FC236}">
                <a16:creationId xmlns:a16="http://schemas.microsoft.com/office/drawing/2014/main" id="{D9C60EC0-CF5D-59A1-6F67-224B3F216483}"/>
              </a:ext>
            </a:extLst>
          </p:cNvPr>
          <p:cNvSpPr/>
          <p:nvPr/>
        </p:nvSpPr>
        <p:spPr>
          <a:xfrm>
            <a:off x="1873219" y="624086"/>
            <a:ext cx="8630292" cy="5390478"/>
          </a:xfrm>
          <a:prstGeom prst="roundRect">
            <a:avLst/>
          </a:prstGeom>
          <a:pattFill prst="pct40">
            <a:fgClr>
              <a:srgbClr val="C2EBDD"/>
            </a:fgClr>
            <a:bgClr>
              <a:schemeClr val="bg1"/>
            </a:bgClr>
          </a:pattFill>
          <a:ln w="57150">
            <a:solidFill>
              <a:srgbClr val="C2EBD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6EEE08B3-A2F4-E1EC-3424-2E8CD7393B57}"/>
              </a:ext>
            </a:extLst>
          </p:cNvPr>
          <p:cNvSpPr txBox="1"/>
          <p:nvPr/>
        </p:nvSpPr>
        <p:spPr>
          <a:xfrm>
            <a:off x="2894035" y="2093342"/>
            <a:ext cx="6588663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13800" b="1" i="0" u="none" strike="noStrike" kern="0" cap="none" spc="0" normalizeH="0" baseline="0" noProof="0" dirty="0">
                <a:ln>
                  <a:noFill/>
                </a:ln>
                <a:solidFill>
                  <a:srgbClr val="F2D3AD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Arial"/>
                <a:cs typeface="Arial"/>
                <a:sym typeface="Arial"/>
              </a:rPr>
              <a:t>اليوم </a:t>
            </a:r>
            <a:r>
              <a:rPr kumimoji="0" lang="ar-SA" sz="13800" b="1" i="0" u="none" strike="noStrike" kern="0" cap="none" spc="0" normalizeH="0" baseline="0" noProof="0" dirty="0" smtClean="0">
                <a:ln>
                  <a:noFill/>
                </a:ln>
                <a:solidFill>
                  <a:srgbClr val="F2D3AD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Arial"/>
                <a:cs typeface="Arial"/>
                <a:sym typeface="Arial"/>
              </a:rPr>
              <a:t>الثاني</a:t>
            </a:r>
            <a:endParaRPr kumimoji="0" lang="ar-SA" sz="13800" b="1" i="0" u="none" strike="noStrike" kern="0" cap="none" spc="0" normalizeH="0" baseline="0" noProof="0" dirty="0">
              <a:ln>
                <a:noFill/>
              </a:ln>
              <a:solidFill>
                <a:srgbClr val="F2D3AD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96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5B69BD9F-ED36-7CF3-A3F7-C68D51B4A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خماسي 10"/>
          <p:cNvSpPr/>
          <p:nvPr/>
        </p:nvSpPr>
        <p:spPr>
          <a:xfrm>
            <a:off x="7730235" y="2489970"/>
            <a:ext cx="4149840" cy="1329861"/>
          </a:xfrm>
          <a:prstGeom prst="homePlate">
            <a:avLst>
              <a:gd name="adj" fmla="val 16481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rgbClr val="FF0000"/>
                </a:solidFill>
              </a:rPr>
              <a:t>ما</a:t>
            </a:r>
            <a:r>
              <a:rPr lang="ar-SA" sz="2400" dirty="0" smtClean="0">
                <a:solidFill>
                  <a:schemeClr val="tx1"/>
                </a:solidFill>
              </a:rPr>
              <a:t> عنوان القصة ؟</a:t>
            </a:r>
          </a:p>
          <a:p>
            <a:pPr algn="ctr"/>
            <a:r>
              <a:rPr lang="ar-SA" sz="2400" dirty="0" smtClean="0">
                <a:solidFill>
                  <a:srgbClr val="FF0000"/>
                </a:solidFill>
              </a:rPr>
              <a:t>ما</a:t>
            </a:r>
            <a:r>
              <a:rPr lang="ar-SA" sz="2400" dirty="0" smtClean="0">
                <a:solidFill>
                  <a:schemeClr val="tx1"/>
                </a:solidFill>
              </a:rPr>
              <a:t> نوع القصة ؟</a:t>
            </a:r>
          </a:p>
          <a:p>
            <a:pPr algn="ctr"/>
            <a:r>
              <a:rPr lang="ar-SA" sz="2400" dirty="0" smtClean="0">
                <a:solidFill>
                  <a:srgbClr val="FF0000"/>
                </a:solidFill>
              </a:rPr>
              <a:t>ما هي</a:t>
            </a:r>
            <a:r>
              <a:rPr lang="ar-SA" sz="2400" dirty="0" smtClean="0">
                <a:solidFill>
                  <a:schemeClr val="tx1"/>
                </a:solidFill>
              </a:rPr>
              <a:t> أعمال الخير ؟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40511588-F39F-A440-EF92-7665A02140F7}"/>
              </a:ext>
            </a:extLst>
          </p:cNvPr>
          <p:cNvSpPr txBox="1"/>
          <p:nvPr/>
        </p:nvSpPr>
        <p:spPr>
          <a:xfrm>
            <a:off x="10839800" y="164449"/>
            <a:ext cx="106631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>
                <a:solidFill>
                  <a:srgbClr val="36A47F"/>
                </a:solidFill>
              </a:rPr>
              <a:t>قبل القراءة </a:t>
            </a: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07" y="1256020"/>
            <a:ext cx="7739170" cy="435328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103091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1776C-1672-9FFA-C339-E01B0AA9B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: زوايا مستديرة 8">
            <a:extLst>
              <a:ext uri="{FF2B5EF4-FFF2-40B4-BE49-F238E27FC236}">
                <a16:creationId xmlns:a16="http://schemas.microsoft.com/office/drawing/2014/main" id="{D9C60EC0-CF5D-59A1-6F67-224B3F216483}"/>
              </a:ext>
            </a:extLst>
          </p:cNvPr>
          <p:cNvSpPr/>
          <p:nvPr/>
        </p:nvSpPr>
        <p:spPr>
          <a:xfrm>
            <a:off x="1470457" y="1167914"/>
            <a:ext cx="8630292" cy="5080654"/>
          </a:xfrm>
          <a:prstGeom prst="foldedCorner">
            <a:avLst>
              <a:gd name="adj" fmla="val 23634"/>
            </a:avLst>
          </a:prstGeom>
          <a:solidFill>
            <a:srgbClr val="D88622"/>
          </a:solidFill>
          <a:ln w="57150">
            <a:solidFill>
              <a:schemeClr val="accent2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F62250DE-D914-529D-9B54-A61777821FF8}"/>
              </a:ext>
            </a:extLst>
          </p:cNvPr>
          <p:cNvSpPr txBox="1"/>
          <p:nvPr/>
        </p:nvSpPr>
        <p:spPr>
          <a:xfrm>
            <a:off x="2648368" y="3108076"/>
            <a:ext cx="6274475" cy="1200329"/>
          </a:xfrm>
          <a:prstGeom prst="rect">
            <a:avLst/>
          </a:prstGeom>
          <a:noFill/>
          <a:ln w="57150">
            <a:noFill/>
          </a:ln>
        </p:spPr>
        <p:txBody>
          <a:bodyPr wrap="none" rtlCol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sym typeface="Arial"/>
              </a:rPr>
              <a:t>ما الفكرة الرئيسية من </a:t>
            </a:r>
            <a:r>
              <a:rPr kumimoji="0" lang="ar-SA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sym typeface="Arial"/>
              </a:rPr>
              <a:t>القصة</a:t>
            </a:r>
            <a:r>
              <a:rPr lang="ar-SA" sz="3600" b="1" dirty="0" smtClean="0">
                <a:solidFill>
                  <a:srgbClr val="C00000"/>
                </a:solidFill>
              </a:rPr>
              <a:t>؟</a:t>
            </a:r>
          </a:p>
          <a:p>
            <a:pPr algn="ctr" rtl="0">
              <a:buClr>
                <a:srgbClr val="000000"/>
              </a:buClr>
              <a:defRPr/>
            </a:pPr>
            <a:r>
              <a:rPr lang="ar-SA" sz="3600" b="1" kern="0" dirty="0">
                <a:solidFill>
                  <a:srgbClr val="002060"/>
                </a:solidFill>
                <a:sym typeface="Arial"/>
              </a:rPr>
              <a:t>تعليم الأطفال </a:t>
            </a:r>
            <a:r>
              <a:rPr lang="ar-SA" sz="3600" b="1" kern="0" dirty="0" smtClean="0">
                <a:solidFill>
                  <a:srgbClr val="002060"/>
                </a:solidFill>
                <a:sym typeface="Arial"/>
              </a:rPr>
              <a:t>أهمية حب عمل الخير للغيـر</a:t>
            </a:r>
            <a:endParaRPr lang="ar-SA" sz="3600" b="1" kern="0" dirty="0">
              <a:solidFill>
                <a:srgbClr val="002060"/>
              </a:solidFill>
              <a:sym typeface="Arial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40511588-F39F-A440-EF92-7665A02140F7}"/>
              </a:ext>
            </a:extLst>
          </p:cNvPr>
          <p:cNvSpPr txBox="1"/>
          <p:nvPr/>
        </p:nvSpPr>
        <p:spPr>
          <a:xfrm>
            <a:off x="10839800" y="164449"/>
            <a:ext cx="106631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>
                <a:solidFill>
                  <a:srgbClr val="36A47F"/>
                </a:solidFill>
              </a:rPr>
              <a:t>قبل القراءة </a:t>
            </a: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2" r="11161"/>
          <a:stretch/>
        </p:blipFill>
        <p:spPr>
          <a:xfrm>
            <a:off x="471425" y="4660899"/>
            <a:ext cx="2638550" cy="15876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82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6873C-372C-F7BC-C3CE-54CB279F6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: زوايا مستديرة 8">
            <a:extLst>
              <a:ext uri="{FF2B5EF4-FFF2-40B4-BE49-F238E27FC236}">
                <a16:creationId xmlns:a16="http://schemas.microsoft.com/office/drawing/2014/main" id="{D9C60EC0-CF5D-59A1-6F67-224B3F216483}"/>
              </a:ext>
            </a:extLst>
          </p:cNvPr>
          <p:cNvSpPr/>
          <p:nvPr/>
        </p:nvSpPr>
        <p:spPr>
          <a:xfrm>
            <a:off x="1470457" y="1167914"/>
            <a:ext cx="8630292" cy="5080654"/>
          </a:xfrm>
          <a:prstGeom prst="foldedCorner">
            <a:avLst>
              <a:gd name="adj" fmla="val 23634"/>
            </a:avLst>
          </a:prstGeom>
          <a:solidFill>
            <a:srgbClr val="D88622"/>
          </a:solidFill>
          <a:ln w="57150">
            <a:solidFill>
              <a:schemeClr val="accent2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40511588-F39F-A440-EF92-7665A02140F7}"/>
              </a:ext>
            </a:extLst>
          </p:cNvPr>
          <p:cNvSpPr txBox="1"/>
          <p:nvPr/>
        </p:nvSpPr>
        <p:spPr>
          <a:xfrm>
            <a:off x="10839800" y="164449"/>
            <a:ext cx="106631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>
                <a:solidFill>
                  <a:srgbClr val="36A47F"/>
                </a:solidFill>
              </a:rPr>
              <a:t>قبل القراءة 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13FE95AC-171B-D4E9-F6C4-F27E579FD886}"/>
              </a:ext>
            </a:extLst>
          </p:cNvPr>
          <p:cNvSpPr txBox="1"/>
          <p:nvPr/>
        </p:nvSpPr>
        <p:spPr>
          <a:xfrm>
            <a:off x="2923271" y="1759292"/>
            <a:ext cx="5969904" cy="4616648"/>
          </a:xfrm>
          <a:prstGeom prst="rect">
            <a:avLst/>
          </a:prstGeom>
          <a:noFill/>
          <a:ln w="57150">
            <a:noFill/>
          </a:ln>
        </p:spPr>
        <p:txBody>
          <a:bodyPr wrap="none" rtlCol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sym typeface="Arial"/>
              </a:rPr>
              <a:t>كيف</a:t>
            </a:r>
            <a:r>
              <a:rPr kumimoji="0" lang="ar-SA" sz="28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sym typeface="Arial"/>
              </a:rPr>
              <a:t> تُسعد الفقراء والمحتاجين ؟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Arial"/>
              </a:rPr>
              <a:t>بالصدقة عليهم</a:t>
            </a:r>
            <a:r>
              <a:rPr kumimoji="0" lang="ar-SA" sz="28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Arial"/>
              </a:rPr>
              <a:t> وإعطائهم الطعام والملابس النظيفة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ar-SA" sz="2800" b="1" kern="0" baseline="0" dirty="0">
              <a:solidFill>
                <a:srgbClr val="C00000"/>
              </a:solidFill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sym typeface="Arial"/>
              </a:rPr>
              <a:t>ماذا يجب علينا تجاه المعلم ؟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ar-SA" sz="2800" b="1" kern="0" dirty="0" smtClean="0">
                <a:solidFill>
                  <a:srgbClr val="002060"/>
                </a:solidFill>
                <a:sym typeface="Arial"/>
              </a:rPr>
              <a:t>أن نحترمه، ونَحُلُ واجباتنا</a:t>
            </a:r>
            <a:endParaRPr lang="en-US" sz="2800" b="1" kern="0" dirty="0" smtClean="0">
              <a:solidFill>
                <a:srgbClr val="002060"/>
              </a:solidFill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ar-SA" sz="2800" b="1" kern="0" dirty="0" smtClean="0">
              <a:solidFill>
                <a:srgbClr val="C00000"/>
              </a:solidFill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ar-SA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sym typeface="Arial"/>
            </a:endParaRP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2" r="11161"/>
          <a:stretch/>
        </p:blipFill>
        <p:spPr>
          <a:xfrm>
            <a:off x="471425" y="4660899"/>
            <a:ext cx="2638550" cy="15876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643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6873C-372C-F7BC-C3CE-54CB279F6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: زوايا مستديرة 8">
            <a:extLst>
              <a:ext uri="{FF2B5EF4-FFF2-40B4-BE49-F238E27FC236}">
                <a16:creationId xmlns:a16="http://schemas.microsoft.com/office/drawing/2014/main" id="{D9C60EC0-CF5D-59A1-6F67-224B3F216483}"/>
              </a:ext>
            </a:extLst>
          </p:cNvPr>
          <p:cNvSpPr/>
          <p:nvPr/>
        </p:nvSpPr>
        <p:spPr>
          <a:xfrm>
            <a:off x="1470457" y="1167914"/>
            <a:ext cx="8630292" cy="5080654"/>
          </a:xfrm>
          <a:prstGeom prst="foldedCorner">
            <a:avLst>
              <a:gd name="adj" fmla="val 23634"/>
            </a:avLst>
          </a:prstGeom>
          <a:solidFill>
            <a:srgbClr val="D88622"/>
          </a:solidFill>
          <a:ln w="57150">
            <a:solidFill>
              <a:schemeClr val="accent2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21" name="مستطيل 20"/>
          <p:cNvSpPr/>
          <p:nvPr/>
        </p:nvSpPr>
        <p:spPr>
          <a:xfrm>
            <a:off x="2499854" y="1723082"/>
            <a:ext cx="6571497" cy="332398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ar-SA" sz="2800" dirty="0"/>
          </a:p>
          <a:p>
            <a:pPr algn="ctr">
              <a:lnSpc>
                <a:spcPct val="150000"/>
              </a:lnSpc>
            </a:pPr>
            <a:r>
              <a:rPr lang="ar-SA" sz="2800" b="1" dirty="0" smtClean="0">
                <a:solidFill>
                  <a:srgbClr val="C00000"/>
                </a:solidFill>
              </a:rPr>
              <a:t>كيف يمكنني أن أستخدم يداي لفعل الخير ؟</a:t>
            </a:r>
            <a:endParaRPr lang="ar-SA" sz="2800" b="1" dirty="0">
              <a:solidFill>
                <a:srgbClr val="C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ar-SA" sz="2800" b="1" dirty="0" smtClean="0">
                <a:solidFill>
                  <a:srgbClr val="002060"/>
                </a:solidFill>
              </a:rPr>
              <a:t>أتصدق للمحتاجين – وأزرع شجرة – وأسقي النبتة – وأنقذ الحمامة – وأجمع القمامة وأضعها في المكان المناسب</a:t>
            </a:r>
            <a:endParaRPr lang="ar-SA" sz="2800" b="1" dirty="0">
              <a:solidFill>
                <a:srgbClr val="002060"/>
              </a:solidFill>
            </a:endParaRP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40511588-F39F-A440-EF92-7665A02140F7}"/>
              </a:ext>
            </a:extLst>
          </p:cNvPr>
          <p:cNvSpPr txBox="1"/>
          <p:nvPr/>
        </p:nvSpPr>
        <p:spPr>
          <a:xfrm>
            <a:off x="10839800" y="164449"/>
            <a:ext cx="106631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>
                <a:solidFill>
                  <a:srgbClr val="36A47F"/>
                </a:solidFill>
              </a:rPr>
              <a:t>قبل القراءة </a:t>
            </a: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2" r="11161"/>
          <a:stretch/>
        </p:blipFill>
        <p:spPr>
          <a:xfrm>
            <a:off x="471425" y="4660899"/>
            <a:ext cx="2638550" cy="15876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716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73E78-8481-D79C-03BD-90CB071D6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مربع نص 18">
            <a:extLst>
              <a:ext uri="{FF2B5EF4-FFF2-40B4-BE49-F238E27FC236}">
                <a16:creationId xmlns:a16="http://schemas.microsoft.com/office/drawing/2014/main" id="{941C467F-4BB8-6893-C9C3-E93D97EFC299}"/>
              </a:ext>
            </a:extLst>
          </p:cNvPr>
          <p:cNvSpPr txBox="1"/>
          <p:nvPr/>
        </p:nvSpPr>
        <p:spPr>
          <a:xfrm>
            <a:off x="2455817" y="1242596"/>
            <a:ext cx="7582525" cy="646331"/>
          </a:xfrm>
          <a:prstGeom prst="rect">
            <a:avLst/>
          </a:prstGeom>
          <a:solidFill>
            <a:srgbClr val="C2EBDD"/>
          </a:solidFill>
        </p:spPr>
        <p:txBody>
          <a:bodyPr wrap="none" rtlCol="1">
            <a:spAutoFit/>
          </a:bodyPr>
          <a:lstStyle/>
          <a:p>
            <a:pPr lvl="0" algn="ctr" rtl="0">
              <a:buClr>
                <a:srgbClr val="000000"/>
              </a:buClr>
              <a:defRPr/>
            </a:pPr>
            <a:r>
              <a:rPr lang="ar-SA" sz="3600" b="1" dirty="0" smtClean="0">
                <a:solidFill>
                  <a:schemeClr val="accent3">
                    <a:lumMod val="75000"/>
                  </a:schemeClr>
                </a:solidFill>
              </a:rPr>
              <a:t>استخدام </a:t>
            </a:r>
            <a:r>
              <a:rPr lang="ar-SA" sz="3600" b="1" dirty="0">
                <a:solidFill>
                  <a:schemeClr val="accent3">
                    <a:lumMod val="75000"/>
                  </a:schemeClr>
                </a:solidFill>
              </a:rPr>
              <a:t>أكثر من مفردة للتعبير عن الشيء </a:t>
            </a:r>
            <a:r>
              <a:rPr lang="ar-SA" sz="3600" b="1" dirty="0" smtClean="0">
                <a:solidFill>
                  <a:schemeClr val="accent3">
                    <a:lumMod val="75000"/>
                  </a:schemeClr>
                </a:solidFill>
              </a:rPr>
              <a:t>نفسه</a:t>
            </a:r>
            <a:endParaRPr lang="ar-SA" sz="3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40511588-F39F-A440-EF92-7665A02140F7}"/>
              </a:ext>
            </a:extLst>
          </p:cNvPr>
          <p:cNvSpPr txBox="1"/>
          <p:nvPr/>
        </p:nvSpPr>
        <p:spPr>
          <a:xfrm>
            <a:off x="10738811" y="164449"/>
            <a:ext cx="1167307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 smtClean="0">
                <a:solidFill>
                  <a:srgbClr val="36A47F"/>
                </a:solidFill>
              </a:rPr>
              <a:t>أثناء القراءة </a:t>
            </a:r>
            <a:endParaRPr lang="ar-SA" b="1" dirty="0">
              <a:solidFill>
                <a:srgbClr val="36A47F"/>
              </a:solidFill>
            </a:endParaRPr>
          </a:p>
        </p:txBody>
      </p:sp>
      <p:sp>
        <p:nvSpPr>
          <p:cNvPr id="4" name="نجمة ذات 5 نقاط 3"/>
          <p:cNvSpPr/>
          <p:nvPr/>
        </p:nvSpPr>
        <p:spPr>
          <a:xfrm>
            <a:off x="576217" y="2675090"/>
            <a:ext cx="3530600" cy="2984500"/>
          </a:xfrm>
          <a:prstGeom prst="star5">
            <a:avLst>
              <a:gd name="adj" fmla="val 31030"/>
              <a:gd name="hf" fmla="val 105146"/>
              <a:gd name="vf" fmla="val 110557"/>
            </a:avLst>
          </a:prstGeom>
          <a:gradFill>
            <a:gsLst>
              <a:gs pos="100000">
                <a:srgbClr val="F2D2AC"/>
              </a:gs>
              <a:gs pos="0">
                <a:srgbClr val="5DF5DB"/>
              </a:gs>
            </a:gsLst>
            <a:lin ang="2700000" scaled="1"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0000" endA="275" endPos="40000" dist="1016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2F9170"/>
                </a:solidFill>
              </a:rPr>
              <a:t>بجوار منزلي </a:t>
            </a:r>
            <a:r>
              <a:rPr lang="ar-SA" sz="2400" b="1" dirty="0" smtClean="0">
                <a:solidFill>
                  <a:srgbClr val="C00000"/>
                </a:solidFill>
              </a:rPr>
              <a:t>حديقةٌ </a:t>
            </a:r>
            <a:r>
              <a:rPr lang="ar-SA" sz="2400" b="1" dirty="0" smtClean="0">
                <a:solidFill>
                  <a:srgbClr val="2F9170"/>
                </a:solidFill>
              </a:rPr>
              <a:t>صغيرة</a:t>
            </a:r>
            <a:endParaRPr lang="ar-SA" sz="2400" b="1" dirty="0">
              <a:solidFill>
                <a:srgbClr val="2F9170"/>
              </a:solidFill>
            </a:endParaRPr>
          </a:p>
        </p:txBody>
      </p:sp>
      <p:sp>
        <p:nvSpPr>
          <p:cNvPr id="16" name="نجمة ذات 5 نقاط 15"/>
          <p:cNvSpPr/>
          <p:nvPr/>
        </p:nvSpPr>
        <p:spPr>
          <a:xfrm>
            <a:off x="8158741" y="2675090"/>
            <a:ext cx="3530600" cy="2984500"/>
          </a:xfrm>
          <a:prstGeom prst="star5">
            <a:avLst>
              <a:gd name="adj" fmla="val 31030"/>
              <a:gd name="hf" fmla="val 105146"/>
              <a:gd name="vf" fmla="val 110557"/>
            </a:avLst>
          </a:prstGeom>
          <a:gradFill>
            <a:gsLst>
              <a:gs pos="0">
                <a:srgbClr val="65F5DB"/>
              </a:gs>
              <a:gs pos="100000">
                <a:srgbClr val="F2D3AE"/>
              </a:gs>
            </a:gsLst>
            <a:lin ang="5400000" scaled="1"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0000" endA="275" endPos="40000" dist="1016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2F9170"/>
                </a:solidFill>
              </a:rPr>
              <a:t>ذهبت مع عائلتي إلى </a:t>
            </a:r>
            <a:r>
              <a:rPr lang="ar-SA" sz="2400" b="1" dirty="0" smtClean="0">
                <a:solidFill>
                  <a:srgbClr val="C00000"/>
                </a:solidFill>
              </a:rPr>
              <a:t>الحديقة</a:t>
            </a:r>
            <a:endParaRPr lang="ar-SA" sz="2400" b="1" dirty="0">
              <a:solidFill>
                <a:srgbClr val="C00000"/>
              </a:solidFill>
            </a:endParaRPr>
          </a:p>
        </p:txBody>
      </p:sp>
      <p:sp>
        <p:nvSpPr>
          <p:cNvPr id="18" name="نجمة ذات 5 نقاط 17"/>
          <p:cNvSpPr/>
          <p:nvPr/>
        </p:nvSpPr>
        <p:spPr>
          <a:xfrm>
            <a:off x="4367479" y="2675090"/>
            <a:ext cx="3530600" cy="2984500"/>
          </a:xfrm>
          <a:prstGeom prst="star5">
            <a:avLst>
              <a:gd name="adj" fmla="val 31030"/>
              <a:gd name="hf" fmla="val 105146"/>
              <a:gd name="vf" fmla="val 110557"/>
            </a:avLst>
          </a:prstGeom>
          <a:gradFill>
            <a:gsLst>
              <a:gs pos="100000">
                <a:srgbClr val="F2D2AC"/>
              </a:gs>
              <a:gs pos="0">
                <a:srgbClr val="5DF5DB"/>
              </a:gs>
            </a:gsLst>
            <a:lin ang="2700000" scaled="1"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0000" endA="275" endPos="40000" dist="1016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2F9170"/>
                </a:solidFill>
              </a:rPr>
              <a:t>ساعدت عامل النظافة في تنظيف </a:t>
            </a:r>
            <a:r>
              <a:rPr lang="ar-SA" sz="2400" b="1" dirty="0" smtClean="0">
                <a:solidFill>
                  <a:srgbClr val="C00000"/>
                </a:solidFill>
              </a:rPr>
              <a:t>الحديقة</a:t>
            </a:r>
            <a:endParaRPr lang="ar-SA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7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animBg="1"/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2F590-D6B1-8BCA-611C-D92EE4D5D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D9C60EC0-CF5D-59A1-6F67-224B3F216483}"/>
              </a:ext>
            </a:extLst>
          </p:cNvPr>
          <p:cNvSpPr/>
          <p:nvPr/>
        </p:nvSpPr>
        <p:spPr>
          <a:xfrm>
            <a:off x="1470457" y="1167914"/>
            <a:ext cx="8630292" cy="5080654"/>
          </a:xfrm>
          <a:prstGeom prst="foldedCorner">
            <a:avLst>
              <a:gd name="adj" fmla="val 23634"/>
            </a:avLst>
          </a:prstGeom>
          <a:solidFill>
            <a:srgbClr val="D88622"/>
          </a:solidFill>
          <a:ln w="57150">
            <a:solidFill>
              <a:schemeClr val="accent2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6C3C002F-94D3-2B01-31DD-2B5029F29147}"/>
              </a:ext>
            </a:extLst>
          </p:cNvPr>
          <p:cNvSpPr txBox="1"/>
          <p:nvPr/>
        </p:nvSpPr>
        <p:spPr>
          <a:xfrm>
            <a:off x="4726562" y="1825446"/>
            <a:ext cx="2654894" cy="9541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>
              <a:defRPr/>
            </a:pPr>
            <a:r>
              <a:rPr lang="ar-SA" sz="2800" b="1" dirty="0" smtClean="0">
                <a:solidFill>
                  <a:srgbClr val="C00000"/>
                </a:solidFill>
              </a:rPr>
              <a:t>من الذي خلق أيدينا ؟</a:t>
            </a:r>
          </a:p>
          <a:p>
            <a:pPr algn="ctr">
              <a:defRPr/>
            </a:pPr>
            <a:r>
              <a:rPr lang="ar-SA" sz="2800" b="1" dirty="0" smtClean="0">
                <a:solidFill>
                  <a:srgbClr val="002060"/>
                </a:solidFill>
              </a:rPr>
              <a:t>الله سبحانه وتعالى</a:t>
            </a:r>
            <a:endParaRPr lang="ar-SA" sz="2800" b="1" dirty="0">
              <a:solidFill>
                <a:srgbClr val="002060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08B6B5CF-E5EF-2A86-564B-611E134C106B}"/>
              </a:ext>
            </a:extLst>
          </p:cNvPr>
          <p:cNvSpPr txBox="1"/>
          <p:nvPr/>
        </p:nvSpPr>
        <p:spPr>
          <a:xfrm>
            <a:off x="3475667" y="3094109"/>
            <a:ext cx="4998484" cy="9541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>
              <a:defRPr/>
            </a:pPr>
            <a:r>
              <a:rPr lang="ar-SA" sz="2800" b="1" dirty="0" smtClean="0">
                <a:solidFill>
                  <a:srgbClr val="C00000"/>
                </a:solidFill>
              </a:rPr>
              <a:t>ماذا يجب علينا أن نفعل تجاه هذه النعمة ؟</a:t>
            </a:r>
          </a:p>
          <a:p>
            <a:pPr algn="ctr">
              <a:defRPr/>
            </a:pPr>
            <a:r>
              <a:rPr lang="ar-SA" sz="2800" b="1" dirty="0" smtClean="0">
                <a:solidFill>
                  <a:srgbClr val="002060"/>
                </a:solidFill>
              </a:rPr>
              <a:t>أن نحمد الله ونشكره على هذه النعمة</a:t>
            </a:r>
            <a:endParaRPr lang="ar-SA" sz="2800" b="1" dirty="0">
              <a:solidFill>
                <a:srgbClr val="002060"/>
              </a:solidFill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40511588-F39F-A440-EF92-7665A02140F7}"/>
              </a:ext>
            </a:extLst>
          </p:cNvPr>
          <p:cNvSpPr txBox="1"/>
          <p:nvPr/>
        </p:nvSpPr>
        <p:spPr>
          <a:xfrm>
            <a:off x="10852624" y="164449"/>
            <a:ext cx="105349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 smtClean="0">
                <a:solidFill>
                  <a:srgbClr val="36A47F"/>
                </a:solidFill>
              </a:rPr>
              <a:t>بعد القراءة </a:t>
            </a:r>
            <a:endParaRPr lang="ar-SA" b="1" dirty="0">
              <a:solidFill>
                <a:srgbClr val="36A47F"/>
              </a:solidFill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08B6B5CF-E5EF-2A86-564B-611E134C106B}"/>
              </a:ext>
            </a:extLst>
          </p:cNvPr>
          <p:cNvSpPr txBox="1"/>
          <p:nvPr/>
        </p:nvSpPr>
        <p:spPr>
          <a:xfrm>
            <a:off x="3346630" y="4362772"/>
            <a:ext cx="5256567" cy="9541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>
              <a:defRPr/>
            </a:pPr>
            <a:r>
              <a:rPr lang="ar-SA" sz="2800" b="1" dirty="0" smtClean="0">
                <a:solidFill>
                  <a:srgbClr val="C00000"/>
                </a:solidFill>
              </a:rPr>
              <a:t>ماذا أفعل عندما أجد المخلَّفات في المدرسة ؟</a:t>
            </a:r>
          </a:p>
          <a:p>
            <a:pPr algn="ctr">
              <a:defRPr/>
            </a:pPr>
            <a:r>
              <a:rPr lang="ar-SA" sz="2800" b="1" dirty="0" smtClean="0">
                <a:solidFill>
                  <a:srgbClr val="002060"/>
                </a:solidFill>
              </a:rPr>
              <a:t>أضعها في سلة المهملات</a:t>
            </a:r>
            <a:endParaRPr lang="ar-SA" sz="2800" b="1" dirty="0">
              <a:solidFill>
                <a:srgbClr val="002060"/>
              </a:solidFill>
            </a:endParaRPr>
          </a:p>
        </p:txBody>
      </p:sp>
      <p:pic>
        <p:nvPicPr>
          <p:cNvPr id="12" name="صورة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2" r="11161"/>
          <a:stretch/>
        </p:blipFill>
        <p:spPr>
          <a:xfrm>
            <a:off x="471425" y="4660899"/>
            <a:ext cx="2638550" cy="15876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853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DB966-9FA8-C968-9483-D78505996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وايا مستديرة 8">
            <a:extLst>
              <a:ext uri="{FF2B5EF4-FFF2-40B4-BE49-F238E27FC236}">
                <a16:creationId xmlns:a16="http://schemas.microsoft.com/office/drawing/2014/main" id="{D9C60EC0-CF5D-59A1-6F67-224B3F216483}"/>
              </a:ext>
            </a:extLst>
          </p:cNvPr>
          <p:cNvSpPr/>
          <p:nvPr/>
        </p:nvSpPr>
        <p:spPr>
          <a:xfrm>
            <a:off x="1873219" y="624086"/>
            <a:ext cx="8630292" cy="5390478"/>
          </a:xfrm>
          <a:prstGeom prst="roundRect">
            <a:avLst/>
          </a:prstGeom>
          <a:pattFill prst="pct40">
            <a:fgClr>
              <a:srgbClr val="C2EBDD"/>
            </a:fgClr>
            <a:bgClr>
              <a:schemeClr val="bg1"/>
            </a:bgClr>
          </a:pattFill>
          <a:ln w="57150">
            <a:solidFill>
              <a:srgbClr val="C2EBD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6EEE08B3-A2F4-E1EC-3424-2E8CD7393B57}"/>
              </a:ext>
            </a:extLst>
          </p:cNvPr>
          <p:cNvSpPr txBox="1"/>
          <p:nvPr/>
        </p:nvSpPr>
        <p:spPr>
          <a:xfrm>
            <a:off x="2862775" y="2093342"/>
            <a:ext cx="6651181" cy="221599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13800" b="1" i="0" u="none" strike="noStrike" kern="0" cap="none" spc="0" normalizeH="0" baseline="0" noProof="0" dirty="0">
                <a:ln>
                  <a:noFill/>
                </a:ln>
                <a:solidFill>
                  <a:srgbClr val="F2D3AD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Arial"/>
                <a:cs typeface="Arial"/>
                <a:sym typeface="Arial"/>
              </a:rPr>
              <a:t>اليوم </a:t>
            </a:r>
            <a:r>
              <a:rPr kumimoji="0" lang="ar-SA" sz="13800" b="1" i="0" u="none" strike="noStrike" kern="0" cap="none" spc="0" normalizeH="0" baseline="0" noProof="0" dirty="0" smtClean="0">
                <a:ln>
                  <a:noFill/>
                </a:ln>
                <a:solidFill>
                  <a:srgbClr val="F2D3AD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Arial"/>
                <a:cs typeface="Arial"/>
                <a:sym typeface="Arial"/>
              </a:rPr>
              <a:t>الثالث</a:t>
            </a:r>
            <a:endParaRPr kumimoji="0" lang="ar-SA" sz="13800" b="1" i="0" u="none" strike="noStrike" kern="0" cap="none" spc="0" normalizeH="0" baseline="0" noProof="0" dirty="0">
              <a:ln>
                <a:noFill/>
              </a:ln>
              <a:solidFill>
                <a:srgbClr val="F2D3AD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830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3346DBE3-2469-45C8-3C11-1337C1457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خماسي 10"/>
          <p:cNvSpPr/>
          <p:nvPr/>
        </p:nvSpPr>
        <p:spPr>
          <a:xfrm>
            <a:off x="7641747" y="2637454"/>
            <a:ext cx="4149840" cy="1329861"/>
          </a:xfrm>
          <a:prstGeom prst="homePlate">
            <a:avLst>
              <a:gd name="adj" fmla="val 16481"/>
            </a:avLst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solidFill>
                  <a:srgbClr val="FF0000"/>
                </a:solidFill>
              </a:rPr>
              <a:t>ما</a:t>
            </a:r>
            <a:r>
              <a:rPr lang="ar-SA" sz="2400" dirty="0" smtClean="0">
                <a:solidFill>
                  <a:schemeClr val="tx1"/>
                </a:solidFill>
              </a:rPr>
              <a:t> عنوان القصة ؟</a:t>
            </a:r>
          </a:p>
          <a:p>
            <a:pPr algn="ctr"/>
            <a:r>
              <a:rPr lang="ar-SA" sz="2400" dirty="0" smtClean="0">
                <a:solidFill>
                  <a:srgbClr val="FF0000"/>
                </a:solidFill>
              </a:rPr>
              <a:t>ما</a:t>
            </a:r>
            <a:r>
              <a:rPr lang="ar-SA" sz="2400" dirty="0" smtClean="0">
                <a:solidFill>
                  <a:schemeClr val="tx1"/>
                </a:solidFill>
              </a:rPr>
              <a:t> نوع القصة ؟</a:t>
            </a:r>
          </a:p>
          <a:p>
            <a:pPr algn="ctr"/>
            <a:r>
              <a:rPr lang="ar-SA" sz="2400" dirty="0" smtClean="0">
                <a:solidFill>
                  <a:srgbClr val="FF0000"/>
                </a:solidFill>
              </a:rPr>
              <a:t>ما</a:t>
            </a:r>
            <a:r>
              <a:rPr lang="ar-SA" sz="2400" dirty="0" smtClean="0">
                <a:solidFill>
                  <a:schemeClr val="tx1"/>
                </a:solidFill>
              </a:rPr>
              <a:t> هو مصدر القصة ؟</a:t>
            </a:r>
            <a:endParaRPr lang="ar-SA" sz="2400" dirty="0">
              <a:solidFill>
                <a:schemeClr val="tx1"/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40511588-F39F-A440-EF92-7665A02140F7}"/>
              </a:ext>
            </a:extLst>
          </p:cNvPr>
          <p:cNvSpPr txBox="1"/>
          <p:nvPr/>
        </p:nvSpPr>
        <p:spPr>
          <a:xfrm>
            <a:off x="10839800" y="164449"/>
            <a:ext cx="106631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>
                <a:solidFill>
                  <a:srgbClr val="36A47F"/>
                </a:solidFill>
              </a:rPr>
              <a:t>قبل القراءة </a:t>
            </a: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" y="1103620"/>
            <a:ext cx="7739170" cy="435328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96913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60F3D-4DB3-52F5-3C3E-EF74B96EC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: زوايا مستديرة 8">
            <a:extLst>
              <a:ext uri="{FF2B5EF4-FFF2-40B4-BE49-F238E27FC236}">
                <a16:creationId xmlns:a16="http://schemas.microsoft.com/office/drawing/2014/main" id="{D9C60EC0-CF5D-59A1-6F67-224B3F216483}"/>
              </a:ext>
            </a:extLst>
          </p:cNvPr>
          <p:cNvSpPr/>
          <p:nvPr/>
        </p:nvSpPr>
        <p:spPr>
          <a:xfrm>
            <a:off x="1470457" y="1167914"/>
            <a:ext cx="8630292" cy="5080654"/>
          </a:xfrm>
          <a:prstGeom prst="foldedCorner">
            <a:avLst>
              <a:gd name="adj" fmla="val 23634"/>
            </a:avLst>
          </a:prstGeom>
          <a:solidFill>
            <a:srgbClr val="D88622"/>
          </a:solidFill>
          <a:ln w="57150">
            <a:solidFill>
              <a:schemeClr val="accent2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9C35D4CC-86F7-CBB3-100D-55044F026FBD}"/>
              </a:ext>
            </a:extLst>
          </p:cNvPr>
          <p:cNvSpPr txBox="1"/>
          <p:nvPr/>
        </p:nvSpPr>
        <p:spPr>
          <a:xfrm>
            <a:off x="3138749" y="1938526"/>
            <a:ext cx="5293708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2800" b="1" dirty="0" smtClean="0">
              <a:solidFill>
                <a:srgbClr val="002060"/>
              </a:solidFill>
            </a:endParaRPr>
          </a:p>
          <a:p>
            <a:pPr algn="ctr"/>
            <a:endParaRPr lang="ar-SA" sz="2800" b="1" dirty="0">
              <a:solidFill>
                <a:srgbClr val="002060"/>
              </a:solidFill>
            </a:endParaRPr>
          </a:p>
          <a:p>
            <a:pPr algn="ctr"/>
            <a:endParaRPr lang="ar-SA" sz="2800" b="1" dirty="0">
              <a:solidFill>
                <a:srgbClr val="002060"/>
              </a:solidFill>
            </a:endParaRPr>
          </a:p>
          <a:p>
            <a:pPr algn="ctr"/>
            <a:r>
              <a:rPr lang="ar-SA" sz="2800" b="1" dirty="0" smtClean="0">
                <a:solidFill>
                  <a:srgbClr val="E8990A"/>
                </a:solidFill>
              </a:rPr>
              <a:t>هل يجب أن أتصدق بالكثير من المال ؟</a:t>
            </a:r>
          </a:p>
          <a:p>
            <a:pPr algn="ctr"/>
            <a:r>
              <a:rPr lang="ar-SA" sz="2800" b="1" dirty="0" smtClean="0">
                <a:solidFill>
                  <a:srgbClr val="002060"/>
                </a:solidFill>
              </a:rPr>
              <a:t>لا</a:t>
            </a:r>
          </a:p>
          <a:p>
            <a:pPr algn="ctr"/>
            <a:endParaRPr lang="ar-SA" sz="2800" b="1" dirty="0" smtClean="0">
              <a:solidFill>
                <a:srgbClr val="002060"/>
              </a:solidFill>
            </a:endParaRPr>
          </a:p>
          <a:p>
            <a:pPr algn="ctr"/>
            <a:r>
              <a:rPr lang="ar-SA" sz="2800" b="1" dirty="0" smtClean="0">
                <a:solidFill>
                  <a:srgbClr val="E8990A"/>
                </a:solidFill>
              </a:rPr>
              <a:t>متى تصبح النبتة مثمرة ؟</a:t>
            </a:r>
          </a:p>
          <a:p>
            <a:pPr algn="ctr"/>
            <a:r>
              <a:rPr lang="ar-SA" sz="2800" b="1" dirty="0" smtClean="0">
                <a:solidFill>
                  <a:srgbClr val="002060"/>
                </a:solidFill>
              </a:rPr>
              <a:t>عندما نسقيها تصبح مثمرة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13FE95AC-171B-D4E9-F6C4-F27E579FD886}"/>
              </a:ext>
            </a:extLst>
          </p:cNvPr>
          <p:cNvSpPr txBox="1"/>
          <p:nvPr/>
        </p:nvSpPr>
        <p:spPr>
          <a:xfrm>
            <a:off x="3324833" y="1762718"/>
            <a:ext cx="4921540" cy="1384995"/>
          </a:xfrm>
          <a:prstGeom prst="rect">
            <a:avLst/>
          </a:prstGeom>
          <a:noFill/>
          <a:ln w="57150">
            <a:noFill/>
          </a:ln>
        </p:spPr>
        <p:txBody>
          <a:bodyPr wrap="none" rtlCol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2800" b="1" i="0" u="none" strike="noStrike" kern="0" cap="none" spc="0" normalizeH="0" baseline="0" noProof="0" dirty="0">
                <a:ln>
                  <a:noFill/>
                </a:ln>
                <a:solidFill>
                  <a:srgbClr val="E8990A"/>
                </a:solidFill>
                <a:effectLst/>
                <a:uLnTx/>
                <a:uFillTx/>
                <a:sym typeface="Arial"/>
              </a:rPr>
              <a:t>ما الفكرة الرئيسية من </a:t>
            </a: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E8990A"/>
                </a:solidFill>
                <a:effectLst/>
                <a:uLnTx/>
                <a:uFillTx/>
                <a:sym typeface="Arial"/>
              </a:rPr>
              <a:t>القصة </a:t>
            </a:r>
            <a:r>
              <a:rPr lang="ar-SA" sz="2800" b="1" dirty="0" smtClean="0">
                <a:solidFill>
                  <a:srgbClr val="E8990A"/>
                </a:solidFill>
              </a:rPr>
              <a:t>؟</a:t>
            </a:r>
            <a:endParaRPr lang="ar-SA" sz="2800" b="1" dirty="0">
              <a:solidFill>
                <a:srgbClr val="E8990A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Arial"/>
              </a:rPr>
              <a:t>تعليم الأطفال</a:t>
            </a:r>
            <a:r>
              <a:rPr kumimoji="0" lang="ar-SA" sz="28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sym typeface="Arial"/>
              </a:rPr>
              <a:t> أهمية حب عمل الخير للغيـر</a:t>
            </a:r>
            <a:endParaRPr kumimoji="0" lang="ar-SA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40511588-F39F-A440-EF92-7665A02140F7}"/>
              </a:ext>
            </a:extLst>
          </p:cNvPr>
          <p:cNvSpPr txBox="1"/>
          <p:nvPr/>
        </p:nvSpPr>
        <p:spPr>
          <a:xfrm>
            <a:off x="10839800" y="164449"/>
            <a:ext cx="106631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>
                <a:solidFill>
                  <a:srgbClr val="36A47F"/>
                </a:solidFill>
              </a:rPr>
              <a:t>قبل القراءة </a:t>
            </a: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2" r="11161"/>
          <a:stretch/>
        </p:blipFill>
        <p:spPr>
          <a:xfrm>
            <a:off x="471425" y="4660899"/>
            <a:ext cx="2638550" cy="15876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05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60F3D-4DB3-52F5-3C3E-EF74B96EC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مستطيل: زوايا مستديرة 8">
            <a:extLst>
              <a:ext uri="{FF2B5EF4-FFF2-40B4-BE49-F238E27FC236}">
                <a16:creationId xmlns:a16="http://schemas.microsoft.com/office/drawing/2014/main" id="{D9C60EC0-CF5D-59A1-6F67-224B3F216483}"/>
              </a:ext>
            </a:extLst>
          </p:cNvPr>
          <p:cNvSpPr/>
          <p:nvPr/>
        </p:nvSpPr>
        <p:spPr>
          <a:xfrm>
            <a:off x="1470457" y="1167914"/>
            <a:ext cx="8630292" cy="5080654"/>
          </a:xfrm>
          <a:prstGeom prst="foldedCorner">
            <a:avLst>
              <a:gd name="adj" fmla="val 23634"/>
            </a:avLst>
          </a:prstGeom>
          <a:solidFill>
            <a:srgbClr val="D88622"/>
          </a:solidFill>
          <a:ln w="57150">
            <a:solidFill>
              <a:schemeClr val="accent2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9C35D4CC-86F7-CBB3-100D-55044F026FBD}"/>
              </a:ext>
            </a:extLst>
          </p:cNvPr>
          <p:cNvSpPr txBox="1"/>
          <p:nvPr/>
        </p:nvSpPr>
        <p:spPr>
          <a:xfrm>
            <a:off x="1517913" y="2230626"/>
            <a:ext cx="8535380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E8990A"/>
                </a:solidFill>
              </a:rPr>
              <a:t>كم عدد يديك ؟</a:t>
            </a:r>
          </a:p>
          <a:p>
            <a:pPr algn="ctr"/>
            <a:r>
              <a:rPr lang="ar-SA" sz="2800" b="1" dirty="0" smtClean="0">
                <a:solidFill>
                  <a:srgbClr val="002060"/>
                </a:solidFill>
              </a:rPr>
              <a:t>يداي اثنتان هما اليمنى واليسرى</a:t>
            </a:r>
          </a:p>
          <a:p>
            <a:pPr algn="ctr"/>
            <a:endParaRPr lang="ar-SA" sz="2800" b="1" dirty="0">
              <a:solidFill>
                <a:srgbClr val="7030A0"/>
              </a:solidFill>
            </a:endParaRPr>
          </a:p>
          <a:p>
            <a:pPr algn="ctr"/>
            <a:r>
              <a:rPr lang="ar-SA" sz="2800" b="1" dirty="0" smtClean="0">
                <a:solidFill>
                  <a:srgbClr val="E8990A"/>
                </a:solidFill>
              </a:rPr>
              <a:t>كم عدد أصابع اليدين ؟</a:t>
            </a:r>
            <a:endParaRPr lang="ar-SA" sz="2800" b="1" dirty="0">
              <a:solidFill>
                <a:srgbClr val="E8990A"/>
              </a:solidFill>
            </a:endParaRPr>
          </a:p>
          <a:p>
            <a:pPr algn="ctr"/>
            <a:r>
              <a:rPr lang="ar-SA" sz="2800" b="1" dirty="0" smtClean="0">
                <a:solidFill>
                  <a:srgbClr val="002060"/>
                </a:solidFill>
              </a:rPr>
              <a:t>عشرة أصابع</a:t>
            </a:r>
            <a:endParaRPr lang="en-US" sz="2800" b="1" dirty="0" smtClean="0">
              <a:solidFill>
                <a:srgbClr val="002060"/>
              </a:solidFill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40511588-F39F-A440-EF92-7665A02140F7}"/>
              </a:ext>
            </a:extLst>
          </p:cNvPr>
          <p:cNvSpPr txBox="1"/>
          <p:nvPr/>
        </p:nvSpPr>
        <p:spPr>
          <a:xfrm>
            <a:off x="10839800" y="164449"/>
            <a:ext cx="106631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>
                <a:solidFill>
                  <a:srgbClr val="36A47F"/>
                </a:solidFill>
              </a:rPr>
              <a:t>قبل القراءة </a:t>
            </a: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2" r="11161"/>
          <a:stretch/>
        </p:blipFill>
        <p:spPr>
          <a:xfrm>
            <a:off x="471425" y="4660899"/>
            <a:ext cx="2638550" cy="15876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145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1A098-2547-A710-2CA5-773218729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: زوايا مستديرة 8">
            <a:extLst>
              <a:ext uri="{FF2B5EF4-FFF2-40B4-BE49-F238E27FC236}">
                <a16:creationId xmlns:a16="http://schemas.microsoft.com/office/drawing/2014/main" id="{D9C60EC0-CF5D-59A1-6F67-224B3F216483}"/>
              </a:ext>
            </a:extLst>
          </p:cNvPr>
          <p:cNvSpPr/>
          <p:nvPr/>
        </p:nvSpPr>
        <p:spPr>
          <a:xfrm>
            <a:off x="1470457" y="1167914"/>
            <a:ext cx="8630292" cy="5080654"/>
          </a:xfrm>
          <a:prstGeom prst="foldedCorner">
            <a:avLst>
              <a:gd name="adj" fmla="val 23634"/>
            </a:avLst>
          </a:prstGeom>
          <a:solidFill>
            <a:srgbClr val="D88622"/>
          </a:solidFill>
          <a:ln w="57150">
            <a:solidFill>
              <a:schemeClr val="accent2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27B7A2B-29D5-4F83-7274-E67E7FF30FD9}"/>
              </a:ext>
            </a:extLst>
          </p:cNvPr>
          <p:cNvSpPr txBox="1"/>
          <p:nvPr/>
        </p:nvSpPr>
        <p:spPr>
          <a:xfrm>
            <a:off x="2392716" y="2692578"/>
            <a:ext cx="6785774" cy="20313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800" b="1" dirty="0">
                <a:solidFill>
                  <a:srgbClr val="002060"/>
                </a:solidFill>
              </a:rPr>
              <a:t>القراءة </a:t>
            </a:r>
            <a:r>
              <a:rPr lang="ar-SA" sz="2800" b="1" dirty="0" smtClean="0">
                <a:solidFill>
                  <a:srgbClr val="002060"/>
                </a:solidFill>
              </a:rPr>
              <a:t>جهرًا </a:t>
            </a:r>
            <a:r>
              <a:rPr lang="ar-SA" sz="2800" b="1" dirty="0">
                <a:solidFill>
                  <a:srgbClr val="002060"/>
                </a:solidFill>
              </a:rPr>
              <a:t>مع المعلمة</a:t>
            </a:r>
          </a:p>
          <a:p>
            <a:pPr algn="ctr">
              <a:lnSpc>
                <a:spcPct val="150000"/>
              </a:lnSpc>
            </a:pPr>
            <a:r>
              <a:rPr lang="ar-SA" sz="2800" b="1" dirty="0">
                <a:solidFill>
                  <a:srgbClr val="002060"/>
                </a:solidFill>
              </a:rPr>
              <a:t> وسرد </a:t>
            </a:r>
            <a:r>
              <a:rPr lang="ar-SA" sz="2800" b="1" dirty="0" smtClean="0">
                <a:solidFill>
                  <a:srgbClr val="002060"/>
                </a:solidFill>
              </a:rPr>
              <a:t>أحداث </a:t>
            </a:r>
            <a:r>
              <a:rPr lang="ar-SA" sz="2800" b="1" dirty="0">
                <a:solidFill>
                  <a:srgbClr val="002060"/>
                </a:solidFill>
              </a:rPr>
              <a:t>القصة مع المعلمة</a:t>
            </a:r>
          </a:p>
          <a:p>
            <a:pPr algn="ctr">
              <a:lnSpc>
                <a:spcPct val="150000"/>
              </a:lnSpc>
            </a:pPr>
            <a:r>
              <a:rPr lang="ar-SA" sz="2800" b="1" dirty="0">
                <a:solidFill>
                  <a:srgbClr val="002060"/>
                </a:solidFill>
              </a:rPr>
              <a:t>قراءة النص من </a:t>
            </a:r>
            <a:r>
              <a:rPr lang="ar-SA" sz="2800" b="1" dirty="0" smtClean="0">
                <a:solidFill>
                  <a:srgbClr val="002060"/>
                </a:solidFill>
              </a:rPr>
              <a:t>قِبل </a:t>
            </a:r>
            <a:r>
              <a:rPr lang="ar-SA" sz="2800" b="1" dirty="0">
                <a:solidFill>
                  <a:srgbClr val="002060"/>
                </a:solidFill>
              </a:rPr>
              <a:t>المعلمة </a:t>
            </a:r>
            <a:r>
              <a:rPr lang="ar-SA" sz="2800" b="1" dirty="0" smtClean="0">
                <a:solidFill>
                  <a:srgbClr val="002060"/>
                </a:solidFill>
              </a:rPr>
              <a:t>وإكمال </a:t>
            </a:r>
            <a:r>
              <a:rPr lang="ar-SA" sz="2800" b="1" dirty="0">
                <a:solidFill>
                  <a:srgbClr val="002060"/>
                </a:solidFill>
              </a:rPr>
              <a:t>الأطفال له   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40511588-F39F-A440-EF92-7665A02140F7}"/>
              </a:ext>
            </a:extLst>
          </p:cNvPr>
          <p:cNvSpPr txBox="1"/>
          <p:nvPr/>
        </p:nvSpPr>
        <p:spPr>
          <a:xfrm>
            <a:off x="10738811" y="164449"/>
            <a:ext cx="1167307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 smtClean="0">
                <a:solidFill>
                  <a:srgbClr val="36A47F"/>
                </a:solidFill>
              </a:rPr>
              <a:t>أثناء </a:t>
            </a:r>
            <a:r>
              <a:rPr lang="ar-SA" b="1" dirty="0">
                <a:solidFill>
                  <a:srgbClr val="36A47F"/>
                </a:solidFill>
              </a:rPr>
              <a:t>القراءة </a:t>
            </a: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2" r="11161"/>
          <a:stretch/>
        </p:blipFill>
        <p:spPr>
          <a:xfrm>
            <a:off x="471425" y="4660899"/>
            <a:ext cx="2638550" cy="15876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850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731DF-A83A-3B0C-6469-4C4D71B75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ربع نص 16">
            <a:extLst>
              <a:ext uri="{FF2B5EF4-FFF2-40B4-BE49-F238E27FC236}">
                <a16:creationId xmlns:a16="http://schemas.microsoft.com/office/drawing/2014/main" id="{8DB5D6C6-4A05-AD55-CDA8-8C3D3344D894}"/>
              </a:ext>
            </a:extLst>
          </p:cNvPr>
          <p:cNvSpPr txBox="1"/>
          <p:nvPr/>
        </p:nvSpPr>
        <p:spPr>
          <a:xfrm>
            <a:off x="9449189" y="139684"/>
            <a:ext cx="226857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>
                <a:solidFill>
                  <a:srgbClr val="36A47F"/>
                </a:solidFill>
              </a:rPr>
              <a:t>استخرج من النص المقروء </a:t>
            </a:r>
          </a:p>
        </p:txBody>
      </p:sp>
      <p:sp>
        <p:nvSpPr>
          <p:cNvPr id="2" name="مستطيل 1"/>
          <p:cNvSpPr/>
          <p:nvPr/>
        </p:nvSpPr>
        <p:spPr>
          <a:xfrm>
            <a:off x="3575912" y="495569"/>
            <a:ext cx="5177768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lvl="0" algn="ctr" rtl="0">
              <a:buClr>
                <a:srgbClr val="000000"/>
              </a:buClr>
              <a:defRPr/>
            </a:pPr>
            <a:r>
              <a:rPr lang="ar-SA" sz="36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ar-SA" sz="3600" b="1" dirty="0">
                <a:ln/>
                <a:solidFill>
                  <a:schemeClr val="accent4"/>
                </a:solidFill>
              </a:rPr>
              <a:t>استخدام الجموع بصورة </a:t>
            </a:r>
            <a:r>
              <a:rPr lang="ar-SA" sz="3600" b="1" dirty="0" smtClean="0">
                <a:ln/>
                <a:solidFill>
                  <a:schemeClr val="accent4"/>
                </a:solidFill>
              </a:rPr>
              <a:t>صحيحة</a:t>
            </a:r>
            <a:endParaRPr lang="ar-SA" sz="3600" b="1" dirty="0">
              <a:ln/>
              <a:solidFill>
                <a:schemeClr val="accent4"/>
              </a:solidFill>
            </a:endParaRPr>
          </a:p>
        </p:txBody>
      </p:sp>
      <p:sp>
        <p:nvSpPr>
          <p:cNvPr id="3" name="مخطط انسيابي: مستند 2"/>
          <p:cNvSpPr/>
          <p:nvPr/>
        </p:nvSpPr>
        <p:spPr>
          <a:xfrm>
            <a:off x="6416354" y="2496377"/>
            <a:ext cx="1880126" cy="955726"/>
          </a:xfrm>
          <a:prstGeom prst="flowChartDocumen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noFill/>
          </a:ln>
          <a:effectLst>
            <a:glow rad="139700">
              <a:srgbClr val="2F9170">
                <a:alpha val="40000"/>
              </a:srgb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 dirty="0"/>
          </a:p>
        </p:txBody>
      </p:sp>
      <p:sp>
        <p:nvSpPr>
          <p:cNvPr id="14" name="مخطط انسيابي: مستند 13"/>
          <p:cNvSpPr/>
          <p:nvPr/>
        </p:nvSpPr>
        <p:spPr>
          <a:xfrm>
            <a:off x="3766393" y="2496377"/>
            <a:ext cx="1880126" cy="955726"/>
          </a:xfrm>
          <a:prstGeom prst="flowChartDocumen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noFill/>
          </a:ln>
          <a:effectLst>
            <a:glow rad="139700">
              <a:srgbClr val="2F9170">
                <a:alpha val="40000"/>
              </a:srgb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 dirty="0"/>
          </a:p>
        </p:txBody>
      </p:sp>
      <p:sp>
        <p:nvSpPr>
          <p:cNvPr id="16" name="مستطيل مستدير الزوايا 15"/>
          <p:cNvSpPr/>
          <p:nvPr/>
        </p:nvSpPr>
        <p:spPr>
          <a:xfrm>
            <a:off x="3766393" y="1383436"/>
            <a:ext cx="4530087" cy="7949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noFill/>
          </a:ln>
          <a:effectLst>
            <a:glow rad="139700">
              <a:schemeClr val="bg1">
                <a:alpha val="40000"/>
              </a:scheme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9" name="مخطط انسيابي: مستند 18"/>
          <p:cNvSpPr/>
          <p:nvPr/>
        </p:nvSpPr>
        <p:spPr>
          <a:xfrm>
            <a:off x="6416354" y="3923661"/>
            <a:ext cx="1880126" cy="955726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 w="38100"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 dirty="0"/>
          </a:p>
        </p:txBody>
      </p:sp>
      <p:sp>
        <p:nvSpPr>
          <p:cNvPr id="20" name="مخطط انسيابي: مستند 19"/>
          <p:cNvSpPr/>
          <p:nvPr/>
        </p:nvSpPr>
        <p:spPr>
          <a:xfrm>
            <a:off x="3766393" y="3923661"/>
            <a:ext cx="1880126" cy="955726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 w="38100"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 dirty="0"/>
          </a:p>
        </p:txBody>
      </p:sp>
      <p:sp>
        <p:nvSpPr>
          <p:cNvPr id="21" name="مخطط انسيابي: مستند 20"/>
          <p:cNvSpPr/>
          <p:nvPr/>
        </p:nvSpPr>
        <p:spPr>
          <a:xfrm>
            <a:off x="6416354" y="5350945"/>
            <a:ext cx="1880126" cy="955726"/>
          </a:xfrm>
          <a:prstGeom prst="flowChartDocumen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 dirty="0"/>
          </a:p>
        </p:txBody>
      </p:sp>
      <p:sp>
        <p:nvSpPr>
          <p:cNvPr id="22" name="مخطط انسيابي: مستند 21"/>
          <p:cNvSpPr/>
          <p:nvPr/>
        </p:nvSpPr>
        <p:spPr>
          <a:xfrm>
            <a:off x="3766393" y="5350945"/>
            <a:ext cx="1880126" cy="955726"/>
          </a:xfrm>
          <a:prstGeom prst="flowChartDocumen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8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6881751" y="1517906"/>
            <a:ext cx="94933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rgbClr val="EF4067"/>
                </a:solidFill>
              </a:rPr>
              <a:t>الكلمة</a:t>
            </a:r>
            <a:endParaRPr lang="ar-SA" sz="3200" b="1" dirty="0">
              <a:solidFill>
                <a:srgbClr val="EF4067"/>
              </a:solidFill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4171019" y="1517906"/>
            <a:ext cx="107087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rgbClr val="EF4067"/>
                </a:solidFill>
              </a:rPr>
              <a:t>جمعها</a:t>
            </a:r>
            <a:endParaRPr lang="ar-SA" sz="3200" b="1" dirty="0">
              <a:solidFill>
                <a:srgbClr val="EF4067"/>
              </a:solidFill>
            </a:endParaRP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C0EAF87F-DDF1-E821-A21C-E416BC94D6E7}"/>
              </a:ext>
            </a:extLst>
          </p:cNvPr>
          <p:cNvSpPr txBox="1"/>
          <p:nvPr/>
        </p:nvSpPr>
        <p:spPr>
          <a:xfrm>
            <a:off x="6950350" y="2649982"/>
            <a:ext cx="88073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rgbClr val="36A47F"/>
                </a:solidFill>
              </a:rPr>
              <a:t>محتاج</a:t>
            </a:r>
            <a:endParaRPr lang="ar-SA" sz="2800" b="1" dirty="0">
              <a:solidFill>
                <a:srgbClr val="36A47F"/>
              </a:solidFill>
            </a:endParaRP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C0EAF87F-DDF1-E821-A21C-E416BC94D6E7}"/>
              </a:ext>
            </a:extLst>
          </p:cNvPr>
          <p:cNvSpPr txBox="1"/>
          <p:nvPr/>
        </p:nvSpPr>
        <p:spPr>
          <a:xfrm>
            <a:off x="4122087" y="2712630"/>
            <a:ext cx="116873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rgbClr val="36A47F"/>
                </a:solidFill>
              </a:rPr>
              <a:t>محتاجين</a:t>
            </a:r>
            <a:endParaRPr lang="ar-SA" sz="2800" dirty="0">
              <a:solidFill>
                <a:srgbClr val="36A47F"/>
              </a:solidFill>
            </a:endParaRP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C0EAF87F-DDF1-E821-A21C-E416BC94D6E7}"/>
              </a:ext>
            </a:extLst>
          </p:cNvPr>
          <p:cNvSpPr txBox="1"/>
          <p:nvPr/>
        </p:nvSpPr>
        <p:spPr>
          <a:xfrm>
            <a:off x="4283903" y="4139914"/>
            <a:ext cx="84510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أطباق</a:t>
            </a:r>
            <a:endParaRPr lang="ar-SA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C0EAF87F-DDF1-E821-A21C-E416BC94D6E7}"/>
              </a:ext>
            </a:extLst>
          </p:cNvPr>
          <p:cNvSpPr txBox="1"/>
          <p:nvPr/>
        </p:nvSpPr>
        <p:spPr>
          <a:xfrm>
            <a:off x="6839123" y="5471969"/>
            <a:ext cx="110318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00" dirty="0" smtClean="0">
                <a:solidFill>
                  <a:srgbClr val="0070C0"/>
                </a:solidFill>
              </a:rPr>
              <a:t>عصفور</a:t>
            </a:r>
            <a:endParaRPr lang="ar-SA" sz="2800" dirty="0">
              <a:solidFill>
                <a:srgbClr val="0070C0"/>
              </a:solidFill>
            </a:endParaRP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C0EAF87F-DDF1-E821-A21C-E416BC94D6E7}"/>
              </a:ext>
            </a:extLst>
          </p:cNvPr>
          <p:cNvSpPr txBox="1"/>
          <p:nvPr/>
        </p:nvSpPr>
        <p:spPr>
          <a:xfrm>
            <a:off x="4144779" y="5471969"/>
            <a:ext cx="111921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00" dirty="0" smtClean="0">
                <a:solidFill>
                  <a:srgbClr val="0070C0"/>
                </a:solidFill>
              </a:rPr>
              <a:t>عصافير</a:t>
            </a:r>
            <a:endParaRPr lang="ar-SA" sz="2800" dirty="0">
              <a:solidFill>
                <a:srgbClr val="0070C0"/>
              </a:solidFill>
            </a:endParaRPr>
          </a:p>
        </p:txBody>
      </p:sp>
      <p:sp>
        <p:nvSpPr>
          <p:cNvPr id="36" name="مستطيل 35"/>
          <p:cNvSpPr/>
          <p:nvPr/>
        </p:nvSpPr>
        <p:spPr>
          <a:xfrm>
            <a:off x="7011610" y="4139914"/>
            <a:ext cx="6896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طبق</a:t>
            </a:r>
            <a:endParaRPr lang="ar-SA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64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2" grpId="0"/>
      <p:bldP spid="33" grpId="0"/>
      <p:bldP spid="34" grpId="0"/>
      <p:bldP spid="35" grpId="0"/>
      <p:bldP spid="3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F7C00-4993-3AA2-252F-379960770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: زوايا مستديرة 8">
            <a:extLst>
              <a:ext uri="{FF2B5EF4-FFF2-40B4-BE49-F238E27FC236}">
                <a16:creationId xmlns:a16="http://schemas.microsoft.com/office/drawing/2014/main" id="{D9C60EC0-CF5D-59A1-6F67-224B3F216483}"/>
              </a:ext>
            </a:extLst>
          </p:cNvPr>
          <p:cNvSpPr/>
          <p:nvPr/>
        </p:nvSpPr>
        <p:spPr>
          <a:xfrm>
            <a:off x="1470457" y="1167914"/>
            <a:ext cx="8630292" cy="5080654"/>
          </a:xfrm>
          <a:prstGeom prst="foldedCorner">
            <a:avLst>
              <a:gd name="adj" fmla="val 23634"/>
            </a:avLst>
          </a:prstGeom>
          <a:solidFill>
            <a:srgbClr val="D88622"/>
          </a:solidFill>
          <a:ln w="57150">
            <a:solidFill>
              <a:schemeClr val="accent2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0C72206B-80BB-A8ED-E181-1A4352E082F6}"/>
              </a:ext>
            </a:extLst>
          </p:cNvPr>
          <p:cNvSpPr txBox="1"/>
          <p:nvPr/>
        </p:nvSpPr>
        <p:spPr>
          <a:xfrm>
            <a:off x="4369995" y="1938526"/>
            <a:ext cx="2831224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E8990A"/>
                </a:solidFill>
                <a:effectLst/>
                <a:uLnTx/>
                <a:uFillTx/>
                <a:sym typeface="Arial"/>
              </a:rPr>
              <a:t>هل أعجبتك القصة ؟</a:t>
            </a:r>
            <a:endParaRPr kumimoji="0" lang="ar-SA" sz="3200" b="1" i="0" u="none" strike="noStrike" kern="0" cap="none" spc="0" normalizeH="0" baseline="0" noProof="0" dirty="0">
              <a:ln>
                <a:noFill/>
              </a:ln>
              <a:solidFill>
                <a:srgbClr val="E8990A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40511588-F39F-A440-EF92-7665A02140F7}"/>
              </a:ext>
            </a:extLst>
          </p:cNvPr>
          <p:cNvSpPr txBox="1"/>
          <p:nvPr/>
        </p:nvSpPr>
        <p:spPr>
          <a:xfrm>
            <a:off x="10852623" y="164449"/>
            <a:ext cx="105349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b="1" dirty="0" smtClean="0">
                <a:solidFill>
                  <a:srgbClr val="36A47F"/>
                </a:solidFill>
              </a:rPr>
              <a:t>بعد </a:t>
            </a:r>
            <a:r>
              <a:rPr lang="ar-SA" b="1" dirty="0">
                <a:solidFill>
                  <a:srgbClr val="36A47F"/>
                </a:solidFill>
              </a:rPr>
              <a:t>القراءة 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2857021" y="3467155"/>
            <a:ext cx="6096000" cy="168219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lnSpc>
                <a:spcPct val="200000"/>
              </a:lnSpc>
            </a:pPr>
            <a:r>
              <a:rPr lang="ar-SA" sz="2800" b="1" dirty="0" smtClean="0">
                <a:solidFill>
                  <a:srgbClr val="E8990A"/>
                </a:solidFill>
              </a:rPr>
              <a:t>كيف تشارك في مساعدة عائلتك في المنزل ؟ </a:t>
            </a:r>
          </a:p>
          <a:p>
            <a:pPr algn="ctr">
              <a:lnSpc>
                <a:spcPct val="200000"/>
              </a:lnSpc>
            </a:pPr>
            <a:r>
              <a:rPr lang="ar-SA" sz="2800" b="1" dirty="0" smtClean="0">
                <a:solidFill>
                  <a:srgbClr val="E8990A"/>
                </a:solidFill>
              </a:rPr>
              <a:t>ما هي أعمال الخير التي قمت بها ؟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1FED5EC9-346C-0AAF-A823-521A7D7611D6}"/>
              </a:ext>
            </a:extLst>
          </p:cNvPr>
          <p:cNvSpPr txBox="1"/>
          <p:nvPr/>
        </p:nvSpPr>
        <p:spPr>
          <a:xfrm>
            <a:off x="3414596" y="2822518"/>
            <a:ext cx="4980851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>
              <a:defRPr/>
            </a:pPr>
            <a:r>
              <a:rPr lang="ar-SA" sz="2800" b="1" dirty="0">
                <a:solidFill>
                  <a:srgbClr val="E8990A"/>
                </a:solidFill>
              </a:rPr>
              <a:t>إذا رأيت طفلاً يبكي، ماذا يمكنك أن </a:t>
            </a:r>
            <a:r>
              <a:rPr lang="ar-SA" sz="2800" b="1" dirty="0" smtClean="0">
                <a:solidFill>
                  <a:srgbClr val="E8990A"/>
                </a:solidFill>
              </a:rPr>
              <a:t>تفعل ؟</a:t>
            </a:r>
          </a:p>
        </p:txBody>
      </p:sp>
      <p:pic>
        <p:nvPicPr>
          <p:cNvPr id="12" name="صورة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2" r="11161"/>
          <a:stretch/>
        </p:blipFill>
        <p:spPr>
          <a:xfrm>
            <a:off x="471425" y="4660899"/>
            <a:ext cx="2638550" cy="15876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709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8">
            <a:extLst>
              <a:ext uri="{FF2B5EF4-FFF2-40B4-BE49-F238E27FC236}">
                <a16:creationId xmlns:a16="http://schemas.microsoft.com/office/drawing/2014/main" id="{D9C60EC0-CF5D-59A1-6F67-224B3F216483}"/>
              </a:ext>
            </a:extLst>
          </p:cNvPr>
          <p:cNvSpPr/>
          <p:nvPr/>
        </p:nvSpPr>
        <p:spPr>
          <a:xfrm>
            <a:off x="2434105" y="2342636"/>
            <a:ext cx="6709893" cy="3348508"/>
          </a:xfrm>
          <a:prstGeom prst="foldedCorner">
            <a:avLst>
              <a:gd name="adj" fmla="val 23634"/>
            </a:avLst>
          </a:prstGeom>
          <a:solidFill>
            <a:srgbClr val="CEEACD"/>
          </a:solidFill>
          <a:ln w="57150">
            <a:solidFill>
              <a:schemeClr val="accent2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>
            <a:off x="2741051" y="2431840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ar-SA" sz="4000" b="1" dirty="0">
                <a:ln w="9525">
                  <a:solidFill>
                    <a:srgbClr val="F2D3AE"/>
                  </a:solidFill>
                  <a:prstDash val="solid"/>
                </a:ln>
                <a:solidFill>
                  <a:srgbClr val="E8746A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تنفيذ </a:t>
            </a:r>
            <a:r>
              <a:rPr lang="ar-SA" sz="4000" b="1" dirty="0" smtClean="0">
                <a:ln w="9525">
                  <a:solidFill>
                    <a:srgbClr val="F2D3AE"/>
                  </a:solidFill>
                  <a:prstDash val="solid"/>
                </a:ln>
                <a:solidFill>
                  <a:srgbClr val="E8746A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المعلمـة / </a:t>
            </a:r>
          </a:p>
          <a:p>
            <a:pPr algn="ctr"/>
            <a:r>
              <a:rPr lang="ar-SA" sz="4000" b="1" dirty="0" smtClean="0">
                <a:ln w="9525">
                  <a:solidFill>
                    <a:srgbClr val="F2D3AE"/>
                  </a:solidFill>
                  <a:prstDash val="solid"/>
                </a:ln>
                <a:solidFill>
                  <a:srgbClr val="E8746A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هيـلاء الحمـاد</a:t>
            </a:r>
            <a:endParaRPr lang="ar-SA" sz="4000" b="1" dirty="0">
              <a:ln w="9525">
                <a:solidFill>
                  <a:srgbClr val="F2D3AE"/>
                </a:solidFill>
                <a:prstDash val="solid"/>
              </a:ln>
              <a:solidFill>
                <a:srgbClr val="E8746A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endParaRPr lang="ar-SA" sz="4000" b="1" dirty="0" smtClean="0">
              <a:ln w="9525">
                <a:solidFill>
                  <a:srgbClr val="F2D3AE"/>
                </a:solidFill>
                <a:prstDash val="solid"/>
              </a:ln>
              <a:solidFill>
                <a:srgbClr val="E8746A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r>
              <a:rPr lang="ar-SA" sz="4000" b="1" dirty="0" smtClean="0">
                <a:ln w="9525">
                  <a:solidFill>
                    <a:srgbClr val="F2D3AE"/>
                  </a:solidFill>
                  <a:prstDash val="solid"/>
                </a:ln>
                <a:solidFill>
                  <a:srgbClr val="E8746A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مديرة </a:t>
            </a:r>
            <a:r>
              <a:rPr lang="ar-SA" sz="4000" b="1" dirty="0">
                <a:ln w="9525">
                  <a:solidFill>
                    <a:srgbClr val="F2D3AE"/>
                  </a:solidFill>
                  <a:prstDash val="solid"/>
                </a:ln>
                <a:solidFill>
                  <a:srgbClr val="E8746A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الروضة </a:t>
            </a:r>
            <a:r>
              <a:rPr lang="ar-SA" sz="4000" b="1" dirty="0" smtClean="0">
                <a:ln w="9525">
                  <a:solidFill>
                    <a:srgbClr val="F2D3AE"/>
                  </a:solidFill>
                  <a:prstDash val="solid"/>
                </a:ln>
                <a:solidFill>
                  <a:srgbClr val="E8746A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/</a:t>
            </a:r>
            <a:endParaRPr lang="ar-SA" sz="4000" b="1" dirty="0">
              <a:ln w="9525">
                <a:solidFill>
                  <a:srgbClr val="F2D3AE"/>
                </a:solidFill>
                <a:prstDash val="solid"/>
              </a:ln>
              <a:solidFill>
                <a:srgbClr val="E8746A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r>
              <a:rPr lang="ar-SA" sz="4000" b="1" dirty="0">
                <a:ln w="9525">
                  <a:solidFill>
                    <a:srgbClr val="F2D3AE"/>
                  </a:solidFill>
                  <a:prstDash val="solid"/>
                </a:ln>
                <a:solidFill>
                  <a:srgbClr val="E8746A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جميلة الثبيتي</a:t>
            </a: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91944" y1="74722" x2="61111" y2="79167"/>
                        <a14:foregroundMark x1="84722" y1="82500" x2="55000" y2="81389"/>
                        <a14:foregroundMark x1="43889" y1="88889" x2="29167" y2="84444"/>
                        <a14:foregroundMark x1="70278" y1="65278" x2="71944" y2="57222"/>
                        <a14:foregroundMark x1="73611" y1="66389" x2="88611" y2="40278"/>
                        <a14:foregroundMark x1="76667" y1="67500" x2="86389" y2="59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717" y="3687715"/>
            <a:ext cx="2216775" cy="221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24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2728172" y="2413175"/>
            <a:ext cx="6096000" cy="18249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4000" b="1" dirty="0" smtClean="0">
                <a:ln w="9525">
                  <a:solidFill>
                    <a:srgbClr val="F2D3AE"/>
                  </a:solidFill>
                  <a:prstDash val="solid"/>
                </a:ln>
                <a:solidFill>
                  <a:srgbClr val="E8746A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اللهم اجعلها صدقة جارية لجميع منسوبات الروضة الرابعة عشر </a:t>
            </a:r>
            <a:endParaRPr lang="ar-SA" sz="4000" b="1" dirty="0">
              <a:ln w="9525">
                <a:solidFill>
                  <a:srgbClr val="F2D3AE"/>
                </a:solidFill>
                <a:prstDash val="solid"/>
              </a:ln>
              <a:solidFill>
                <a:srgbClr val="E8746A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22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19542</TotalTime>
  <Words>478</Words>
  <Application>Microsoft Office PowerPoint</Application>
  <PresentationFormat>شاشة عريضة</PresentationFormat>
  <Paragraphs>114</Paragraphs>
  <Slides>32</Slides>
  <Notes>4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Thulth</vt:lpstr>
      <vt:lpstr>Times New Roman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DELL</dc:creator>
  <cp:lastModifiedBy>DELL</cp:lastModifiedBy>
  <cp:revision>88</cp:revision>
  <dcterms:created xsi:type="dcterms:W3CDTF">2025-09-13T04:14:29Z</dcterms:created>
  <dcterms:modified xsi:type="dcterms:W3CDTF">2026-09-05T10:42:57Z</dcterms:modified>
</cp:coreProperties>
</file>