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4" r:id="rId1"/>
    <p:sldMasterId id="2147483744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6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134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73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70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391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047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44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60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64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4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92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6268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70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1457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43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504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828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11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76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7824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181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26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385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38E3EBA-3BC2-4262-B136-88BCBBCB4664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C39B5A7-ED48-41F2-B9A7-843557132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252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قطرية مستديرة 3">
            <a:extLst>
              <a:ext uri="{FF2B5EF4-FFF2-40B4-BE49-F238E27FC236}">
                <a16:creationId xmlns:a16="http://schemas.microsoft.com/office/drawing/2014/main" id="{9174BB3B-1C0F-4869-8E90-C04239580A6F}"/>
              </a:ext>
            </a:extLst>
          </p:cNvPr>
          <p:cNvSpPr/>
          <p:nvPr/>
        </p:nvSpPr>
        <p:spPr>
          <a:xfrm>
            <a:off x="3926958" y="191387"/>
            <a:ext cx="4338083" cy="914400"/>
          </a:xfrm>
          <a:prstGeom prst="round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400" dirty="0"/>
              <a:t>اللغة العربية </a:t>
            </a:r>
            <a:endParaRPr lang="en-US" sz="4400" dirty="0"/>
          </a:p>
        </p:txBody>
      </p:sp>
      <p:sp>
        <p:nvSpPr>
          <p:cNvPr id="6" name="مستطيل: زوايا قطرية مستديرة 5">
            <a:extLst>
              <a:ext uri="{FF2B5EF4-FFF2-40B4-BE49-F238E27FC236}">
                <a16:creationId xmlns:a16="http://schemas.microsoft.com/office/drawing/2014/main" id="{F7FEB39B-2E97-41B6-A68E-9181C35CFB28}"/>
              </a:ext>
            </a:extLst>
          </p:cNvPr>
          <p:cNvSpPr/>
          <p:nvPr/>
        </p:nvSpPr>
        <p:spPr>
          <a:xfrm>
            <a:off x="517452" y="3923413"/>
            <a:ext cx="4338083" cy="91440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مدرسة رواد الظفرة </a:t>
            </a:r>
            <a:endParaRPr lang="en-US" sz="4000" dirty="0"/>
          </a:p>
        </p:txBody>
      </p:sp>
      <p:sp>
        <p:nvSpPr>
          <p:cNvPr id="8" name="مستطيل: زوايا قطرية مستديرة 7">
            <a:extLst>
              <a:ext uri="{FF2B5EF4-FFF2-40B4-BE49-F238E27FC236}">
                <a16:creationId xmlns:a16="http://schemas.microsoft.com/office/drawing/2014/main" id="{91E33E46-B044-43FD-8D24-E4D8A68C2FB3}"/>
              </a:ext>
            </a:extLst>
          </p:cNvPr>
          <p:cNvSpPr/>
          <p:nvPr/>
        </p:nvSpPr>
        <p:spPr>
          <a:xfrm>
            <a:off x="7035209" y="3923413"/>
            <a:ext cx="4338083" cy="914400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400" dirty="0"/>
              <a:t>للصف التاسع </a:t>
            </a:r>
            <a:endParaRPr lang="en-US" sz="4400" dirty="0"/>
          </a:p>
        </p:txBody>
      </p:sp>
      <p:sp>
        <p:nvSpPr>
          <p:cNvPr id="10" name="مستطيل: زوايا قطرية مستديرة 9">
            <a:extLst>
              <a:ext uri="{FF2B5EF4-FFF2-40B4-BE49-F238E27FC236}">
                <a16:creationId xmlns:a16="http://schemas.microsoft.com/office/drawing/2014/main" id="{48139C67-9877-4A88-9749-65D38FBC4A5F}"/>
              </a:ext>
            </a:extLst>
          </p:cNvPr>
          <p:cNvSpPr/>
          <p:nvPr/>
        </p:nvSpPr>
        <p:spPr>
          <a:xfrm>
            <a:off x="357963" y="1844749"/>
            <a:ext cx="4338083" cy="914400"/>
          </a:xfrm>
          <a:prstGeom prst="round2Diag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4000" dirty="0"/>
              <a:t>( نحو )  ( اسم الفاعل )</a:t>
            </a:r>
            <a:endParaRPr lang="en-US" sz="4000" dirty="0"/>
          </a:p>
        </p:txBody>
      </p:sp>
      <p:sp>
        <p:nvSpPr>
          <p:cNvPr id="12" name="مستطيل: زوايا قطرية مستديرة 11">
            <a:extLst>
              <a:ext uri="{FF2B5EF4-FFF2-40B4-BE49-F238E27FC236}">
                <a16:creationId xmlns:a16="http://schemas.microsoft.com/office/drawing/2014/main" id="{97A2E383-5771-49DE-8CBA-23D3A4CCA1ED}"/>
              </a:ext>
            </a:extLst>
          </p:cNvPr>
          <p:cNvSpPr/>
          <p:nvPr/>
        </p:nvSpPr>
        <p:spPr>
          <a:xfrm>
            <a:off x="7035209" y="1844749"/>
            <a:ext cx="4338083" cy="914400"/>
          </a:xfrm>
          <a:prstGeom prst="round2Diag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عنوان الدرس </a:t>
            </a:r>
            <a:endParaRPr lang="en-US" sz="4000" dirty="0"/>
          </a:p>
        </p:txBody>
      </p:sp>
      <p:sp>
        <p:nvSpPr>
          <p:cNvPr id="14" name="مستطيل: زوايا قطرية مستديرة 13">
            <a:extLst>
              <a:ext uri="{FF2B5EF4-FFF2-40B4-BE49-F238E27FC236}">
                <a16:creationId xmlns:a16="http://schemas.microsoft.com/office/drawing/2014/main" id="{1A8CC136-D5F5-4E25-8941-E1C78D374897}"/>
              </a:ext>
            </a:extLst>
          </p:cNvPr>
          <p:cNvSpPr/>
          <p:nvPr/>
        </p:nvSpPr>
        <p:spPr>
          <a:xfrm>
            <a:off x="7035209" y="5528927"/>
            <a:ext cx="4338083" cy="91440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اعداد أ : علي إبراهيم  </a:t>
            </a:r>
            <a:endParaRPr lang="en-US" sz="3600" dirty="0"/>
          </a:p>
        </p:txBody>
      </p:sp>
      <p:sp>
        <p:nvSpPr>
          <p:cNvPr id="2" name="مستطيل: زوايا قطرية مستديرة 13">
            <a:extLst>
              <a:ext uri="{FF2B5EF4-FFF2-40B4-BE49-F238E27FC236}">
                <a16:creationId xmlns:a16="http://schemas.microsoft.com/office/drawing/2014/main" id="{5137CB39-1C09-B9FF-37F0-982473CD7374}"/>
              </a:ext>
            </a:extLst>
          </p:cNvPr>
          <p:cNvSpPr/>
          <p:nvPr/>
        </p:nvSpPr>
        <p:spPr>
          <a:xfrm>
            <a:off x="517452" y="5528927"/>
            <a:ext cx="4338083" cy="91440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ت : 0543699606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88246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  <p:bldP spid="14" grpId="0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قطرية مستديرة 2">
            <a:extLst>
              <a:ext uri="{FF2B5EF4-FFF2-40B4-BE49-F238E27FC236}">
                <a16:creationId xmlns:a16="http://schemas.microsoft.com/office/drawing/2014/main" id="{41761383-46A0-4424-A25C-93FE3C0DC099}"/>
              </a:ext>
            </a:extLst>
          </p:cNvPr>
          <p:cNvSpPr/>
          <p:nvPr/>
        </p:nvSpPr>
        <p:spPr>
          <a:xfrm>
            <a:off x="3926957" y="340243"/>
            <a:ext cx="4338083" cy="914400"/>
          </a:xfrm>
          <a:prstGeom prst="round2Diag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400" dirty="0"/>
              <a:t>نواتج التعلم </a:t>
            </a:r>
            <a:endParaRPr lang="en-US" sz="4400" dirty="0"/>
          </a:p>
        </p:txBody>
      </p:sp>
      <p:sp>
        <p:nvSpPr>
          <p:cNvPr id="5" name="مستطيل: زوايا قطرية مستديرة 4">
            <a:extLst>
              <a:ext uri="{FF2B5EF4-FFF2-40B4-BE49-F238E27FC236}">
                <a16:creationId xmlns:a16="http://schemas.microsoft.com/office/drawing/2014/main" id="{B6C3AD0E-8CF5-45A2-B6C4-60DCAC0C88C3}"/>
              </a:ext>
            </a:extLst>
          </p:cNvPr>
          <p:cNvSpPr/>
          <p:nvPr/>
        </p:nvSpPr>
        <p:spPr>
          <a:xfrm>
            <a:off x="439477" y="1578935"/>
            <a:ext cx="10994065" cy="1988288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400" dirty="0"/>
              <a:t>يشتق المتعلم اسم الفاعل  من الفعل الثلاثي , </a:t>
            </a:r>
            <a:endParaRPr lang="en-US" sz="4400" dirty="0"/>
          </a:p>
        </p:txBody>
      </p:sp>
      <p:sp>
        <p:nvSpPr>
          <p:cNvPr id="8" name="مستطيل: زوايا قطرية مستديرة 7">
            <a:extLst>
              <a:ext uri="{FF2B5EF4-FFF2-40B4-BE49-F238E27FC236}">
                <a16:creationId xmlns:a16="http://schemas.microsoft.com/office/drawing/2014/main" id="{2656B137-40CA-41A2-BA48-630BE9A86B63}"/>
              </a:ext>
            </a:extLst>
          </p:cNvPr>
          <p:cNvSpPr/>
          <p:nvPr/>
        </p:nvSpPr>
        <p:spPr>
          <a:xfrm>
            <a:off x="439477" y="4412511"/>
            <a:ext cx="10994064" cy="1488558"/>
          </a:xfrm>
          <a:prstGeom prst="round2Diag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400" dirty="0"/>
              <a:t>ويعربه ويوظفه في مواقف حياتية 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051217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قطرية مستديرة 2">
            <a:extLst>
              <a:ext uri="{FF2B5EF4-FFF2-40B4-BE49-F238E27FC236}">
                <a16:creationId xmlns:a16="http://schemas.microsoft.com/office/drawing/2014/main" id="{7CB0044C-B972-4629-91DA-029E8BEA81A1}"/>
              </a:ext>
            </a:extLst>
          </p:cNvPr>
          <p:cNvSpPr/>
          <p:nvPr/>
        </p:nvSpPr>
        <p:spPr>
          <a:xfrm>
            <a:off x="4284921" y="96690"/>
            <a:ext cx="4338083" cy="765239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تعريف اسم الفاعل </a:t>
            </a:r>
            <a:endParaRPr lang="en-US" sz="4000" dirty="0"/>
          </a:p>
        </p:txBody>
      </p:sp>
      <p:sp>
        <p:nvSpPr>
          <p:cNvPr id="5" name="مستطيل: زوايا قطرية مستديرة 4">
            <a:extLst>
              <a:ext uri="{FF2B5EF4-FFF2-40B4-BE49-F238E27FC236}">
                <a16:creationId xmlns:a16="http://schemas.microsoft.com/office/drawing/2014/main" id="{2B322272-AB4C-43E8-A96C-ED39A874EFD7}"/>
              </a:ext>
            </a:extLst>
          </p:cNvPr>
          <p:cNvSpPr/>
          <p:nvPr/>
        </p:nvSpPr>
        <p:spPr>
          <a:xfrm>
            <a:off x="455427" y="951757"/>
            <a:ext cx="11281144" cy="1151401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اسم مشتق من الفعل المبني للمعلوم ليدل على من قام بالفعل أو اتصف به </a:t>
            </a:r>
            <a:endParaRPr lang="en-US" sz="4000" dirty="0"/>
          </a:p>
        </p:txBody>
      </p:sp>
      <p:sp>
        <p:nvSpPr>
          <p:cNvPr id="7" name="مستطيل: زوايا قطرية مستديرة 6">
            <a:extLst>
              <a:ext uri="{FF2B5EF4-FFF2-40B4-BE49-F238E27FC236}">
                <a16:creationId xmlns:a16="http://schemas.microsoft.com/office/drawing/2014/main" id="{EA8D94CA-1EAC-44A9-A199-EBBCCF7FFC1C}"/>
              </a:ext>
            </a:extLst>
          </p:cNvPr>
          <p:cNvSpPr/>
          <p:nvPr/>
        </p:nvSpPr>
        <p:spPr>
          <a:xfrm>
            <a:off x="5305647" y="3037050"/>
            <a:ext cx="6723320" cy="1094525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ماذا نطلق على الولد الذي يطلب علما </a:t>
            </a:r>
            <a:endParaRPr lang="en-US" sz="3200" dirty="0"/>
          </a:p>
        </p:txBody>
      </p:sp>
      <p:sp>
        <p:nvSpPr>
          <p:cNvPr id="9" name="مستطيل: زوايا قطرية مستديرة 8">
            <a:extLst>
              <a:ext uri="{FF2B5EF4-FFF2-40B4-BE49-F238E27FC236}">
                <a16:creationId xmlns:a16="http://schemas.microsoft.com/office/drawing/2014/main" id="{124528FC-92B9-49F8-8E62-14D77EFE74F1}"/>
              </a:ext>
            </a:extLst>
          </p:cNvPr>
          <p:cNvSpPr/>
          <p:nvPr/>
        </p:nvSpPr>
        <p:spPr>
          <a:xfrm>
            <a:off x="5305647" y="4523661"/>
            <a:ext cx="6723320" cy="749589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 ماذا نطلق على الرجل الذي يعلم الطلاب </a:t>
            </a:r>
            <a:endParaRPr lang="en-US" sz="3200" dirty="0"/>
          </a:p>
        </p:txBody>
      </p:sp>
      <p:sp>
        <p:nvSpPr>
          <p:cNvPr id="11" name="مستطيل: زوايا قطرية مستديرة 10">
            <a:extLst>
              <a:ext uri="{FF2B5EF4-FFF2-40B4-BE49-F238E27FC236}">
                <a16:creationId xmlns:a16="http://schemas.microsoft.com/office/drawing/2014/main" id="{1237CD06-7E12-413F-94A8-04136A18158A}"/>
              </a:ext>
            </a:extLst>
          </p:cNvPr>
          <p:cNvSpPr/>
          <p:nvPr/>
        </p:nvSpPr>
        <p:spPr>
          <a:xfrm>
            <a:off x="5305647" y="5762425"/>
            <a:ext cx="6634714" cy="914400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ماذا نطلق على الرجل الذي يلعب </a:t>
            </a:r>
            <a:endParaRPr lang="en-US" sz="3200" dirty="0"/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6547CC7B-DDAF-409B-9289-06818B7CE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34" y="5598920"/>
            <a:ext cx="1495527" cy="1183758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457450CB-4178-4B0D-8DA1-1E1D86C3DF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35" y="4401709"/>
            <a:ext cx="1495528" cy="1176482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28C49859-9D84-4785-A815-015462D20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27" y="2918639"/>
            <a:ext cx="1426535" cy="1462341"/>
          </a:xfrm>
          <a:prstGeom prst="rect">
            <a:avLst/>
          </a:prstGeom>
        </p:spPr>
      </p:pic>
      <p:sp>
        <p:nvSpPr>
          <p:cNvPr id="25" name="مستطيل: زوايا قطرية مستديرة 24">
            <a:extLst>
              <a:ext uri="{FF2B5EF4-FFF2-40B4-BE49-F238E27FC236}">
                <a16:creationId xmlns:a16="http://schemas.microsoft.com/office/drawing/2014/main" id="{46D8CD91-62A4-4C72-86F9-9793E6E7C2D4}"/>
              </a:ext>
            </a:extLst>
          </p:cNvPr>
          <p:cNvSpPr/>
          <p:nvPr/>
        </p:nvSpPr>
        <p:spPr>
          <a:xfrm>
            <a:off x="2065374" y="4552456"/>
            <a:ext cx="2530549" cy="789087"/>
          </a:xfrm>
          <a:prstGeom prst="round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معلم </a:t>
            </a:r>
            <a:endParaRPr lang="en-US" sz="4000" dirty="0"/>
          </a:p>
        </p:txBody>
      </p:sp>
      <p:sp>
        <p:nvSpPr>
          <p:cNvPr id="27" name="مستطيل: زوايا قطرية مستديرة 26">
            <a:extLst>
              <a:ext uri="{FF2B5EF4-FFF2-40B4-BE49-F238E27FC236}">
                <a16:creationId xmlns:a16="http://schemas.microsoft.com/office/drawing/2014/main" id="{0EC9B5E6-6901-4F34-B111-CA4D0B888B1B}"/>
              </a:ext>
            </a:extLst>
          </p:cNvPr>
          <p:cNvSpPr/>
          <p:nvPr/>
        </p:nvSpPr>
        <p:spPr>
          <a:xfrm>
            <a:off x="2065374" y="3219929"/>
            <a:ext cx="2530549" cy="789087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طالب </a:t>
            </a:r>
            <a:endParaRPr lang="en-US" sz="3600" dirty="0"/>
          </a:p>
        </p:txBody>
      </p:sp>
      <p:sp>
        <p:nvSpPr>
          <p:cNvPr id="29" name="مستطيل: زوايا قطرية مستديرة 28">
            <a:extLst>
              <a:ext uri="{FF2B5EF4-FFF2-40B4-BE49-F238E27FC236}">
                <a16:creationId xmlns:a16="http://schemas.microsoft.com/office/drawing/2014/main" id="{C2178404-A2D5-4D2D-BE16-042367532801}"/>
              </a:ext>
            </a:extLst>
          </p:cNvPr>
          <p:cNvSpPr/>
          <p:nvPr/>
        </p:nvSpPr>
        <p:spPr>
          <a:xfrm>
            <a:off x="2065374" y="5762424"/>
            <a:ext cx="2530549" cy="914400"/>
          </a:xfrm>
          <a:prstGeom prst="round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لاعب </a:t>
            </a:r>
            <a:endParaRPr lang="en-US" sz="4000" dirty="0"/>
          </a:p>
        </p:txBody>
      </p:sp>
      <p:sp>
        <p:nvSpPr>
          <p:cNvPr id="31" name="مستطيل: زوايا قطرية مستديرة 30">
            <a:extLst>
              <a:ext uri="{FF2B5EF4-FFF2-40B4-BE49-F238E27FC236}">
                <a16:creationId xmlns:a16="http://schemas.microsoft.com/office/drawing/2014/main" id="{0040E2B2-B9ED-4E09-A714-4D9C8C71F686}"/>
              </a:ext>
            </a:extLst>
          </p:cNvPr>
          <p:cNvSpPr/>
          <p:nvPr/>
        </p:nvSpPr>
        <p:spPr>
          <a:xfrm>
            <a:off x="3926957" y="2207016"/>
            <a:ext cx="4338083" cy="696945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أمثلة على اسم الفاعل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693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25" grpId="0" animBg="1"/>
      <p:bldP spid="27" grpId="0" animBg="1"/>
      <p:bldP spid="29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: زوايا قطرية مستديرة 6">
            <a:extLst>
              <a:ext uri="{FF2B5EF4-FFF2-40B4-BE49-F238E27FC236}">
                <a16:creationId xmlns:a16="http://schemas.microsoft.com/office/drawing/2014/main" id="{927BF895-F65E-420B-8C60-58EFB06DA9C8}"/>
              </a:ext>
            </a:extLst>
          </p:cNvPr>
          <p:cNvSpPr/>
          <p:nvPr/>
        </p:nvSpPr>
        <p:spPr>
          <a:xfrm>
            <a:off x="163032" y="255181"/>
            <a:ext cx="11865935" cy="2083981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إذا عرفت الآن كيف تستطيع أن تشتق اسم الفاعل من الأفعال السابقة   فيجب عليك أن تعرف نوع الفعل الذي ستشتق منه اسم الفاعل  , ولكي تعرف هذا لابد عليك أن تعرف بأن الفعل ينقسم إلى قسمين  إما فعل ثلاثي إما فعل  غير ثلاثي  </a:t>
            </a:r>
            <a:endParaRPr lang="en-US" sz="3200" dirty="0"/>
          </a:p>
        </p:txBody>
      </p:sp>
      <p:sp>
        <p:nvSpPr>
          <p:cNvPr id="9" name="مستطيل: زوايا قطرية مستديرة 8">
            <a:extLst>
              <a:ext uri="{FF2B5EF4-FFF2-40B4-BE49-F238E27FC236}">
                <a16:creationId xmlns:a16="http://schemas.microsoft.com/office/drawing/2014/main" id="{4E2970D1-4202-4FB3-89AC-0E0D118C857C}"/>
              </a:ext>
            </a:extLst>
          </p:cNvPr>
          <p:cNvSpPr/>
          <p:nvPr/>
        </p:nvSpPr>
        <p:spPr>
          <a:xfrm>
            <a:off x="8570834" y="4315968"/>
            <a:ext cx="3299637" cy="1358983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أولا  : الفعل الثلاثي </a:t>
            </a:r>
            <a:endParaRPr lang="en-US" sz="4000" dirty="0"/>
          </a:p>
        </p:txBody>
      </p:sp>
      <p:sp>
        <p:nvSpPr>
          <p:cNvPr id="11" name="مستطيل: زوايا قطرية مستديرة 10">
            <a:extLst>
              <a:ext uri="{FF2B5EF4-FFF2-40B4-BE49-F238E27FC236}">
                <a16:creationId xmlns:a16="http://schemas.microsoft.com/office/drawing/2014/main" id="{AA0637AA-C1E3-4A5B-AE8F-4CC45DAA333E}"/>
              </a:ext>
            </a:extLst>
          </p:cNvPr>
          <p:cNvSpPr/>
          <p:nvPr/>
        </p:nvSpPr>
        <p:spPr>
          <a:xfrm>
            <a:off x="8729330" y="2801678"/>
            <a:ext cx="3299637" cy="70440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ملحوظة </a:t>
            </a:r>
            <a:endParaRPr lang="en-US" sz="3600" dirty="0"/>
          </a:p>
        </p:txBody>
      </p:sp>
      <p:sp>
        <p:nvSpPr>
          <p:cNvPr id="13" name="مستطيل: زوايا قطرية مستديرة 12">
            <a:extLst>
              <a:ext uri="{FF2B5EF4-FFF2-40B4-BE49-F238E27FC236}">
                <a16:creationId xmlns:a16="http://schemas.microsoft.com/office/drawing/2014/main" id="{9C31F401-0ADB-460B-8320-F35069B4987E}"/>
              </a:ext>
            </a:extLst>
          </p:cNvPr>
          <p:cNvSpPr/>
          <p:nvPr/>
        </p:nvSpPr>
        <p:spPr>
          <a:xfrm>
            <a:off x="630864" y="2482037"/>
            <a:ext cx="7417982" cy="134369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إذا أردت أن تعرف  عدد الحروف الأصلية للفعل عليك أن تأتي بالفعل الماضي منه  </a:t>
            </a:r>
            <a:endParaRPr lang="en-US" sz="4000" dirty="0"/>
          </a:p>
        </p:txBody>
      </p:sp>
      <p:sp>
        <p:nvSpPr>
          <p:cNvPr id="15" name="مستطيل: زوايا قطرية مستديرة 14">
            <a:extLst>
              <a:ext uri="{FF2B5EF4-FFF2-40B4-BE49-F238E27FC236}">
                <a16:creationId xmlns:a16="http://schemas.microsoft.com/office/drawing/2014/main" id="{631664D1-5AA1-496D-9997-82B01B411DDF}"/>
              </a:ext>
            </a:extLst>
          </p:cNvPr>
          <p:cNvSpPr/>
          <p:nvPr/>
        </p:nvSpPr>
        <p:spPr>
          <a:xfrm>
            <a:off x="443021" y="3968602"/>
            <a:ext cx="7605825" cy="2889398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/>
              <a:t>يشتق اسم الفاعل من الفعل الثلاثي دائما على وزن </a:t>
            </a:r>
          </a:p>
          <a:p>
            <a:pPr algn="ctr"/>
            <a:r>
              <a:rPr lang="ar-EG" sz="3600" dirty="0"/>
              <a:t>( فاعل )  مثل شرب نقول ( شارب ) سمع  نقول ( سامع ) لعب نقول ( لاعب )   خرج  نقول  ( خارج )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114503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قطرية مستديرة 2">
            <a:extLst>
              <a:ext uri="{FF2B5EF4-FFF2-40B4-BE49-F238E27FC236}">
                <a16:creationId xmlns:a16="http://schemas.microsoft.com/office/drawing/2014/main" id="{CE9785FE-0F61-4535-9B52-EEBF51D246C8}"/>
              </a:ext>
            </a:extLst>
          </p:cNvPr>
          <p:cNvSpPr/>
          <p:nvPr/>
        </p:nvSpPr>
        <p:spPr>
          <a:xfrm>
            <a:off x="9051854" y="203345"/>
            <a:ext cx="2799906" cy="849277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4000" dirty="0"/>
              <a:t>ملحوظة مهمة </a:t>
            </a:r>
            <a:endParaRPr lang="en-US" sz="4000" dirty="0"/>
          </a:p>
        </p:txBody>
      </p:sp>
      <p:sp>
        <p:nvSpPr>
          <p:cNvPr id="5" name="مستطيل: زوايا قطرية مستديرة 4">
            <a:extLst>
              <a:ext uri="{FF2B5EF4-FFF2-40B4-BE49-F238E27FC236}">
                <a16:creationId xmlns:a16="http://schemas.microsoft.com/office/drawing/2014/main" id="{F07889E3-EFE9-443B-B0D4-ED09BD491102}"/>
              </a:ext>
            </a:extLst>
          </p:cNvPr>
          <p:cNvSpPr/>
          <p:nvPr/>
        </p:nvSpPr>
        <p:spPr>
          <a:xfrm>
            <a:off x="340240" y="74429"/>
            <a:ext cx="8268582" cy="1278565"/>
          </a:xfrm>
          <a:prstGeom prst="round2Diag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اسم الفاعل  يجوز اقترانه ب ( ال ) التعريف  فنقول  ( الشارب  -   السامع  -  الخارج  -  اللاعب )</a:t>
            </a:r>
          </a:p>
        </p:txBody>
      </p:sp>
      <p:sp>
        <p:nvSpPr>
          <p:cNvPr id="8" name="مستطيل: زوايا قطرية مستديرة 7">
            <a:extLst>
              <a:ext uri="{FF2B5EF4-FFF2-40B4-BE49-F238E27FC236}">
                <a16:creationId xmlns:a16="http://schemas.microsoft.com/office/drawing/2014/main" id="{EDF07D2E-0911-40E6-B1A3-3435E207E042}"/>
              </a:ext>
            </a:extLst>
          </p:cNvPr>
          <p:cNvSpPr/>
          <p:nvPr/>
        </p:nvSpPr>
        <p:spPr>
          <a:xfrm>
            <a:off x="340240" y="1654692"/>
            <a:ext cx="8268582" cy="1278565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 اسم الفاعل يثنى ويجمع ويؤنث  فنقول ( الشاربة  -  شاربان   -   شاربون  -  سامعان -  سامعون )</a:t>
            </a:r>
            <a:endParaRPr lang="en-US" sz="3200" dirty="0"/>
          </a:p>
        </p:txBody>
      </p:sp>
      <p:sp>
        <p:nvSpPr>
          <p:cNvPr id="10" name="مستطيل: زوايا قطرية مستديرة 9">
            <a:extLst>
              <a:ext uri="{FF2B5EF4-FFF2-40B4-BE49-F238E27FC236}">
                <a16:creationId xmlns:a16="http://schemas.microsoft.com/office/drawing/2014/main" id="{1AC355E0-346C-4732-A058-8B8F6BA23240}"/>
              </a:ext>
            </a:extLst>
          </p:cNvPr>
          <p:cNvSpPr/>
          <p:nvPr/>
        </p:nvSpPr>
        <p:spPr>
          <a:xfrm>
            <a:off x="340240" y="3234956"/>
            <a:ext cx="8289844" cy="1725137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buFontTx/>
              <a:buChar char="-"/>
            </a:pPr>
            <a:r>
              <a:rPr lang="ar-EG" sz="3600" dirty="0"/>
              <a:t>إذا كان الفعل الثلاثي معتل الوسط أي في وسطه ألف  تقلب الألف إلى همزة  مثل  ( صام  -  قام  -  باع  ) فنقول </a:t>
            </a:r>
          </a:p>
          <a:p>
            <a:pPr algn="ctr"/>
            <a:r>
              <a:rPr lang="ar-EG" sz="3600" dirty="0"/>
              <a:t>(  صائم  -  قائل  - قائم  - بائع )</a:t>
            </a:r>
          </a:p>
        </p:txBody>
      </p:sp>
      <p:sp>
        <p:nvSpPr>
          <p:cNvPr id="11" name="مستطيل: زوايا قطرية مستديرة 10">
            <a:extLst>
              <a:ext uri="{FF2B5EF4-FFF2-40B4-BE49-F238E27FC236}">
                <a16:creationId xmlns:a16="http://schemas.microsoft.com/office/drawing/2014/main" id="{72D54DB2-2365-449E-AEBA-EC6DD409F4DB}"/>
              </a:ext>
            </a:extLst>
          </p:cNvPr>
          <p:cNvSpPr/>
          <p:nvPr/>
        </p:nvSpPr>
        <p:spPr>
          <a:xfrm>
            <a:off x="340240" y="5300316"/>
            <a:ext cx="8268582" cy="1350343"/>
          </a:xfrm>
          <a:prstGeom prst="round2Diag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الفعل الذي يبدأ بهمزة  : اسم الفاعل منه يكون مبدوء  بألف  مد  مثل ( أكل  -  أخذ  -  أمر )  نقول ( </a:t>
            </a:r>
            <a:r>
              <a:rPr lang="ar-EG" sz="3600" dirty="0" err="1"/>
              <a:t>آخد</a:t>
            </a:r>
            <a:r>
              <a:rPr lang="ar-EG" sz="3600" dirty="0"/>
              <a:t>  -  آكل  -  آمر )</a:t>
            </a:r>
            <a:endParaRPr lang="en-US" sz="3600" dirty="0"/>
          </a:p>
        </p:txBody>
      </p:sp>
      <p:sp>
        <p:nvSpPr>
          <p:cNvPr id="12" name="مستطيل: زوايا قطرية مستديرة 11">
            <a:extLst>
              <a:ext uri="{FF2B5EF4-FFF2-40B4-BE49-F238E27FC236}">
                <a16:creationId xmlns:a16="http://schemas.microsoft.com/office/drawing/2014/main" id="{7225A031-C452-41D2-AAAE-C82B70D14744}"/>
              </a:ext>
            </a:extLst>
          </p:cNvPr>
          <p:cNvSpPr/>
          <p:nvPr/>
        </p:nvSpPr>
        <p:spPr>
          <a:xfrm>
            <a:off x="8904770" y="1145653"/>
            <a:ext cx="3094074" cy="550500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اسم الفاعل  إذا كان نكرة وأخره ياء قد تحذف ياؤه  مثل ( جرى  -  سعى  -  قضى  -  </a:t>
            </a:r>
            <a:r>
              <a:rPr lang="ar-EG" sz="3600" dirty="0" err="1"/>
              <a:t>دعى</a:t>
            </a:r>
            <a:r>
              <a:rPr lang="ar-EG" sz="3600" dirty="0"/>
              <a:t>  ) نقول  ( قاضٍ  -  ساعٍ  - داعٍ -جارٍ ) وذلك في حالتي الرفع والجر أما في حالة النصب فتثبت الياء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04235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قطرية مستديرة 1">
            <a:extLst>
              <a:ext uri="{FF2B5EF4-FFF2-40B4-BE49-F238E27FC236}">
                <a16:creationId xmlns:a16="http://schemas.microsoft.com/office/drawing/2014/main" id="{B83638CF-DA01-48FB-BA07-7F847CA507F5}"/>
              </a:ext>
            </a:extLst>
          </p:cNvPr>
          <p:cNvSpPr/>
          <p:nvPr/>
        </p:nvSpPr>
        <p:spPr>
          <a:xfrm>
            <a:off x="446568" y="212652"/>
            <a:ext cx="11515061" cy="1424762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إذا كان الحرف  في الفعل مشدد مثل (  خصّ  -  مدّ  - شدّ  ) نقول في اسم الفاعل منهم ( شادّ  -  مادّ  -  خاصّ  ) بالتضعيف أيضا </a:t>
            </a:r>
            <a:endParaRPr lang="en-US" sz="4000" dirty="0"/>
          </a:p>
        </p:txBody>
      </p:sp>
      <p:sp>
        <p:nvSpPr>
          <p:cNvPr id="3" name="مستطيل: زوايا قطرية مستديرة 2">
            <a:extLst>
              <a:ext uri="{FF2B5EF4-FFF2-40B4-BE49-F238E27FC236}">
                <a16:creationId xmlns:a16="http://schemas.microsoft.com/office/drawing/2014/main" id="{535C94ED-5EC9-4AB1-AE44-850DD28D6841}"/>
              </a:ext>
            </a:extLst>
          </p:cNvPr>
          <p:cNvSpPr/>
          <p:nvPr/>
        </p:nvSpPr>
        <p:spPr>
          <a:xfrm>
            <a:off x="3937590" y="1818168"/>
            <a:ext cx="4316819" cy="738963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تدريب </a:t>
            </a:r>
            <a:endParaRPr lang="en-US" sz="4000" dirty="0"/>
          </a:p>
        </p:txBody>
      </p:sp>
      <p:sp>
        <p:nvSpPr>
          <p:cNvPr id="4" name="مستطيل: زوايا قطرية مستديرة 3">
            <a:extLst>
              <a:ext uri="{FF2B5EF4-FFF2-40B4-BE49-F238E27FC236}">
                <a16:creationId xmlns:a16="http://schemas.microsoft.com/office/drawing/2014/main" id="{7508C1AE-5E8F-42DF-9254-C718BA3ADA48}"/>
              </a:ext>
            </a:extLst>
          </p:cNvPr>
          <p:cNvSpPr/>
          <p:nvPr/>
        </p:nvSpPr>
        <p:spPr>
          <a:xfrm>
            <a:off x="237459" y="2737885"/>
            <a:ext cx="11717080" cy="994144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400" dirty="0"/>
              <a:t>استخرج  اسم الفاعل من الأمثلة الأتية وبين فعله </a:t>
            </a:r>
            <a:endParaRPr lang="en-US" sz="4400" dirty="0"/>
          </a:p>
        </p:txBody>
      </p:sp>
      <p:sp>
        <p:nvSpPr>
          <p:cNvPr id="5" name="مستطيل: زوايا قطرية مستديرة 4">
            <a:extLst>
              <a:ext uri="{FF2B5EF4-FFF2-40B4-BE49-F238E27FC236}">
                <a16:creationId xmlns:a16="http://schemas.microsoft.com/office/drawing/2014/main" id="{C30781E9-E0C5-454C-A704-DE69D1DF9FFF}"/>
              </a:ext>
            </a:extLst>
          </p:cNvPr>
          <p:cNvSpPr/>
          <p:nvPr/>
        </p:nvSpPr>
        <p:spPr>
          <a:xfrm>
            <a:off x="6478771" y="3934049"/>
            <a:ext cx="5475768" cy="91440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قال تعالى : فويل للقاسية قلوبهم من ذكر الله </a:t>
            </a:r>
            <a:endParaRPr lang="en-US" sz="3200" dirty="0"/>
          </a:p>
        </p:txBody>
      </p:sp>
      <p:sp>
        <p:nvSpPr>
          <p:cNvPr id="6" name="مستطيل: زوايا قطرية مستديرة 5">
            <a:extLst>
              <a:ext uri="{FF2B5EF4-FFF2-40B4-BE49-F238E27FC236}">
                <a16:creationId xmlns:a16="http://schemas.microsoft.com/office/drawing/2014/main" id="{08B3A452-9023-408E-B9E0-1EBBFADB51A7}"/>
              </a:ext>
            </a:extLst>
          </p:cNvPr>
          <p:cNvSpPr/>
          <p:nvPr/>
        </p:nvSpPr>
        <p:spPr>
          <a:xfrm>
            <a:off x="244549" y="3934049"/>
            <a:ext cx="5635256" cy="914400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اسم الفاعل  : هو كلمة للقاسية  وفعله قسى </a:t>
            </a:r>
            <a:endParaRPr lang="en-US" sz="3200" dirty="0"/>
          </a:p>
        </p:txBody>
      </p:sp>
      <p:sp>
        <p:nvSpPr>
          <p:cNvPr id="7" name="مستطيل: زوايا قطرية مستديرة 6">
            <a:extLst>
              <a:ext uri="{FF2B5EF4-FFF2-40B4-BE49-F238E27FC236}">
                <a16:creationId xmlns:a16="http://schemas.microsoft.com/office/drawing/2014/main" id="{DCACFC05-2493-4512-897D-67D881C5AA67}"/>
              </a:ext>
            </a:extLst>
          </p:cNvPr>
          <p:cNvSpPr/>
          <p:nvPr/>
        </p:nvSpPr>
        <p:spPr>
          <a:xfrm>
            <a:off x="6220047" y="5353493"/>
            <a:ext cx="5768164" cy="914400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قال رسول الله :  لعن الله الخمر وشاربها وساقيها </a:t>
            </a:r>
            <a:endParaRPr lang="en-US" sz="3200" dirty="0"/>
          </a:p>
        </p:txBody>
      </p:sp>
      <p:sp>
        <p:nvSpPr>
          <p:cNvPr id="8" name="مستطيل: زوايا قطرية مستديرة 7">
            <a:extLst>
              <a:ext uri="{FF2B5EF4-FFF2-40B4-BE49-F238E27FC236}">
                <a16:creationId xmlns:a16="http://schemas.microsoft.com/office/drawing/2014/main" id="{070141F4-A0F7-44E4-B9AA-7B046EB9CD6B}"/>
              </a:ext>
            </a:extLst>
          </p:cNvPr>
          <p:cNvSpPr/>
          <p:nvPr/>
        </p:nvSpPr>
        <p:spPr>
          <a:xfrm>
            <a:off x="244549" y="5236536"/>
            <a:ext cx="5635256" cy="1057938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اسم الفاعل   : هو شاربها و ساقيها  وفعليهما شرب وسقي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3393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قطرية مستديرة 1">
            <a:extLst>
              <a:ext uri="{FF2B5EF4-FFF2-40B4-BE49-F238E27FC236}">
                <a16:creationId xmlns:a16="http://schemas.microsoft.com/office/drawing/2014/main" id="{5500C38E-B9F2-44DF-BD4F-860E66D9F6A8}"/>
              </a:ext>
            </a:extLst>
          </p:cNvPr>
          <p:cNvSpPr/>
          <p:nvPr/>
        </p:nvSpPr>
        <p:spPr>
          <a:xfrm>
            <a:off x="2799907" y="212651"/>
            <a:ext cx="6592186" cy="914400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ثانيا اسم الفاعل من الفعل غير الثلاثي </a:t>
            </a:r>
            <a:endParaRPr lang="en-US" sz="3600" dirty="0"/>
          </a:p>
        </p:txBody>
      </p:sp>
      <p:sp>
        <p:nvSpPr>
          <p:cNvPr id="3" name="مستطيل: زوايا قطرية مستديرة 2">
            <a:extLst>
              <a:ext uri="{FF2B5EF4-FFF2-40B4-BE49-F238E27FC236}">
                <a16:creationId xmlns:a16="http://schemas.microsoft.com/office/drawing/2014/main" id="{F85D90D5-0F01-4BE3-8E39-35BAC25C4A48}"/>
              </a:ext>
            </a:extLst>
          </p:cNvPr>
          <p:cNvSpPr/>
          <p:nvPr/>
        </p:nvSpPr>
        <p:spPr>
          <a:xfrm>
            <a:off x="944526" y="2147778"/>
            <a:ext cx="10515600" cy="91440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 سواء كان   رباعي   -   خماسي   -  سداسي </a:t>
            </a:r>
            <a:endParaRPr lang="en-US" sz="4000" dirty="0"/>
          </a:p>
        </p:txBody>
      </p:sp>
      <p:sp>
        <p:nvSpPr>
          <p:cNvPr id="4" name="سهم: لأسفل 3">
            <a:extLst>
              <a:ext uri="{FF2B5EF4-FFF2-40B4-BE49-F238E27FC236}">
                <a16:creationId xmlns:a16="http://schemas.microsoft.com/office/drawing/2014/main" id="{7779793D-DCE0-4D44-8B04-9FEFA7C0DE30}"/>
              </a:ext>
            </a:extLst>
          </p:cNvPr>
          <p:cNvSpPr/>
          <p:nvPr/>
        </p:nvSpPr>
        <p:spPr>
          <a:xfrm>
            <a:off x="5853684" y="1275802"/>
            <a:ext cx="484632" cy="723225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ستطيل: زوايا قطرية مستديرة 4">
            <a:extLst>
              <a:ext uri="{FF2B5EF4-FFF2-40B4-BE49-F238E27FC236}">
                <a16:creationId xmlns:a16="http://schemas.microsoft.com/office/drawing/2014/main" id="{28F54C0F-702E-45AE-A578-7CC03219EFF2}"/>
              </a:ext>
            </a:extLst>
          </p:cNvPr>
          <p:cNvSpPr/>
          <p:nvPr/>
        </p:nvSpPr>
        <p:spPr>
          <a:xfrm flipH="1">
            <a:off x="1094975" y="4449727"/>
            <a:ext cx="10002049" cy="1570430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400" dirty="0"/>
              <a:t>ذاكر  -  أخلص  -  يتقدم  -  يستخرج  -   تقدّم  -  استخرج </a:t>
            </a:r>
            <a:endParaRPr lang="en-US" sz="4400" dirty="0"/>
          </a:p>
        </p:txBody>
      </p:sp>
      <p:sp>
        <p:nvSpPr>
          <p:cNvPr id="6" name="مستطيل: زوايا قطرية مستديرة 5">
            <a:extLst>
              <a:ext uri="{FF2B5EF4-FFF2-40B4-BE49-F238E27FC236}">
                <a16:creationId xmlns:a16="http://schemas.microsoft.com/office/drawing/2014/main" id="{DAF1E3DE-5875-49B7-8EF2-46944FEACB79}"/>
              </a:ext>
            </a:extLst>
          </p:cNvPr>
          <p:cNvSpPr/>
          <p:nvPr/>
        </p:nvSpPr>
        <p:spPr>
          <a:xfrm>
            <a:off x="4543646" y="3386470"/>
            <a:ext cx="3104706" cy="653905"/>
          </a:xfrm>
          <a:prstGeom prst="round2Diag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/>
              <a:t>مثل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78448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قطرية مستديرة 1">
            <a:extLst>
              <a:ext uri="{FF2B5EF4-FFF2-40B4-BE49-F238E27FC236}">
                <a16:creationId xmlns:a16="http://schemas.microsoft.com/office/drawing/2014/main" id="{5F6A5F5E-291E-4FDD-9907-5116D803FB84}"/>
              </a:ext>
            </a:extLst>
          </p:cNvPr>
          <p:cNvSpPr/>
          <p:nvPr/>
        </p:nvSpPr>
        <p:spPr>
          <a:xfrm>
            <a:off x="4008474" y="173014"/>
            <a:ext cx="8052390" cy="1382232"/>
          </a:xfrm>
          <a:prstGeom prst="round2Diag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ar-EG" sz="3600" dirty="0"/>
              <a:t>يتكون اسم الفاعل من غير الثلاثي بتحويل الفعل إلى المضارع مع إبدال حرف المضارعة ميما مضمومة وكسر ما قبل الأخر </a:t>
            </a:r>
            <a:endParaRPr lang="en-US" sz="3600" dirty="0"/>
          </a:p>
        </p:txBody>
      </p:sp>
      <p:sp>
        <p:nvSpPr>
          <p:cNvPr id="3" name="مستطيل: زوايا قطرية مستديرة 2">
            <a:extLst>
              <a:ext uri="{FF2B5EF4-FFF2-40B4-BE49-F238E27FC236}">
                <a16:creationId xmlns:a16="http://schemas.microsoft.com/office/drawing/2014/main" id="{E09FB96F-A786-4B61-B5B9-312BC92A4F9A}"/>
              </a:ext>
            </a:extLst>
          </p:cNvPr>
          <p:cNvSpPr/>
          <p:nvPr/>
        </p:nvSpPr>
        <p:spPr>
          <a:xfrm>
            <a:off x="9877644" y="2616491"/>
            <a:ext cx="1765005" cy="579931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ذاكر </a:t>
            </a:r>
            <a:endParaRPr lang="en-US" sz="3200" dirty="0"/>
          </a:p>
        </p:txBody>
      </p:sp>
      <p:sp>
        <p:nvSpPr>
          <p:cNvPr id="11" name="مستطيل: زوايا قطرية مستديرة 10">
            <a:extLst>
              <a:ext uri="{FF2B5EF4-FFF2-40B4-BE49-F238E27FC236}">
                <a16:creationId xmlns:a16="http://schemas.microsoft.com/office/drawing/2014/main" id="{0768EFCC-9BAF-4803-B215-26CF14E8EA61}"/>
              </a:ext>
            </a:extLst>
          </p:cNvPr>
          <p:cNvSpPr/>
          <p:nvPr/>
        </p:nvSpPr>
        <p:spPr>
          <a:xfrm>
            <a:off x="9877644" y="3339351"/>
            <a:ext cx="1765005" cy="579931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أخلص </a:t>
            </a:r>
            <a:endParaRPr lang="en-US" sz="3200" dirty="0"/>
          </a:p>
        </p:txBody>
      </p:sp>
      <p:sp>
        <p:nvSpPr>
          <p:cNvPr id="13" name="مستطيل: زوايا قطرية مستديرة 12">
            <a:extLst>
              <a:ext uri="{FF2B5EF4-FFF2-40B4-BE49-F238E27FC236}">
                <a16:creationId xmlns:a16="http://schemas.microsoft.com/office/drawing/2014/main" id="{E8556E5F-42F5-496C-87C2-A0F7171E3227}"/>
              </a:ext>
            </a:extLst>
          </p:cNvPr>
          <p:cNvSpPr/>
          <p:nvPr/>
        </p:nvSpPr>
        <p:spPr>
          <a:xfrm>
            <a:off x="9877644" y="4032821"/>
            <a:ext cx="1765005" cy="604280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/>
              <a:t>دحرج</a:t>
            </a:r>
            <a:r>
              <a:rPr lang="ar-EG" dirty="0"/>
              <a:t>  </a:t>
            </a:r>
            <a:endParaRPr lang="en-US" dirty="0"/>
          </a:p>
        </p:txBody>
      </p:sp>
      <p:sp>
        <p:nvSpPr>
          <p:cNvPr id="15" name="مستطيل: زوايا قطرية مستديرة 14">
            <a:extLst>
              <a:ext uri="{FF2B5EF4-FFF2-40B4-BE49-F238E27FC236}">
                <a16:creationId xmlns:a16="http://schemas.microsoft.com/office/drawing/2014/main" id="{1ECD7B01-5359-4902-8F7F-3E5ECF21B3B9}"/>
              </a:ext>
            </a:extLst>
          </p:cNvPr>
          <p:cNvSpPr/>
          <p:nvPr/>
        </p:nvSpPr>
        <p:spPr>
          <a:xfrm>
            <a:off x="9877645" y="4745792"/>
            <a:ext cx="1765005" cy="616686"/>
          </a:xfrm>
          <a:prstGeom prst="round2Diag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/>
              <a:t>أرسل</a:t>
            </a:r>
            <a:r>
              <a:rPr lang="ar-EG" dirty="0"/>
              <a:t>  </a:t>
            </a:r>
            <a:endParaRPr lang="en-US" dirty="0"/>
          </a:p>
        </p:txBody>
      </p:sp>
      <p:sp>
        <p:nvSpPr>
          <p:cNvPr id="17" name="مستطيل: زوايا قطرية مستديرة 16">
            <a:extLst>
              <a:ext uri="{FF2B5EF4-FFF2-40B4-BE49-F238E27FC236}">
                <a16:creationId xmlns:a16="http://schemas.microsoft.com/office/drawing/2014/main" id="{22328D68-DD92-4619-8254-DCD5AC4CAB22}"/>
              </a:ext>
            </a:extLst>
          </p:cNvPr>
          <p:cNvSpPr/>
          <p:nvPr/>
        </p:nvSpPr>
        <p:spPr>
          <a:xfrm>
            <a:off x="9877645" y="5468284"/>
            <a:ext cx="1765005" cy="579931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تقدّم</a:t>
            </a:r>
            <a:endParaRPr lang="en-US" dirty="0"/>
          </a:p>
        </p:txBody>
      </p:sp>
      <p:sp>
        <p:nvSpPr>
          <p:cNvPr id="19" name="مستطيل: زوايا قطرية مستديرة 18">
            <a:extLst>
              <a:ext uri="{FF2B5EF4-FFF2-40B4-BE49-F238E27FC236}">
                <a16:creationId xmlns:a16="http://schemas.microsoft.com/office/drawing/2014/main" id="{E23368AF-4537-4ACD-9E56-F2366C92C78C}"/>
              </a:ext>
            </a:extLst>
          </p:cNvPr>
          <p:cNvSpPr/>
          <p:nvPr/>
        </p:nvSpPr>
        <p:spPr>
          <a:xfrm>
            <a:off x="9877646" y="6154021"/>
            <a:ext cx="1765005" cy="579931"/>
          </a:xfrm>
          <a:prstGeom prst="round2Diag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/>
              <a:t>استخرج</a:t>
            </a:r>
            <a:r>
              <a:rPr lang="ar-EG" dirty="0"/>
              <a:t> </a:t>
            </a:r>
            <a:endParaRPr lang="en-US" dirty="0"/>
          </a:p>
        </p:txBody>
      </p:sp>
      <p:sp>
        <p:nvSpPr>
          <p:cNvPr id="21" name="مستطيل: زوايا قطرية مستديرة 20">
            <a:extLst>
              <a:ext uri="{FF2B5EF4-FFF2-40B4-BE49-F238E27FC236}">
                <a16:creationId xmlns:a16="http://schemas.microsoft.com/office/drawing/2014/main" id="{1B035145-90B4-41EC-9DF5-5C680C84F225}"/>
              </a:ext>
            </a:extLst>
          </p:cNvPr>
          <p:cNvSpPr/>
          <p:nvPr/>
        </p:nvSpPr>
        <p:spPr>
          <a:xfrm>
            <a:off x="5152348" y="6154020"/>
            <a:ext cx="1765005" cy="579931"/>
          </a:xfrm>
          <a:prstGeom prst="round2Diag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يستخرج</a:t>
            </a:r>
            <a:r>
              <a:rPr lang="ar-EG" dirty="0"/>
              <a:t> </a:t>
            </a:r>
            <a:endParaRPr lang="en-US" dirty="0"/>
          </a:p>
        </p:txBody>
      </p:sp>
      <p:sp>
        <p:nvSpPr>
          <p:cNvPr id="23" name="مستطيل: زوايا قطرية مستديرة 22">
            <a:extLst>
              <a:ext uri="{FF2B5EF4-FFF2-40B4-BE49-F238E27FC236}">
                <a16:creationId xmlns:a16="http://schemas.microsoft.com/office/drawing/2014/main" id="{9ADEAF8D-7DCA-4C7C-B023-505182EF2AD1}"/>
              </a:ext>
            </a:extLst>
          </p:cNvPr>
          <p:cNvSpPr/>
          <p:nvPr/>
        </p:nvSpPr>
        <p:spPr>
          <a:xfrm>
            <a:off x="5152347" y="5468284"/>
            <a:ext cx="1765005" cy="579931"/>
          </a:xfrm>
          <a:prstGeom prst="round2Diag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/>
              <a:t>يقدم </a:t>
            </a:r>
            <a:endParaRPr lang="en-US" sz="3200" dirty="0"/>
          </a:p>
        </p:txBody>
      </p:sp>
      <p:sp>
        <p:nvSpPr>
          <p:cNvPr id="25" name="مستطيل: زوايا قطرية مستديرة 24">
            <a:extLst>
              <a:ext uri="{FF2B5EF4-FFF2-40B4-BE49-F238E27FC236}">
                <a16:creationId xmlns:a16="http://schemas.microsoft.com/office/drawing/2014/main" id="{C894CA1C-C055-4EE8-B04B-3C03D52C50BA}"/>
              </a:ext>
            </a:extLst>
          </p:cNvPr>
          <p:cNvSpPr/>
          <p:nvPr/>
        </p:nvSpPr>
        <p:spPr>
          <a:xfrm>
            <a:off x="5169380" y="4745792"/>
            <a:ext cx="1765005" cy="616686"/>
          </a:xfrm>
          <a:prstGeom prst="round2Diag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/>
              <a:t>يرسل </a:t>
            </a:r>
            <a:endParaRPr lang="en-US" sz="3200" dirty="0"/>
          </a:p>
        </p:txBody>
      </p:sp>
      <p:sp>
        <p:nvSpPr>
          <p:cNvPr id="27" name="مستطيل: زوايا قطرية مستديرة 26">
            <a:extLst>
              <a:ext uri="{FF2B5EF4-FFF2-40B4-BE49-F238E27FC236}">
                <a16:creationId xmlns:a16="http://schemas.microsoft.com/office/drawing/2014/main" id="{737F3458-49DD-4376-80D6-D1EB0EB63A15}"/>
              </a:ext>
            </a:extLst>
          </p:cNvPr>
          <p:cNvSpPr/>
          <p:nvPr/>
        </p:nvSpPr>
        <p:spPr>
          <a:xfrm>
            <a:off x="5169380" y="4032821"/>
            <a:ext cx="1765005" cy="60428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يدحرج </a:t>
            </a:r>
            <a:endParaRPr lang="en-US" sz="3200" dirty="0"/>
          </a:p>
        </p:txBody>
      </p:sp>
      <p:sp>
        <p:nvSpPr>
          <p:cNvPr id="29" name="مستطيل: زوايا قطرية مستديرة 28">
            <a:extLst>
              <a:ext uri="{FF2B5EF4-FFF2-40B4-BE49-F238E27FC236}">
                <a16:creationId xmlns:a16="http://schemas.microsoft.com/office/drawing/2014/main" id="{1E024987-1D3B-4A40-8751-3A66F6CE7CF8}"/>
              </a:ext>
            </a:extLst>
          </p:cNvPr>
          <p:cNvSpPr/>
          <p:nvPr/>
        </p:nvSpPr>
        <p:spPr>
          <a:xfrm>
            <a:off x="5169380" y="3339350"/>
            <a:ext cx="1765005" cy="579931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يخلص </a:t>
            </a:r>
            <a:endParaRPr lang="en-US" sz="3200" dirty="0"/>
          </a:p>
        </p:txBody>
      </p:sp>
      <p:sp>
        <p:nvSpPr>
          <p:cNvPr id="31" name="مستطيل: زوايا قطرية مستديرة 30">
            <a:extLst>
              <a:ext uri="{FF2B5EF4-FFF2-40B4-BE49-F238E27FC236}">
                <a16:creationId xmlns:a16="http://schemas.microsoft.com/office/drawing/2014/main" id="{5AEC704C-A4D4-4BD0-A943-0D8DAC441517}"/>
              </a:ext>
            </a:extLst>
          </p:cNvPr>
          <p:cNvSpPr/>
          <p:nvPr/>
        </p:nvSpPr>
        <p:spPr>
          <a:xfrm>
            <a:off x="5152346" y="2641868"/>
            <a:ext cx="1765005" cy="579931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يذاكر </a:t>
            </a:r>
            <a:endParaRPr lang="en-US" sz="3200" dirty="0"/>
          </a:p>
        </p:txBody>
      </p:sp>
      <p:sp>
        <p:nvSpPr>
          <p:cNvPr id="35" name="مستطيل: زوايا قطرية مستديرة 34">
            <a:extLst>
              <a:ext uri="{FF2B5EF4-FFF2-40B4-BE49-F238E27FC236}">
                <a16:creationId xmlns:a16="http://schemas.microsoft.com/office/drawing/2014/main" id="{40771F53-2890-4BEA-A396-58F7E6C35F37}"/>
              </a:ext>
            </a:extLst>
          </p:cNvPr>
          <p:cNvSpPr/>
          <p:nvPr/>
        </p:nvSpPr>
        <p:spPr>
          <a:xfrm>
            <a:off x="549349" y="6154020"/>
            <a:ext cx="1765005" cy="579931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/>
              <a:t>مُستخرِج</a:t>
            </a:r>
            <a:endParaRPr lang="en-US" sz="3200" dirty="0"/>
          </a:p>
        </p:txBody>
      </p:sp>
      <p:sp>
        <p:nvSpPr>
          <p:cNvPr id="37" name="مستطيل: زوايا قطرية مستديرة 36">
            <a:extLst>
              <a:ext uri="{FF2B5EF4-FFF2-40B4-BE49-F238E27FC236}">
                <a16:creationId xmlns:a16="http://schemas.microsoft.com/office/drawing/2014/main" id="{CC8BE6B1-05AF-44BA-98F1-978677799FC8}"/>
              </a:ext>
            </a:extLst>
          </p:cNvPr>
          <p:cNvSpPr/>
          <p:nvPr/>
        </p:nvSpPr>
        <p:spPr>
          <a:xfrm>
            <a:off x="549349" y="5468284"/>
            <a:ext cx="1765005" cy="567073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/>
              <a:t>مُقدِم</a:t>
            </a:r>
            <a:endParaRPr lang="en-US" sz="3200" dirty="0"/>
          </a:p>
        </p:txBody>
      </p:sp>
      <p:sp>
        <p:nvSpPr>
          <p:cNvPr id="39" name="مستطيل: زوايا قطرية مستديرة 38">
            <a:extLst>
              <a:ext uri="{FF2B5EF4-FFF2-40B4-BE49-F238E27FC236}">
                <a16:creationId xmlns:a16="http://schemas.microsoft.com/office/drawing/2014/main" id="{A6B32F7E-8A98-40F3-A9E7-2AA347AC59DB}"/>
              </a:ext>
            </a:extLst>
          </p:cNvPr>
          <p:cNvSpPr/>
          <p:nvPr/>
        </p:nvSpPr>
        <p:spPr>
          <a:xfrm>
            <a:off x="549349" y="4763515"/>
            <a:ext cx="1765005" cy="598963"/>
          </a:xfrm>
          <a:prstGeom prst="round2Diag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/>
              <a:t>مُرسِل</a:t>
            </a:r>
            <a:endParaRPr lang="en-US" dirty="0"/>
          </a:p>
        </p:txBody>
      </p:sp>
      <p:sp>
        <p:nvSpPr>
          <p:cNvPr id="41" name="مستطيل: زوايا قطرية مستديرة 40">
            <a:extLst>
              <a:ext uri="{FF2B5EF4-FFF2-40B4-BE49-F238E27FC236}">
                <a16:creationId xmlns:a16="http://schemas.microsoft.com/office/drawing/2014/main" id="{8B2AB550-E3D6-46CD-8033-CF0B545E4777}"/>
              </a:ext>
            </a:extLst>
          </p:cNvPr>
          <p:cNvSpPr/>
          <p:nvPr/>
        </p:nvSpPr>
        <p:spPr>
          <a:xfrm>
            <a:off x="549349" y="4017433"/>
            <a:ext cx="1765005" cy="617145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/>
              <a:t>مُدحرِج</a:t>
            </a:r>
            <a:endParaRPr lang="en-US" dirty="0"/>
          </a:p>
        </p:txBody>
      </p:sp>
      <p:sp>
        <p:nvSpPr>
          <p:cNvPr id="43" name="مستطيل: زوايا قطرية مستديرة 42">
            <a:extLst>
              <a:ext uri="{FF2B5EF4-FFF2-40B4-BE49-F238E27FC236}">
                <a16:creationId xmlns:a16="http://schemas.microsoft.com/office/drawing/2014/main" id="{134B6FCC-46F0-4ED3-AA30-7370B7B0206B}"/>
              </a:ext>
            </a:extLst>
          </p:cNvPr>
          <p:cNvSpPr/>
          <p:nvPr/>
        </p:nvSpPr>
        <p:spPr>
          <a:xfrm>
            <a:off x="549349" y="3322838"/>
            <a:ext cx="1765005" cy="588789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مُخلِص</a:t>
            </a:r>
            <a:endParaRPr lang="en-US" dirty="0"/>
          </a:p>
        </p:txBody>
      </p:sp>
      <p:sp>
        <p:nvSpPr>
          <p:cNvPr id="45" name="مستطيل: زوايا قطرية مستديرة 44">
            <a:extLst>
              <a:ext uri="{FF2B5EF4-FFF2-40B4-BE49-F238E27FC236}">
                <a16:creationId xmlns:a16="http://schemas.microsoft.com/office/drawing/2014/main" id="{CBBE9D5F-8C06-4440-8059-9FD156D67FFF}"/>
              </a:ext>
            </a:extLst>
          </p:cNvPr>
          <p:cNvSpPr/>
          <p:nvPr/>
        </p:nvSpPr>
        <p:spPr>
          <a:xfrm>
            <a:off x="549349" y="2641867"/>
            <a:ext cx="1765005" cy="579931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مُذاكِر</a:t>
            </a:r>
            <a:r>
              <a:rPr lang="ar-EG" dirty="0"/>
              <a:t> </a:t>
            </a:r>
            <a:endParaRPr lang="en-US" dirty="0"/>
          </a:p>
        </p:txBody>
      </p:sp>
      <p:sp>
        <p:nvSpPr>
          <p:cNvPr id="46" name="سهم: لليسار 45">
            <a:extLst>
              <a:ext uri="{FF2B5EF4-FFF2-40B4-BE49-F238E27FC236}">
                <a16:creationId xmlns:a16="http://schemas.microsoft.com/office/drawing/2014/main" id="{F86C3440-8BA9-491D-A250-6251A0E54C3E}"/>
              </a:ext>
            </a:extLst>
          </p:cNvPr>
          <p:cNvSpPr/>
          <p:nvPr/>
        </p:nvSpPr>
        <p:spPr>
          <a:xfrm>
            <a:off x="7923017" y="2766934"/>
            <a:ext cx="978408" cy="429488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سهم: لليسار 47">
            <a:extLst>
              <a:ext uri="{FF2B5EF4-FFF2-40B4-BE49-F238E27FC236}">
                <a16:creationId xmlns:a16="http://schemas.microsoft.com/office/drawing/2014/main" id="{A145F440-A45B-466F-A60B-0845288FA90A}"/>
              </a:ext>
            </a:extLst>
          </p:cNvPr>
          <p:cNvSpPr/>
          <p:nvPr/>
        </p:nvSpPr>
        <p:spPr>
          <a:xfrm>
            <a:off x="3157643" y="6283321"/>
            <a:ext cx="978408" cy="383167"/>
          </a:xfrm>
          <a:prstGeom prst="lef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سهم: لليسار 49">
            <a:extLst>
              <a:ext uri="{FF2B5EF4-FFF2-40B4-BE49-F238E27FC236}">
                <a16:creationId xmlns:a16="http://schemas.microsoft.com/office/drawing/2014/main" id="{FB8D0995-88AA-4A83-916B-0AFC64355B13}"/>
              </a:ext>
            </a:extLst>
          </p:cNvPr>
          <p:cNvSpPr/>
          <p:nvPr/>
        </p:nvSpPr>
        <p:spPr>
          <a:xfrm>
            <a:off x="3157643" y="5683691"/>
            <a:ext cx="1023706" cy="364524"/>
          </a:xfrm>
          <a:prstGeom prst="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سهم: لليسار 51">
            <a:extLst>
              <a:ext uri="{FF2B5EF4-FFF2-40B4-BE49-F238E27FC236}">
                <a16:creationId xmlns:a16="http://schemas.microsoft.com/office/drawing/2014/main" id="{444CDAD2-17D8-4428-9B52-84A00EB4C8E8}"/>
              </a:ext>
            </a:extLst>
          </p:cNvPr>
          <p:cNvSpPr/>
          <p:nvPr/>
        </p:nvSpPr>
        <p:spPr>
          <a:xfrm>
            <a:off x="3154816" y="4863018"/>
            <a:ext cx="978408" cy="468747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سهم: لليسار 53">
            <a:extLst>
              <a:ext uri="{FF2B5EF4-FFF2-40B4-BE49-F238E27FC236}">
                <a16:creationId xmlns:a16="http://schemas.microsoft.com/office/drawing/2014/main" id="{1E96B23E-E60B-44B8-9BD3-EED4B9248CF1}"/>
              </a:ext>
            </a:extLst>
          </p:cNvPr>
          <p:cNvSpPr/>
          <p:nvPr/>
        </p:nvSpPr>
        <p:spPr>
          <a:xfrm>
            <a:off x="3154816" y="4216706"/>
            <a:ext cx="1033462" cy="416262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سهم: لليسار 55">
            <a:extLst>
              <a:ext uri="{FF2B5EF4-FFF2-40B4-BE49-F238E27FC236}">
                <a16:creationId xmlns:a16="http://schemas.microsoft.com/office/drawing/2014/main" id="{6774618E-2933-411B-92C1-D751B2D26A7E}"/>
              </a:ext>
            </a:extLst>
          </p:cNvPr>
          <p:cNvSpPr/>
          <p:nvPr/>
        </p:nvSpPr>
        <p:spPr>
          <a:xfrm>
            <a:off x="3209870" y="3527788"/>
            <a:ext cx="978408" cy="412820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سهم: لليسار 57">
            <a:extLst>
              <a:ext uri="{FF2B5EF4-FFF2-40B4-BE49-F238E27FC236}">
                <a16:creationId xmlns:a16="http://schemas.microsoft.com/office/drawing/2014/main" id="{C55F5733-7CCA-4360-852E-E71BD60FCE63}"/>
              </a:ext>
            </a:extLst>
          </p:cNvPr>
          <p:cNvSpPr/>
          <p:nvPr/>
        </p:nvSpPr>
        <p:spPr>
          <a:xfrm>
            <a:off x="3209870" y="2787622"/>
            <a:ext cx="978408" cy="429488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سهم: لليسار 59">
            <a:extLst>
              <a:ext uri="{FF2B5EF4-FFF2-40B4-BE49-F238E27FC236}">
                <a16:creationId xmlns:a16="http://schemas.microsoft.com/office/drawing/2014/main" id="{44CAF79F-5AF7-426E-BA45-1358BDAE4F7A}"/>
              </a:ext>
            </a:extLst>
          </p:cNvPr>
          <p:cNvSpPr/>
          <p:nvPr/>
        </p:nvSpPr>
        <p:spPr>
          <a:xfrm>
            <a:off x="7923017" y="3535082"/>
            <a:ext cx="978408" cy="384711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سهم: لليسار 61">
            <a:extLst>
              <a:ext uri="{FF2B5EF4-FFF2-40B4-BE49-F238E27FC236}">
                <a16:creationId xmlns:a16="http://schemas.microsoft.com/office/drawing/2014/main" id="{FA9A2069-ED0F-488E-95DE-538669659337}"/>
              </a:ext>
            </a:extLst>
          </p:cNvPr>
          <p:cNvSpPr/>
          <p:nvPr/>
        </p:nvSpPr>
        <p:spPr>
          <a:xfrm>
            <a:off x="7923017" y="4189224"/>
            <a:ext cx="978408" cy="428716"/>
          </a:xfrm>
          <a:prstGeom prst="lef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سهم: لليسار 63">
            <a:extLst>
              <a:ext uri="{FF2B5EF4-FFF2-40B4-BE49-F238E27FC236}">
                <a16:creationId xmlns:a16="http://schemas.microsoft.com/office/drawing/2014/main" id="{A0358C5D-F0E0-4BAC-889D-5ABC38AFCDD9}"/>
              </a:ext>
            </a:extLst>
          </p:cNvPr>
          <p:cNvSpPr/>
          <p:nvPr/>
        </p:nvSpPr>
        <p:spPr>
          <a:xfrm>
            <a:off x="7923017" y="4892149"/>
            <a:ext cx="978408" cy="386710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سهم: لليسار 65">
            <a:extLst>
              <a:ext uri="{FF2B5EF4-FFF2-40B4-BE49-F238E27FC236}">
                <a16:creationId xmlns:a16="http://schemas.microsoft.com/office/drawing/2014/main" id="{FCC963B0-0030-4A73-AEC8-9A5A4403086A}"/>
              </a:ext>
            </a:extLst>
          </p:cNvPr>
          <p:cNvSpPr/>
          <p:nvPr/>
        </p:nvSpPr>
        <p:spPr>
          <a:xfrm>
            <a:off x="7923017" y="5661639"/>
            <a:ext cx="978408" cy="386710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سهم: لليسار 67">
            <a:extLst>
              <a:ext uri="{FF2B5EF4-FFF2-40B4-BE49-F238E27FC236}">
                <a16:creationId xmlns:a16="http://schemas.microsoft.com/office/drawing/2014/main" id="{237CAB94-7E42-4BA1-A29A-E9DE909603D3}"/>
              </a:ext>
            </a:extLst>
          </p:cNvPr>
          <p:cNvSpPr/>
          <p:nvPr/>
        </p:nvSpPr>
        <p:spPr>
          <a:xfrm>
            <a:off x="7923017" y="6325971"/>
            <a:ext cx="978408" cy="386710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مستطيل: زوايا قطرية مستديرة 68">
            <a:extLst>
              <a:ext uri="{FF2B5EF4-FFF2-40B4-BE49-F238E27FC236}">
                <a16:creationId xmlns:a16="http://schemas.microsoft.com/office/drawing/2014/main" id="{7ACE4CB3-9C3E-4B6B-B409-D20C226E2952}"/>
              </a:ext>
            </a:extLst>
          </p:cNvPr>
          <p:cNvSpPr/>
          <p:nvPr/>
        </p:nvSpPr>
        <p:spPr>
          <a:xfrm>
            <a:off x="131136" y="191512"/>
            <a:ext cx="3452036" cy="1324485"/>
          </a:xfrm>
          <a:prstGeom prst="round2Diag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ar-EG" sz="3200" dirty="0"/>
              <a:t>فنقول في الأمثلة السابقة </a:t>
            </a:r>
            <a:endParaRPr lang="en-US" sz="3200" dirty="0"/>
          </a:p>
        </p:txBody>
      </p:sp>
      <p:sp>
        <p:nvSpPr>
          <p:cNvPr id="75" name="مخطط انسيابي: محطة طرفية 74">
            <a:extLst>
              <a:ext uri="{FF2B5EF4-FFF2-40B4-BE49-F238E27FC236}">
                <a16:creationId xmlns:a16="http://schemas.microsoft.com/office/drawing/2014/main" id="{A11E026D-138C-47A0-8A63-DC533B004DCE}"/>
              </a:ext>
            </a:extLst>
          </p:cNvPr>
          <p:cNvSpPr/>
          <p:nvPr/>
        </p:nvSpPr>
        <p:spPr>
          <a:xfrm>
            <a:off x="9601201" y="1885506"/>
            <a:ext cx="2317897" cy="553389"/>
          </a:xfrm>
          <a:prstGeom prst="flowChartTerminator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الفعل الماضي </a:t>
            </a:r>
            <a:endParaRPr lang="en-US" sz="3200" dirty="0"/>
          </a:p>
        </p:txBody>
      </p:sp>
      <p:sp>
        <p:nvSpPr>
          <p:cNvPr id="77" name="مخطط انسيابي: محطة طرفية 76">
            <a:extLst>
              <a:ext uri="{FF2B5EF4-FFF2-40B4-BE49-F238E27FC236}">
                <a16:creationId xmlns:a16="http://schemas.microsoft.com/office/drawing/2014/main" id="{32B35149-845E-49A0-B58A-192BC9E467BD}"/>
              </a:ext>
            </a:extLst>
          </p:cNvPr>
          <p:cNvSpPr/>
          <p:nvPr/>
        </p:nvSpPr>
        <p:spPr>
          <a:xfrm>
            <a:off x="4745399" y="1885506"/>
            <a:ext cx="2641320" cy="553389"/>
          </a:xfrm>
          <a:prstGeom prst="flowChartTerminator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الفعل المضارع </a:t>
            </a:r>
            <a:endParaRPr lang="en-US" sz="3200" dirty="0"/>
          </a:p>
        </p:txBody>
      </p:sp>
      <p:sp>
        <p:nvSpPr>
          <p:cNvPr id="79" name="مخطط انسيابي: محطة طرفية 78">
            <a:extLst>
              <a:ext uri="{FF2B5EF4-FFF2-40B4-BE49-F238E27FC236}">
                <a16:creationId xmlns:a16="http://schemas.microsoft.com/office/drawing/2014/main" id="{9C01B10E-FAB7-4861-AB2C-2D4139F7BC20}"/>
              </a:ext>
            </a:extLst>
          </p:cNvPr>
          <p:cNvSpPr/>
          <p:nvPr/>
        </p:nvSpPr>
        <p:spPr>
          <a:xfrm>
            <a:off x="272902" y="1885506"/>
            <a:ext cx="2317897" cy="553389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اسم الفاعل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6615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5" grpId="0" animBg="1"/>
      <p:bldP spid="37" grpId="0" animBg="1"/>
      <p:bldP spid="39" grpId="0" animBg="1"/>
      <p:bldP spid="41" grpId="0" animBg="1"/>
      <p:bldP spid="43" grpId="0" animBg="1"/>
      <p:bldP spid="45" grpId="0" animBg="1"/>
      <p:bldP spid="46" grpId="0" animBg="1"/>
      <p:bldP spid="48" grpId="0" animBg="1"/>
      <p:bldP spid="50" grpId="0" animBg="1"/>
      <p:bldP spid="52" grpId="0" animBg="1"/>
      <p:bldP spid="54" grpId="0" animBg="1"/>
      <p:bldP spid="56" grpId="0" animBg="1"/>
      <p:bldP spid="58" grpId="0" animBg="1"/>
      <p:bldP spid="60" grpId="0" animBg="1"/>
      <p:bldP spid="62" grpId="0" animBg="1"/>
      <p:bldP spid="64" grpId="0" animBg="1"/>
      <p:bldP spid="66" grpId="0" animBg="1"/>
      <p:bldP spid="68" grpId="0" animBg="1"/>
      <p:bldP spid="69" grpId="0"/>
      <p:bldP spid="75" grpId="0" animBg="1"/>
      <p:bldP spid="77" grpId="0" animBg="1"/>
      <p:bldP spid="7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قطرية مستديرة 1">
            <a:extLst>
              <a:ext uri="{FF2B5EF4-FFF2-40B4-BE49-F238E27FC236}">
                <a16:creationId xmlns:a16="http://schemas.microsoft.com/office/drawing/2014/main" id="{386051B4-364A-45CA-B11D-6C7C61068B90}"/>
              </a:ext>
            </a:extLst>
          </p:cNvPr>
          <p:cNvSpPr/>
          <p:nvPr/>
        </p:nvSpPr>
        <p:spPr>
          <a:xfrm>
            <a:off x="207264" y="243840"/>
            <a:ext cx="11801856" cy="91440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المراد بكسر الحرف  قبل الأخير هنا هو كسر الحرف قبل الأخير من أصل الكلمة </a:t>
            </a:r>
            <a:endParaRPr lang="en-US" sz="3600" dirty="0"/>
          </a:p>
        </p:txBody>
      </p:sp>
      <p:sp>
        <p:nvSpPr>
          <p:cNvPr id="3" name="مستطيل: زوايا قطرية مستديرة 2">
            <a:extLst>
              <a:ext uri="{FF2B5EF4-FFF2-40B4-BE49-F238E27FC236}">
                <a16:creationId xmlns:a16="http://schemas.microsoft.com/office/drawing/2014/main" id="{0681E049-51A6-4155-B7AE-1F9BF9F05970}"/>
              </a:ext>
            </a:extLst>
          </p:cNvPr>
          <p:cNvSpPr/>
          <p:nvPr/>
        </p:nvSpPr>
        <p:spPr>
          <a:xfrm>
            <a:off x="3834384" y="1745742"/>
            <a:ext cx="3718560" cy="91440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ملحوظة هامة </a:t>
            </a:r>
            <a:endParaRPr lang="en-US" sz="3600" dirty="0"/>
          </a:p>
        </p:txBody>
      </p:sp>
      <p:sp>
        <p:nvSpPr>
          <p:cNvPr id="5" name="مستطيل: زوايا قطرية مستديرة 4">
            <a:extLst>
              <a:ext uri="{FF2B5EF4-FFF2-40B4-BE49-F238E27FC236}">
                <a16:creationId xmlns:a16="http://schemas.microsoft.com/office/drawing/2014/main" id="{BF499BC1-E7F5-4BF1-9CD8-22E1837074C0}"/>
              </a:ext>
            </a:extLst>
          </p:cNvPr>
          <p:cNvSpPr/>
          <p:nvPr/>
        </p:nvSpPr>
        <p:spPr>
          <a:xfrm>
            <a:off x="432816" y="3000756"/>
            <a:ext cx="10863072" cy="1770888"/>
          </a:xfrm>
          <a:prstGeom prst="round2Diag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EG" sz="4400" dirty="0"/>
              <a:t>اسم الفاعل إذا كان نكرة تحذف ياءه في حالتي الرفع والجر في حالة اسم الفاعل غير الثلاثي  وذلك مع الاسم المنقوص  </a:t>
            </a:r>
            <a:endParaRPr lang="en-US" sz="4400" dirty="0"/>
          </a:p>
        </p:txBody>
      </p:sp>
      <p:sp>
        <p:nvSpPr>
          <p:cNvPr id="6" name="مستطيل: زوايا قطرية مستديرة 5">
            <a:extLst>
              <a:ext uri="{FF2B5EF4-FFF2-40B4-BE49-F238E27FC236}">
                <a16:creationId xmlns:a16="http://schemas.microsoft.com/office/drawing/2014/main" id="{81912D8D-9D80-4315-80A5-DB7FBC7F14CD}"/>
              </a:ext>
            </a:extLst>
          </p:cNvPr>
          <p:cNvSpPr/>
          <p:nvPr/>
        </p:nvSpPr>
        <p:spPr>
          <a:xfrm>
            <a:off x="1627632" y="5452872"/>
            <a:ext cx="8936736" cy="914400"/>
          </a:xfrm>
          <a:prstGeom prst="round2Diag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ادعى  -  اعتدى  -  ربىّ   فنقول  مدعٍ   -  معتدٍ   -   مربٍ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9799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قطرية مستديرة 1">
            <a:extLst>
              <a:ext uri="{FF2B5EF4-FFF2-40B4-BE49-F238E27FC236}">
                <a16:creationId xmlns:a16="http://schemas.microsoft.com/office/drawing/2014/main" id="{F75F1FCD-C6D6-4951-9926-3CA49EC99126}"/>
              </a:ext>
            </a:extLst>
          </p:cNvPr>
          <p:cNvSpPr/>
          <p:nvPr/>
        </p:nvSpPr>
        <p:spPr>
          <a:xfrm>
            <a:off x="426720" y="946404"/>
            <a:ext cx="11338560" cy="4084320"/>
          </a:xfrm>
          <a:prstGeom prst="round2Diag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b="0" i="0" dirty="0">
                <a:solidFill>
                  <a:srgbClr val="333333"/>
                </a:solidFill>
                <a:effectLst/>
                <a:latin typeface="Amiri"/>
              </a:rPr>
              <a:t>شكَا أعرابي إلى أمير المؤمنين عليِّ بن أبي طالب رضي الله عنه شدَّة لحقتْه، وضِيقًا في الحال، وكثرة من العيال, فقال له: عليك بالاستغفار؛ فعاد إليه وقال : إني مستغفر ربي كثيرا ومنكسر بين يديه طويلا , ولم أر فرجا  , فعلمه رضي الله عنه  قائلا : قل  اللهم يا فارج الهم , ويا كاشف الغم ويا منزل المطر ويا مجيب دعوة المضطر  يا عالم السر  , يا أرحم الراحمين وما توفيقي إلا بالله عليه توكلت وهو رب العرش العظيم .</a:t>
            </a:r>
          </a:p>
        </p:txBody>
      </p:sp>
      <p:sp>
        <p:nvSpPr>
          <p:cNvPr id="3" name="مستطيل: زوايا قطرية مستديرة 2">
            <a:extLst>
              <a:ext uri="{FF2B5EF4-FFF2-40B4-BE49-F238E27FC236}">
                <a16:creationId xmlns:a16="http://schemas.microsoft.com/office/drawing/2014/main" id="{AF56524C-1383-4662-BE05-6FC67F1CE947}"/>
              </a:ext>
            </a:extLst>
          </p:cNvPr>
          <p:cNvSpPr/>
          <p:nvPr/>
        </p:nvSpPr>
        <p:spPr>
          <a:xfrm>
            <a:off x="3828288" y="113538"/>
            <a:ext cx="4291584" cy="755904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400" dirty="0"/>
              <a:t>تدريب </a:t>
            </a:r>
            <a:endParaRPr lang="en-US" sz="4400" dirty="0"/>
          </a:p>
        </p:txBody>
      </p:sp>
      <p:sp>
        <p:nvSpPr>
          <p:cNvPr id="5" name="مستطيل: زوايا قطرية مستديرة 4">
            <a:extLst>
              <a:ext uri="{FF2B5EF4-FFF2-40B4-BE49-F238E27FC236}">
                <a16:creationId xmlns:a16="http://schemas.microsoft.com/office/drawing/2014/main" id="{1D3E3BA1-4887-4F59-A0C2-EBBBE7EAB542}"/>
              </a:ext>
            </a:extLst>
          </p:cNvPr>
          <p:cNvSpPr/>
          <p:nvPr/>
        </p:nvSpPr>
        <p:spPr>
          <a:xfrm>
            <a:off x="7053074" y="5404104"/>
            <a:ext cx="4864608" cy="914400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استخرج من القطعة السابقة</a:t>
            </a:r>
            <a:endParaRPr lang="en-US" sz="3200" dirty="0"/>
          </a:p>
        </p:txBody>
      </p:sp>
      <p:sp>
        <p:nvSpPr>
          <p:cNvPr id="7" name="مستطيل: زوايا قطرية مستديرة 6">
            <a:extLst>
              <a:ext uri="{FF2B5EF4-FFF2-40B4-BE49-F238E27FC236}">
                <a16:creationId xmlns:a16="http://schemas.microsoft.com/office/drawing/2014/main" id="{9B79EE1F-BC81-4EFC-88F1-A23D2556A09B}"/>
              </a:ext>
            </a:extLst>
          </p:cNvPr>
          <p:cNvSpPr/>
          <p:nvPr/>
        </p:nvSpPr>
        <p:spPr>
          <a:xfrm>
            <a:off x="396240" y="5184648"/>
            <a:ext cx="5699760" cy="676656"/>
          </a:xfrm>
          <a:prstGeom prst="round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اسم فاعل لفعل ثلاثي واذكر فعله</a:t>
            </a:r>
            <a:endParaRPr lang="en-US" sz="3600" dirty="0"/>
          </a:p>
        </p:txBody>
      </p:sp>
      <p:sp>
        <p:nvSpPr>
          <p:cNvPr id="9" name="مستطيل: زوايا قطرية مستديرة 8">
            <a:extLst>
              <a:ext uri="{FF2B5EF4-FFF2-40B4-BE49-F238E27FC236}">
                <a16:creationId xmlns:a16="http://schemas.microsoft.com/office/drawing/2014/main" id="{6C3538F8-13DE-4813-A75E-6D09D03BBFC9}"/>
              </a:ext>
            </a:extLst>
          </p:cNvPr>
          <p:cNvSpPr/>
          <p:nvPr/>
        </p:nvSpPr>
        <p:spPr>
          <a:xfrm>
            <a:off x="396240" y="6015228"/>
            <a:ext cx="5699760" cy="737615"/>
          </a:xfrm>
          <a:prstGeom prst="round2Diag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اسم فاعل لفعل غير ثلاثي واذكر فعله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24879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: زوايا قطرية مستديرة 6">
            <a:extLst>
              <a:ext uri="{FF2B5EF4-FFF2-40B4-BE49-F238E27FC236}">
                <a16:creationId xmlns:a16="http://schemas.microsoft.com/office/drawing/2014/main" id="{8A55FDEF-B614-4F16-BE6D-474C59D21284}"/>
              </a:ext>
            </a:extLst>
          </p:cNvPr>
          <p:cNvSpPr/>
          <p:nvPr/>
        </p:nvSpPr>
        <p:spPr>
          <a:xfrm>
            <a:off x="2145792" y="122682"/>
            <a:ext cx="7449312" cy="914400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إعمال  اسم الفاعل </a:t>
            </a:r>
            <a:endParaRPr lang="en-US" sz="3600" dirty="0"/>
          </a:p>
        </p:txBody>
      </p:sp>
      <p:sp>
        <p:nvSpPr>
          <p:cNvPr id="8" name="مستطيل: زوايا قطرية مستديرة 7">
            <a:extLst>
              <a:ext uri="{FF2B5EF4-FFF2-40B4-BE49-F238E27FC236}">
                <a16:creationId xmlns:a16="http://schemas.microsoft.com/office/drawing/2014/main" id="{73E9ECDF-43BE-4C34-9617-06021DDB9B8B}"/>
              </a:ext>
            </a:extLst>
          </p:cNvPr>
          <p:cNvSpPr/>
          <p:nvPr/>
        </p:nvSpPr>
        <p:spPr>
          <a:xfrm>
            <a:off x="316992" y="1158240"/>
            <a:ext cx="11558016" cy="2706624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400" dirty="0"/>
              <a:t>اسم الفاعل يعمل عمل الفعل المضارع بأن يأتي بعده فاعل ومفعول به إذا كان الفعل متعديا  ,  أو فاعلا فقط إذا كان الفعل لازما ومعنى يعمل عمل الفعل المضارع  أي أنه يصح لك أن تحذف اسم الفاعل وتضع مكانه الفعل المضارع  , وخير مثال على ذلك عندما نقول  .</a:t>
            </a:r>
            <a:endParaRPr lang="en-US" sz="4400" dirty="0"/>
          </a:p>
        </p:txBody>
      </p:sp>
      <p:sp>
        <p:nvSpPr>
          <p:cNvPr id="10" name="مستطيل: زوايا قطرية مستديرة 9">
            <a:extLst>
              <a:ext uri="{FF2B5EF4-FFF2-40B4-BE49-F238E27FC236}">
                <a16:creationId xmlns:a16="http://schemas.microsoft.com/office/drawing/2014/main" id="{7CC2129B-6722-4FCC-A6DE-947885433891}"/>
              </a:ext>
            </a:extLst>
          </p:cNvPr>
          <p:cNvSpPr/>
          <p:nvPr/>
        </p:nvSpPr>
        <p:spPr>
          <a:xfrm>
            <a:off x="1767840" y="3986022"/>
            <a:ext cx="7595616" cy="67818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 الله  غافر ذنوب عباده   فيصح أن تقول  </a:t>
            </a:r>
            <a:endParaRPr lang="en-US" sz="4000" dirty="0"/>
          </a:p>
        </p:txBody>
      </p:sp>
      <p:sp>
        <p:nvSpPr>
          <p:cNvPr id="12" name="مستطيل: زوايا قطرية مستديرة 11">
            <a:extLst>
              <a:ext uri="{FF2B5EF4-FFF2-40B4-BE49-F238E27FC236}">
                <a16:creationId xmlns:a16="http://schemas.microsoft.com/office/drawing/2014/main" id="{AD01CD64-27FE-4EDF-BDE5-8CD538D76FDD}"/>
              </a:ext>
            </a:extLst>
          </p:cNvPr>
          <p:cNvSpPr/>
          <p:nvPr/>
        </p:nvSpPr>
        <p:spPr>
          <a:xfrm>
            <a:off x="1767840" y="4805172"/>
            <a:ext cx="7595616" cy="678180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الله يغفر ذنوب عباده </a:t>
            </a:r>
            <a:endParaRPr lang="en-US" sz="4000" dirty="0"/>
          </a:p>
        </p:txBody>
      </p:sp>
      <p:sp>
        <p:nvSpPr>
          <p:cNvPr id="14" name="مستطيل: زوايا قطرية مستديرة 13">
            <a:extLst>
              <a:ext uri="{FF2B5EF4-FFF2-40B4-BE49-F238E27FC236}">
                <a16:creationId xmlns:a16="http://schemas.microsoft.com/office/drawing/2014/main" id="{69DA86A5-0A90-46DF-AB09-31198B060ABD}"/>
              </a:ext>
            </a:extLst>
          </p:cNvPr>
          <p:cNvSpPr/>
          <p:nvPr/>
        </p:nvSpPr>
        <p:spPr>
          <a:xfrm>
            <a:off x="1042416" y="5624322"/>
            <a:ext cx="9046464" cy="776478"/>
          </a:xfrm>
          <a:prstGeom prst="round2Diag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/>
              <a:t>فكلمة ذنوب  في المثالين تعرب : مفعولا به والفاعل هنا ضميرا مستترا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12386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قطرية مستديرة 1">
            <a:extLst>
              <a:ext uri="{FF2B5EF4-FFF2-40B4-BE49-F238E27FC236}">
                <a16:creationId xmlns:a16="http://schemas.microsoft.com/office/drawing/2014/main" id="{50C9E24A-7E82-4DB0-B4AD-1B85CF46F32C}"/>
              </a:ext>
            </a:extLst>
          </p:cNvPr>
          <p:cNvSpPr/>
          <p:nvPr/>
        </p:nvSpPr>
        <p:spPr>
          <a:xfrm>
            <a:off x="170688" y="329184"/>
            <a:ext cx="11777472" cy="15148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والسؤال هنا  : هل أي اسم فاعل يعمل عمل الفعل المضارع فيرفع فاعلا وينصب مفعولا  ؟  الإجابة  ( لا )</a:t>
            </a:r>
            <a:endParaRPr lang="en-US" sz="4000" dirty="0"/>
          </a:p>
        </p:txBody>
      </p:sp>
      <p:sp>
        <p:nvSpPr>
          <p:cNvPr id="3" name="مستطيل: زوايا قطرية مستديرة 2">
            <a:extLst>
              <a:ext uri="{FF2B5EF4-FFF2-40B4-BE49-F238E27FC236}">
                <a16:creationId xmlns:a16="http://schemas.microsoft.com/office/drawing/2014/main" id="{7A77C0A8-AA4C-4E7C-B1C8-E182E92AA04E}"/>
              </a:ext>
            </a:extLst>
          </p:cNvPr>
          <p:cNvSpPr/>
          <p:nvPr/>
        </p:nvSpPr>
        <p:spPr>
          <a:xfrm>
            <a:off x="170688" y="2023872"/>
            <a:ext cx="11814048" cy="1514856"/>
          </a:xfrm>
          <a:prstGeom prst="round2Diag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4000" dirty="0"/>
              <a:t>إذا  متى يعمل  اسم الفاعل عمل الفعل المضارع ؟   الإجابة يعمل اسم الفاعل عمل الفعل المضارع بشروط وهي  </a:t>
            </a:r>
            <a:endParaRPr lang="en-US" sz="4000" dirty="0"/>
          </a:p>
        </p:txBody>
      </p:sp>
      <p:sp>
        <p:nvSpPr>
          <p:cNvPr id="4" name="مستطيل: زوايا قطرية مستديرة 3">
            <a:extLst>
              <a:ext uri="{FF2B5EF4-FFF2-40B4-BE49-F238E27FC236}">
                <a16:creationId xmlns:a16="http://schemas.microsoft.com/office/drawing/2014/main" id="{A0FC7291-4CA1-4B7E-BFA3-28C73A2FD1E7}"/>
              </a:ext>
            </a:extLst>
          </p:cNvPr>
          <p:cNvSpPr/>
          <p:nvPr/>
        </p:nvSpPr>
        <p:spPr>
          <a:xfrm>
            <a:off x="170688" y="3831336"/>
            <a:ext cx="11814048" cy="1304544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/>
              <a:t>الشرط الأول :  إذا اتصل باسم الفاعل ( ال ) الموصولة التي بمعنى الذي  فيعمل عمل الفعل المضارع بدون شروط </a:t>
            </a:r>
            <a:endParaRPr lang="en-US" sz="3600" dirty="0"/>
          </a:p>
        </p:txBody>
      </p:sp>
      <p:sp>
        <p:nvSpPr>
          <p:cNvPr id="5" name="مستطيل: زوايا قطرية مستديرة 4">
            <a:extLst>
              <a:ext uri="{FF2B5EF4-FFF2-40B4-BE49-F238E27FC236}">
                <a16:creationId xmlns:a16="http://schemas.microsoft.com/office/drawing/2014/main" id="{5F6CF49C-0757-4FB8-A5A6-A4A009B187C3}"/>
              </a:ext>
            </a:extLst>
          </p:cNvPr>
          <p:cNvSpPr/>
          <p:nvPr/>
        </p:nvSpPr>
        <p:spPr>
          <a:xfrm>
            <a:off x="10777728" y="5315712"/>
            <a:ext cx="1170432" cy="91440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مثل</a:t>
            </a:r>
            <a:r>
              <a:rPr lang="ar-EG" dirty="0"/>
              <a:t> </a:t>
            </a:r>
            <a:endParaRPr lang="en-US" dirty="0"/>
          </a:p>
        </p:txBody>
      </p:sp>
      <p:sp>
        <p:nvSpPr>
          <p:cNvPr id="7" name="مستطيل: زوايا قطرية مستديرة 6">
            <a:extLst>
              <a:ext uri="{FF2B5EF4-FFF2-40B4-BE49-F238E27FC236}">
                <a16:creationId xmlns:a16="http://schemas.microsoft.com/office/drawing/2014/main" id="{82DD02DC-4D83-4D0A-877D-8884BEF2243B}"/>
              </a:ext>
            </a:extLst>
          </p:cNvPr>
          <p:cNvSpPr/>
          <p:nvPr/>
        </p:nvSpPr>
        <p:spPr>
          <a:xfrm>
            <a:off x="5949696" y="5361432"/>
            <a:ext cx="4681728" cy="914400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 err="1"/>
              <a:t>المذاكر</a:t>
            </a:r>
            <a:r>
              <a:rPr lang="ar-EG" sz="3600" dirty="0"/>
              <a:t> دروسه حريص على التفوق </a:t>
            </a:r>
            <a:endParaRPr lang="en-US" sz="3600" dirty="0"/>
          </a:p>
        </p:txBody>
      </p:sp>
      <p:sp>
        <p:nvSpPr>
          <p:cNvPr id="8" name="مستطيل: زوايا قطرية مستديرة 7">
            <a:extLst>
              <a:ext uri="{FF2B5EF4-FFF2-40B4-BE49-F238E27FC236}">
                <a16:creationId xmlns:a16="http://schemas.microsoft.com/office/drawing/2014/main" id="{E8E00F79-6CFA-4CF6-AE78-EBDE8BE5C4B0}"/>
              </a:ext>
            </a:extLst>
          </p:cNvPr>
          <p:cNvSpPr/>
          <p:nvPr/>
        </p:nvSpPr>
        <p:spPr>
          <a:xfrm>
            <a:off x="4888992" y="5361432"/>
            <a:ext cx="914400" cy="914400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/>
              <a:t>أو </a:t>
            </a:r>
            <a:endParaRPr lang="en-US" sz="3600" dirty="0"/>
          </a:p>
        </p:txBody>
      </p:sp>
      <p:sp>
        <p:nvSpPr>
          <p:cNvPr id="9" name="مستطيل: زوايا قطرية مستديرة 8">
            <a:extLst>
              <a:ext uri="{FF2B5EF4-FFF2-40B4-BE49-F238E27FC236}">
                <a16:creationId xmlns:a16="http://schemas.microsoft.com/office/drawing/2014/main" id="{B174A517-6602-41BA-84F9-8AFFA88F7408}"/>
              </a:ext>
            </a:extLst>
          </p:cNvPr>
          <p:cNvSpPr/>
          <p:nvPr/>
        </p:nvSpPr>
        <p:spPr>
          <a:xfrm>
            <a:off x="243840" y="5361432"/>
            <a:ext cx="4498848" cy="91440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أحب المنفق ماله على الفقراء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4099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قطرية مستديرة 2">
            <a:extLst>
              <a:ext uri="{FF2B5EF4-FFF2-40B4-BE49-F238E27FC236}">
                <a16:creationId xmlns:a16="http://schemas.microsoft.com/office/drawing/2014/main" id="{7AC3CBA6-8B0B-4E86-91DA-F77C07A51A6D}"/>
              </a:ext>
            </a:extLst>
          </p:cNvPr>
          <p:cNvSpPr/>
          <p:nvPr/>
        </p:nvSpPr>
        <p:spPr>
          <a:xfrm>
            <a:off x="8327136" y="335279"/>
            <a:ext cx="2883408" cy="627888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مثال أخر </a:t>
            </a:r>
            <a:endParaRPr lang="en-US" sz="3600" dirty="0"/>
          </a:p>
        </p:txBody>
      </p:sp>
      <p:sp>
        <p:nvSpPr>
          <p:cNvPr id="5" name="مستطيل: زوايا قطرية مستديرة 4">
            <a:extLst>
              <a:ext uri="{FF2B5EF4-FFF2-40B4-BE49-F238E27FC236}">
                <a16:creationId xmlns:a16="http://schemas.microsoft.com/office/drawing/2014/main" id="{374DA5DA-A221-4760-8F84-2D4EBC6E4313}"/>
              </a:ext>
            </a:extLst>
          </p:cNvPr>
          <p:cNvSpPr/>
          <p:nvPr/>
        </p:nvSpPr>
        <p:spPr>
          <a:xfrm>
            <a:off x="231648" y="192023"/>
            <a:ext cx="7242047" cy="91440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الحافظ كتاب ربه محبوب </a:t>
            </a:r>
            <a:endParaRPr lang="en-US" sz="3600" dirty="0"/>
          </a:p>
        </p:txBody>
      </p:sp>
      <p:sp>
        <p:nvSpPr>
          <p:cNvPr id="7" name="مستطيل: زوايا قطرية مستديرة 6">
            <a:extLst>
              <a:ext uri="{FF2B5EF4-FFF2-40B4-BE49-F238E27FC236}">
                <a16:creationId xmlns:a16="http://schemas.microsoft.com/office/drawing/2014/main" id="{8E6C674B-2454-48EA-B817-55F4DA4173F8}"/>
              </a:ext>
            </a:extLst>
          </p:cNvPr>
          <p:cNvSpPr/>
          <p:nvPr/>
        </p:nvSpPr>
        <p:spPr>
          <a:xfrm>
            <a:off x="384048" y="1493519"/>
            <a:ext cx="5294376" cy="2462783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/>
              <a:t>أما أنك قد عرفت إعمال اسم الفاعل من حيث أنه يعمل عمل الفعل المضارع  فيرفع فاعلا أو ينصب مفعولا به  . فما هو إعراب اسم الفاعل نفسه ؟  </a:t>
            </a:r>
            <a:endParaRPr lang="en-US" sz="3600" dirty="0"/>
          </a:p>
        </p:txBody>
      </p:sp>
      <p:sp>
        <p:nvSpPr>
          <p:cNvPr id="9" name="مستطيل: زوايا قطرية مستديرة 8">
            <a:extLst>
              <a:ext uri="{FF2B5EF4-FFF2-40B4-BE49-F238E27FC236}">
                <a16:creationId xmlns:a16="http://schemas.microsoft.com/office/drawing/2014/main" id="{F7775833-1A08-483A-B5A4-2822D05D3D86}"/>
              </a:ext>
            </a:extLst>
          </p:cNvPr>
          <p:cNvSpPr/>
          <p:nvPr/>
        </p:nvSpPr>
        <p:spPr>
          <a:xfrm>
            <a:off x="6729984" y="1493518"/>
            <a:ext cx="4980432" cy="2462784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فكلمة  ( دروسه  -   ماله  -  كتاب  ) في الأمثلة الثلاثة السابقة تعرب مفعولا به والفاعل ضميرا مستترا تقديره ( هو )  </a:t>
            </a:r>
            <a:endParaRPr lang="en-US" sz="4000" dirty="0"/>
          </a:p>
        </p:txBody>
      </p:sp>
      <p:sp>
        <p:nvSpPr>
          <p:cNvPr id="11" name="مستطيل: زوايا قطرية مستديرة 10">
            <a:extLst>
              <a:ext uri="{FF2B5EF4-FFF2-40B4-BE49-F238E27FC236}">
                <a16:creationId xmlns:a16="http://schemas.microsoft.com/office/drawing/2014/main" id="{8600AD97-6A9D-41DF-A407-2BE9C1DBE281}"/>
              </a:ext>
            </a:extLst>
          </p:cNvPr>
          <p:cNvSpPr/>
          <p:nvPr/>
        </p:nvSpPr>
        <p:spPr>
          <a:xfrm>
            <a:off x="231648" y="4203193"/>
            <a:ext cx="11847576" cy="2462784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4000" dirty="0"/>
              <a:t>الإجابة  : أنه يعرب حسب </a:t>
            </a:r>
            <a:r>
              <a:rPr lang="ar-EG" sz="4000" dirty="0" err="1"/>
              <a:t>موقغه</a:t>
            </a:r>
            <a:r>
              <a:rPr lang="ar-EG" sz="4000" dirty="0"/>
              <a:t> في الجملة   , فكلمة </a:t>
            </a:r>
            <a:r>
              <a:rPr lang="ar-EG" sz="4000" dirty="0" err="1"/>
              <a:t>المذاكر</a:t>
            </a:r>
            <a:r>
              <a:rPr lang="ar-EG" sz="4000" dirty="0"/>
              <a:t> في المثال الأول تعرب  </a:t>
            </a:r>
          </a:p>
          <a:p>
            <a:pPr algn="ctr"/>
            <a:r>
              <a:rPr lang="ar-EG" sz="4000" dirty="0"/>
              <a:t>( مبتدأ مرفوع  وعلامة رفعه الضمة  )  وكلمة المنفق  في المثال الثاني  تعرب ( مفعول به منصوب وعلامة نصبه الفتحة  ) ,  وكلمة الحافظ في المثال الثالث تعرب ( مبتدأ مرفوع وعلامة رفعه الضمة ) 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7311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قطرية مستديرة 2">
            <a:extLst>
              <a:ext uri="{FF2B5EF4-FFF2-40B4-BE49-F238E27FC236}">
                <a16:creationId xmlns:a16="http://schemas.microsoft.com/office/drawing/2014/main" id="{AF082E03-6FFE-41F5-A555-B83CACBA2C9B}"/>
              </a:ext>
            </a:extLst>
          </p:cNvPr>
          <p:cNvSpPr/>
          <p:nvPr/>
        </p:nvSpPr>
        <p:spPr>
          <a:xfrm>
            <a:off x="335280" y="749808"/>
            <a:ext cx="11521440" cy="1908048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الشرط </a:t>
            </a:r>
            <a:r>
              <a:rPr lang="ar-EG" sz="4000" dirty="0" err="1"/>
              <a:t>التاني</a:t>
            </a:r>
            <a:r>
              <a:rPr lang="ar-EG" sz="4000" dirty="0"/>
              <a:t>  أن اسم الفاعل يعمل عمل الفعل المضارع فيرفع فاعلا وينصب مفعولا به  فلابد أن يكون  نكرة منونة وهذا يتحقق بشرطين </a:t>
            </a:r>
            <a:endParaRPr lang="en-US" sz="4000" dirty="0"/>
          </a:p>
        </p:txBody>
      </p:sp>
      <p:sp>
        <p:nvSpPr>
          <p:cNvPr id="5" name="مستطيل: زوايا قطرية مستديرة 4">
            <a:extLst>
              <a:ext uri="{FF2B5EF4-FFF2-40B4-BE49-F238E27FC236}">
                <a16:creationId xmlns:a16="http://schemas.microsoft.com/office/drawing/2014/main" id="{6A9FF025-0C3A-4BAE-A647-2AFB2C9A54C2}"/>
              </a:ext>
            </a:extLst>
          </p:cNvPr>
          <p:cNvSpPr/>
          <p:nvPr/>
        </p:nvSpPr>
        <p:spPr>
          <a:xfrm>
            <a:off x="335280" y="3429000"/>
            <a:ext cx="11521440" cy="914400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4000" dirty="0"/>
              <a:t>الشرط الأول  : أن تدل الجملة التي بها اسم الفاعل على الحال والاستقبال </a:t>
            </a:r>
            <a:endParaRPr lang="en-US" sz="4000" dirty="0"/>
          </a:p>
        </p:txBody>
      </p:sp>
      <p:sp>
        <p:nvSpPr>
          <p:cNvPr id="7" name="مستطيل: زوايا قطرية مستديرة 6">
            <a:extLst>
              <a:ext uri="{FF2B5EF4-FFF2-40B4-BE49-F238E27FC236}">
                <a16:creationId xmlns:a16="http://schemas.microsoft.com/office/drawing/2014/main" id="{AD1E2091-1726-4F14-B794-D806710D2890}"/>
              </a:ext>
            </a:extLst>
          </p:cNvPr>
          <p:cNvSpPr/>
          <p:nvPr/>
        </p:nvSpPr>
        <p:spPr>
          <a:xfrm>
            <a:off x="335280" y="4931664"/>
            <a:ext cx="11521440" cy="1493520"/>
          </a:xfrm>
          <a:prstGeom prst="round2Diag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/>
              <a:t>فإذا قلت  : محمد فاهم الدرس أمس  فكلمة  فاهم  هنا  وهي ( اسم فاعل ) لا تعمل عمل الفعل   المضارع  لان الجملة دلت على الماضي  بسبب وجود كلمة ( أمس )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85084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قطرية مستديرة 2">
            <a:extLst>
              <a:ext uri="{FF2B5EF4-FFF2-40B4-BE49-F238E27FC236}">
                <a16:creationId xmlns:a16="http://schemas.microsoft.com/office/drawing/2014/main" id="{DE7D76C1-2AFF-42A0-A3DF-4CF73952E3A8}"/>
              </a:ext>
            </a:extLst>
          </p:cNvPr>
          <p:cNvSpPr/>
          <p:nvPr/>
        </p:nvSpPr>
        <p:spPr>
          <a:xfrm>
            <a:off x="536448" y="145161"/>
            <a:ext cx="10753344" cy="810006"/>
          </a:xfrm>
          <a:prstGeom prst="round2Diag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4400" dirty="0"/>
              <a:t>الشرط الثاني أن يسبق اسم الفاعل ب</a:t>
            </a:r>
            <a:endParaRPr lang="en-US" sz="4400" dirty="0"/>
          </a:p>
        </p:txBody>
      </p:sp>
      <p:sp>
        <p:nvSpPr>
          <p:cNvPr id="5" name="مستطيل: زوايا قطرية مستديرة 4">
            <a:extLst>
              <a:ext uri="{FF2B5EF4-FFF2-40B4-BE49-F238E27FC236}">
                <a16:creationId xmlns:a16="http://schemas.microsoft.com/office/drawing/2014/main" id="{053ED25B-8F0D-4059-98B4-7FFBBEDBA2AF}"/>
              </a:ext>
            </a:extLst>
          </p:cNvPr>
          <p:cNvSpPr/>
          <p:nvPr/>
        </p:nvSpPr>
        <p:spPr>
          <a:xfrm>
            <a:off x="9180576" y="1248156"/>
            <a:ext cx="2523744" cy="691896"/>
          </a:xfrm>
          <a:prstGeom prst="round2Diag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نفي</a:t>
            </a:r>
            <a:r>
              <a:rPr lang="ar-EG" dirty="0"/>
              <a:t> </a:t>
            </a:r>
            <a:endParaRPr lang="en-US" dirty="0"/>
          </a:p>
        </p:txBody>
      </p:sp>
      <p:sp>
        <p:nvSpPr>
          <p:cNvPr id="7" name="مستطيل: زوايا قطرية مستديرة 6">
            <a:extLst>
              <a:ext uri="{FF2B5EF4-FFF2-40B4-BE49-F238E27FC236}">
                <a16:creationId xmlns:a16="http://schemas.microsoft.com/office/drawing/2014/main" id="{C7B02A61-BFB9-43FD-9625-998754EC0AB2}"/>
              </a:ext>
            </a:extLst>
          </p:cNvPr>
          <p:cNvSpPr/>
          <p:nvPr/>
        </p:nvSpPr>
        <p:spPr>
          <a:xfrm>
            <a:off x="9180576" y="2042160"/>
            <a:ext cx="2523744" cy="691896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4000" dirty="0"/>
              <a:t>استفهام </a:t>
            </a:r>
            <a:endParaRPr lang="en-US" sz="4000" dirty="0"/>
          </a:p>
        </p:txBody>
      </p:sp>
      <p:sp>
        <p:nvSpPr>
          <p:cNvPr id="9" name="مستطيل: زوايا قطرية مستديرة 8">
            <a:extLst>
              <a:ext uri="{FF2B5EF4-FFF2-40B4-BE49-F238E27FC236}">
                <a16:creationId xmlns:a16="http://schemas.microsoft.com/office/drawing/2014/main" id="{3E6579F4-A919-4352-A8E0-BB714A4BD9E8}"/>
              </a:ext>
            </a:extLst>
          </p:cNvPr>
          <p:cNvSpPr/>
          <p:nvPr/>
        </p:nvSpPr>
        <p:spPr>
          <a:xfrm>
            <a:off x="9180576" y="4395216"/>
            <a:ext cx="2523744" cy="691896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4000" dirty="0"/>
              <a:t>خبرا </a:t>
            </a:r>
            <a:endParaRPr lang="en-US" sz="4000" dirty="0"/>
          </a:p>
        </p:txBody>
      </p:sp>
      <p:sp>
        <p:nvSpPr>
          <p:cNvPr id="11" name="مستطيل: زوايا قطرية مستديرة 10">
            <a:extLst>
              <a:ext uri="{FF2B5EF4-FFF2-40B4-BE49-F238E27FC236}">
                <a16:creationId xmlns:a16="http://schemas.microsoft.com/office/drawing/2014/main" id="{62599305-4E32-44AB-A807-6776D57FAE72}"/>
              </a:ext>
            </a:extLst>
          </p:cNvPr>
          <p:cNvSpPr/>
          <p:nvPr/>
        </p:nvSpPr>
        <p:spPr>
          <a:xfrm>
            <a:off x="9211056" y="6009132"/>
            <a:ext cx="2523744" cy="69189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000" dirty="0"/>
              <a:t>حالا </a:t>
            </a:r>
            <a:endParaRPr lang="en-US" sz="4000" dirty="0"/>
          </a:p>
        </p:txBody>
      </p:sp>
      <p:sp>
        <p:nvSpPr>
          <p:cNvPr id="13" name="مستطيل: زوايا قطرية مستديرة 12">
            <a:extLst>
              <a:ext uri="{FF2B5EF4-FFF2-40B4-BE49-F238E27FC236}">
                <a16:creationId xmlns:a16="http://schemas.microsoft.com/office/drawing/2014/main" id="{CF59C90B-966F-4A93-93FE-C33F5BC52F8D}"/>
              </a:ext>
            </a:extLst>
          </p:cNvPr>
          <p:cNvSpPr/>
          <p:nvPr/>
        </p:nvSpPr>
        <p:spPr>
          <a:xfrm>
            <a:off x="9180576" y="5202174"/>
            <a:ext cx="2523744" cy="691896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4000" dirty="0"/>
              <a:t>نعتا</a:t>
            </a:r>
            <a:r>
              <a:rPr lang="ar-EG" sz="3600" dirty="0"/>
              <a:t> </a:t>
            </a:r>
            <a:endParaRPr lang="en-US" sz="3600" dirty="0"/>
          </a:p>
        </p:txBody>
      </p:sp>
      <p:sp>
        <p:nvSpPr>
          <p:cNvPr id="15" name="مستطيل: زوايا قطرية مستديرة 14">
            <a:extLst>
              <a:ext uri="{FF2B5EF4-FFF2-40B4-BE49-F238E27FC236}">
                <a16:creationId xmlns:a16="http://schemas.microsoft.com/office/drawing/2014/main" id="{57BA84BF-5FA5-4016-9603-410B7F982139}"/>
              </a:ext>
            </a:extLst>
          </p:cNvPr>
          <p:cNvSpPr/>
          <p:nvPr/>
        </p:nvSpPr>
        <p:spPr>
          <a:xfrm>
            <a:off x="9211056" y="2860548"/>
            <a:ext cx="2523744" cy="691896"/>
          </a:xfrm>
          <a:prstGeom prst="round2Diag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4000" dirty="0"/>
              <a:t>نداء </a:t>
            </a:r>
            <a:endParaRPr lang="en-US" sz="4000" dirty="0"/>
          </a:p>
        </p:txBody>
      </p:sp>
      <p:sp>
        <p:nvSpPr>
          <p:cNvPr id="17" name="مستطيل: زوايا قطرية مستديرة 16">
            <a:extLst>
              <a:ext uri="{FF2B5EF4-FFF2-40B4-BE49-F238E27FC236}">
                <a16:creationId xmlns:a16="http://schemas.microsoft.com/office/drawing/2014/main" id="{060AF132-2023-4FD5-9C8A-637DF89E2DAC}"/>
              </a:ext>
            </a:extLst>
          </p:cNvPr>
          <p:cNvSpPr/>
          <p:nvPr/>
        </p:nvSpPr>
        <p:spPr>
          <a:xfrm>
            <a:off x="8558784" y="3675888"/>
            <a:ext cx="3486912" cy="55626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/>
              <a:t>أو أن يكون اسم الفاعل :</a:t>
            </a:r>
            <a:endParaRPr lang="en-US" sz="3200" dirty="0"/>
          </a:p>
        </p:txBody>
      </p:sp>
      <p:sp>
        <p:nvSpPr>
          <p:cNvPr id="20" name="سهم: لليسار 19">
            <a:extLst>
              <a:ext uri="{FF2B5EF4-FFF2-40B4-BE49-F238E27FC236}">
                <a16:creationId xmlns:a16="http://schemas.microsoft.com/office/drawing/2014/main" id="{078E8E15-F422-4895-BCDF-69978F0C52CB}"/>
              </a:ext>
            </a:extLst>
          </p:cNvPr>
          <p:cNvSpPr/>
          <p:nvPr/>
        </p:nvSpPr>
        <p:spPr>
          <a:xfrm>
            <a:off x="7094222" y="6112764"/>
            <a:ext cx="978408" cy="484632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سهم: لليسار 21">
            <a:extLst>
              <a:ext uri="{FF2B5EF4-FFF2-40B4-BE49-F238E27FC236}">
                <a16:creationId xmlns:a16="http://schemas.microsoft.com/office/drawing/2014/main" id="{27EA29B7-5B4F-414B-9E53-80CA7F655B48}"/>
              </a:ext>
            </a:extLst>
          </p:cNvPr>
          <p:cNvSpPr/>
          <p:nvPr/>
        </p:nvSpPr>
        <p:spPr>
          <a:xfrm>
            <a:off x="7080506" y="5305806"/>
            <a:ext cx="978408" cy="48463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سهم: لليسار 23">
            <a:extLst>
              <a:ext uri="{FF2B5EF4-FFF2-40B4-BE49-F238E27FC236}">
                <a16:creationId xmlns:a16="http://schemas.microsoft.com/office/drawing/2014/main" id="{031B4D64-577E-468F-B448-B2AC8A515302}"/>
              </a:ext>
            </a:extLst>
          </p:cNvPr>
          <p:cNvSpPr/>
          <p:nvPr/>
        </p:nvSpPr>
        <p:spPr>
          <a:xfrm>
            <a:off x="7080506" y="4424172"/>
            <a:ext cx="978408" cy="484632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سهم: لليسار 25">
            <a:extLst>
              <a:ext uri="{FF2B5EF4-FFF2-40B4-BE49-F238E27FC236}">
                <a16:creationId xmlns:a16="http://schemas.microsoft.com/office/drawing/2014/main" id="{37175C2E-58AF-4993-8E5A-00BF94DCD5F3}"/>
              </a:ext>
            </a:extLst>
          </p:cNvPr>
          <p:cNvSpPr/>
          <p:nvPr/>
        </p:nvSpPr>
        <p:spPr>
          <a:xfrm>
            <a:off x="7080506" y="2964180"/>
            <a:ext cx="978408" cy="484632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سهم: لليسار 27">
            <a:extLst>
              <a:ext uri="{FF2B5EF4-FFF2-40B4-BE49-F238E27FC236}">
                <a16:creationId xmlns:a16="http://schemas.microsoft.com/office/drawing/2014/main" id="{31E6BD2E-919D-44BF-BE08-A26C467706B4}"/>
              </a:ext>
            </a:extLst>
          </p:cNvPr>
          <p:cNvSpPr/>
          <p:nvPr/>
        </p:nvSpPr>
        <p:spPr>
          <a:xfrm>
            <a:off x="7046976" y="2202942"/>
            <a:ext cx="978408" cy="484632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سهم: لليسار 29">
            <a:extLst>
              <a:ext uri="{FF2B5EF4-FFF2-40B4-BE49-F238E27FC236}">
                <a16:creationId xmlns:a16="http://schemas.microsoft.com/office/drawing/2014/main" id="{98421CAE-ED77-4D6D-9D8A-835B68477BAB}"/>
              </a:ext>
            </a:extLst>
          </p:cNvPr>
          <p:cNvSpPr/>
          <p:nvPr/>
        </p:nvSpPr>
        <p:spPr>
          <a:xfrm>
            <a:off x="7046976" y="1351788"/>
            <a:ext cx="978408" cy="484632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مستطيل: زوايا قطرية مستديرة 32">
            <a:extLst>
              <a:ext uri="{FF2B5EF4-FFF2-40B4-BE49-F238E27FC236}">
                <a16:creationId xmlns:a16="http://schemas.microsoft.com/office/drawing/2014/main" id="{DD64CFF3-5A5F-428A-8D6A-6F0B5333CC98}"/>
              </a:ext>
            </a:extLst>
          </p:cNvPr>
          <p:cNvSpPr/>
          <p:nvPr/>
        </p:nvSpPr>
        <p:spPr>
          <a:xfrm>
            <a:off x="361185" y="2881503"/>
            <a:ext cx="4965191" cy="691896"/>
          </a:xfrm>
          <a:prstGeom prst="round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/>
              <a:t>يا مجيبا دعوة المضطر </a:t>
            </a:r>
            <a:endParaRPr lang="en-US" sz="3600" dirty="0"/>
          </a:p>
        </p:txBody>
      </p:sp>
      <p:sp>
        <p:nvSpPr>
          <p:cNvPr id="35" name="مستطيل: زوايا قطرية مستديرة 34">
            <a:extLst>
              <a:ext uri="{FF2B5EF4-FFF2-40B4-BE49-F238E27FC236}">
                <a16:creationId xmlns:a16="http://schemas.microsoft.com/office/drawing/2014/main" id="{AC555E43-D23A-408D-B006-B4AA72B66EAB}"/>
              </a:ext>
            </a:extLst>
          </p:cNvPr>
          <p:cNvSpPr/>
          <p:nvPr/>
        </p:nvSpPr>
        <p:spPr>
          <a:xfrm>
            <a:off x="361185" y="4320540"/>
            <a:ext cx="4965191" cy="691896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/>
              <a:t>المؤمن شاكر ربه </a:t>
            </a:r>
            <a:endParaRPr lang="en-US" sz="3600" dirty="0"/>
          </a:p>
        </p:txBody>
      </p:sp>
      <p:sp>
        <p:nvSpPr>
          <p:cNvPr id="37" name="مستطيل: زوايا قطرية مستديرة 36">
            <a:extLst>
              <a:ext uri="{FF2B5EF4-FFF2-40B4-BE49-F238E27FC236}">
                <a16:creationId xmlns:a16="http://schemas.microsoft.com/office/drawing/2014/main" id="{741F1F54-A95C-46FE-91B8-676651B8F3B8}"/>
              </a:ext>
            </a:extLst>
          </p:cNvPr>
          <p:cNvSpPr/>
          <p:nvPr/>
        </p:nvSpPr>
        <p:spPr>
          <a:xfrm>
            <a:off x="361183" y="5185791"/>
            <a:ext cx="4965191" cy="691896"/>
          </a:xfrm>
          <a:prstGeom prst="round2Diag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/>
              <a:t>الحسد نار قاتلة صاحبها </a:t>
            </a:r>
            <a:endParaRPr lang="en-US" sz="3600" dirty="0"/>
          </a:p>
        </p:txBody>
      </p:sp>
      <p:sp>
        <p:nvSpPr>
          <p:cNvPr id="39" name="مستطيل: زوايا قطرية مستديرة 38">
            <a:extLst>
              <a:ext uri="{FF2B5EF4-FFF2-40B4-BE49-F238E27FC236}">
                <a16:creationId xmlns:a16="http://schemas.microsoft.com/office/drawing/2014/main" id="{2F3ADE5C-78B6-45F7-B50A-CC2F0D40DCF8}"/>
              </a:ext>
            </a:extLst>
          </p:cNvPr>
          <p:cNvSpPr/>
          <p:nvPr/>
        </p:nvSpPr>
        <p:spPr>
          <a:xfrm>
            <a:off x="361182" y="5998464"/>
            <a:ext cx="4965191" cy="691896"/>
          </a:xfrm>
          <a:prstGeom prst="round2Diag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/>
              <a:t>جاء الطالب حاملا حقيبته </a:t>
            </a:r>
            <a:endParaRPr lang="en-US" sz="3600" dirty="0"/>
          </a:p>
        </p:txBody>
      </p:sp>
      <p:sp>
        <p:nvSpPr>
          <p:cNvPr id="41" name="مستطيل: زوايا قطرية مستديرة 40">
            <a:extLst>
              <a:ext uri="{FF2B5EF4-FFF2-40B4-BE49-F238E27FC236}">
                <a16:creationId xmlns:a16="http://schemas.microsoft.com/office/drawing/2014/main" id="{C83A3204-AA59-4834-AE6E-CA8C45BFF15B}"/>
              </a:ext>
            </a:extLst>
          </p:cNvPr>
          <p:cNvSpPr/>
          <p:nvPr/>
        </p:nvSpPr>
        <p:spPr>
          <a:xfrm>
            <a:off x="361184" y="2081022"/>
            <a:ext cx="4965191" cy="691896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/>
              <a:t>أمخلف الرجل وعده </a:t>
            </a:r>
            <a:endParaRPr lang="en-US" sz="3600" dirty="0"/>
          </a:p>
        </p:txBody>
      </p:sp>
      <p:sp>
        <p:nvSpPr>
          <p:cNvPr id="43" name="مستطيل: زوايا قطرية مستديرة 42">
            <a:extLst>
              <a:ext uri="{FF2B5EF4-FFF2-40B4-BE49-F238E27FC236}">
                <a16:creationId xmlns:a16="http://schemas.microsoft.com/office/drawing/2014/main" id="{81A5E453-1C0B-4B6C-85A5-E8DB43ACA167}"/>
              </a:ext>
            </a:extLst>
          </p:cNvPr>
          <p:cNvSpPr/>
          <p:nvPr/>
        </p:nvSpPr>
        <p:spPr>
          <a:xfrm>
            <a:off x="361183" y="1215771"/>
            <a:ext cx="4965191" cy="691896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ما مخلف عهده إلا منافق </a:t>
            </a:r>
            <a:endParaRPr lang="en-US" sz="3600" dirty="0"/>
          </a:p>
        </p:txBody>
      </p:sp>
      <p:sp>
        <p:nvSpPr>
          <p:cNvPr id="45" name="مستطيل: زوايا قطرية مستديرة 44">
            <a:extLst>
              <a:ext uri="{FF2B5EF4-FFF2-40B4-BE49-F238E27FC236}">
                <a16:creationId xmlns:a16="http://schemas.microsoft.com/office/drawing/2014/main" id="{175F8C99-B36D-4DB7-8656-B2C45BAA17D5}"/>
              </a:ext>
            </a:extLst>
          </p:cNvPr>
          <p:cNvSpPr/>
          <p:nvPr/>
        </p:nvSpPr>
        <p:spPr>
          <a:xfrm>
            <a:off x="5785863" y="2991802"/>
            <a:ext cx="978408" cy="484632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مثل </a:t>
            </a:r>
            <a:endParaRPr lang="en-US" sz="3200" dirty="0"/>
          </a:p>
        </p:txBody>
      </p:sp>
      <p:sp>
        <p:nvSpPr>
          <p:cNvPr id="47" name="مستطيل: زوايا قطرية مستديرة 46">
            <a:extLst>
              <a:ext uri="{FF2B5EF4-FFF2-40B4-BE49-F238E27FC236}">
                <a16:creationId xmlns:a16="http://schemas.microsoft.com/office/drawing/2014/main" id="{9827D068-AF1E-4EF8-90E7-AD57823B1F49}"/>
              </a:ext>
            </a:extLst>
          </p:cNvPr>
          <p:cNvSpPr/>
          <p:nvPr/>
        </p:nvSpPr>
        <p:spPr>
          <a:xfrm>
            <a:off x="5785863" y="4424172"/>
            <a:ext cx="978408" cy="484632"/>
          </a:xfrm>
          <a:prstGeom prst="round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/>
              <a:t>مثل </a:t>
            </a:r>
            <a:endParaRPr lang="en-US" sz="3200" dirty="0"/>
          </a:p>
        </p:txBody>
      </p:sp>
      <p:sp>
        <p:nvSpPr>
          <p:cNvPr id="49" name="مستطيل: زوايا قطرية مستديرة 48">
            <a:extLst>
              <a:ext uri="{FF2B5EF4-FFF2-40B4-BE49-F238E27FC236}">
                <a16:creationId xmlns:a16="http://schemas.microsoft.com/office/drawing/2014/main" id="{4E19A338-447D-43BF-9606-A5941E3EB462}"/>
              </a:ext>
            </a:extLst>
          </p:cNvPr>
          <p:cNvSpPr/>
          <p:nvPr/>
        </p:nvSpPr>
        <p:spPr>
          <a:xfrm>
            <a:off x="5785863" y="5305806"/>
            <a:ext cx="978408" cy="484632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مثل </a:t>
            </a:r>
            <a:endParaRPr lang="en-US" sz="3200" dirty="0"/>
          </a:p>
        </p:txBody>
      </p:sp>
      <p:sp>
        <p:nvSpPr>
          <p:cNvPr id="51" name="مستطيل: زوايا قطرية مستديرة 50">
            <a:extLst>
              <a:ext uri="{FF2B5EF4-FFF2-40B4-BE49-F238E27FC236}">
                <a16:creationId xmlns:a16="http://schemas.microsoft.com/office/drawing/2014/main" id="{13BE18B4-B7BE-4CF5-82F6-EABA1B67C40B}"/>
              </a:ext>
            </a:extLst>
          </p:cNvPr>
          <p:cNvSpPr/>
          <p:nvPr/>
        </p:nvSpPr>
        <p:spPr>
          <a:xfrm>
            <a:off x="5785863" y="6153912"/>
            <a:ext cx="978408" cy="484632"/>
          </a:xfrm>
          <a:prstGeom prst="round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/>
              <a:t>مثل </a:t>
            </a:r>
            <a:endParaRPr lang="en-US" sz="3200" dirty="0"/>
          </a:p>
        </p:txBody>
      </p:sp>
      <p:sp>
        <p:nvSpPr>
          <p:cNvPr id="53" name="مستطيل: زوايا قطرية مستديرة 52">
            <a:extLst>
              <a:ext uri="{FF2B5EF4-FFF2-40B4-BE49-F238E27FC236}">
                <a16:creationId xmlns:a16="http://schemas.microsoft.com/office/drawing/2014/main" id="{B6B3E4F2-B0FD-4369-A76F-3267037B5C5C}"/>
              </a:ext>
            </a:extLst>
          </p:cNvPr>
          <p:cNvSpPr/>
          <p:nvPr/>
        </p:nvSpPr>
        <p:spPr>
          <a:xfrm>
            <a:off x="5785863" y="2200465"/>
            <a:ext cx="978408" cy="484632"/>
          </a:xfrm>
          <a:prstGeom prst="round2Diag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/>
              <a:t>مثل </a:t>
            </a:r>
            <a:endParaRPr lang="en-US" sz="3200" dirty="0"/>
          </a:p>
        </p:txBody>
      </p:sp>
      <p:sp>
        <p:nvSpPr>
          <p:cNvPr id="55" name="مستطيل: زوايا قطرية مستديرة 54">
            <a:extLst>
              <a:ext uri="{FF2B5EF4-FFF2-40B4-BE49-F238E27FC236}">
                <a16:creationId xmlns:a16="http://schemas.microsoft.com/office/drawing/2014/main" id="{099FFDDD-8539-4246-9E5A-A12FBAA46DE8}"/>
              </a:ext>
            </a:extLst>
          </p:cNvPr>
          <p:cNvSpPr/>
          <p:nvPr/>
        </p:nvSpPr>
        <p:spPr>
          <a:xfrm>
            <a:off x="5785863" y="1336929"/>
            <a:ext cx="978408" cy="484632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/>
              <a:t>مثل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257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20" grpId="0" animBg="1"/>
      <p:bldP spid="22" grpId="0" animBg="1"/>
      <p:bldP spid="24" grpId="0" animBg="1"/>
      <p:bldP spid="26" grpId="0" animBg="1"/>
      <p:bldP spid="28" grpId="0" animBg="1"/>
      <p:bldP spid="30" grpId="0" animBg="1"/>
      <p:bldP spid="33" grpId="0" animBg="1"/>
      <p:bldP spid="35" grpId="0" animBg="1"/>
      <p:bldP spid="37" grpId="0" animBg="1"/>
      <p:bldP spid="39" grpId="0" animBg="1"/>
      <p:bldP spid="41" grpId="0" animBg="1"/>
      <p:bldP spid="43" grpId="0" animBg="1"/>
      <p:bldP spid="45" grpId="0" animBg="1"/>
      <p:bldP spid="47" grpId="0" animBg="1"/>
      <p:bldP spid="49" grpId="0" animBg="1"/>
      <p:bldP spid="51" grpId="0" animBg="1"/>
      <p:bldP spid="53" grpId="0" animBg="1"/>
      <p:bldP spid="5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قطرية مستديرة 2">
            <a:extLst>
              <a:ext uri="{FF2B5EF4-FFF2-40B4-BE49-F238E27FC236}">
                <a16:creationId xmlns:a16="http://schemas.microsoft.com/office/drawing/2014/main" id="{E9BC6E9A-9F76-4310-A317-FC33EE18BEE0}"/>
              </a:ext>
            </a:extLst>
          </p:cNvPr>
          <p:cNvSpPr/>
          <p:nvPr/>
        </p:nvSpPr>
        <p:spPr>
          <a:xfrm>
            <a:off x="7970520" y="2495739"/>
            <a:ext cx="4221480" cy="824103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200" dirty="0"/>
              <a:t> ملحوظة مهمة </a:t>
            </a:r>
            <a:endParaRPr lang="en-US" sz="3200" dirty="0"/>
          </a:p>
        </p:txBody>
      </p:sp>
      <p:sp>
        <p:nvSpPr>
          <p:cNvPr id="5" name="مستطيل: زوايا قطرية مستديرة 4">
            <a:extLst>
              <a:ext uri="{FF2B5EF4-FFF2-40B4-BE49-F238E27FC236}">
                <a16:creationId xmlns:a16="http://schemas.microsoft.com/office/drawing/2014/main" id="{DD2D0D13-9D98-498E-8351-240289D441A9}"/>
              </a:ext>
            </a:extLst>
          </p:cNvPr>
          <p:cNvSpPr/>
          <p:nvPr/>
        </p:nvSpPr>
        <p:spPr>
          <a:xfrm>
            <a:off x="70104" y="200024"/>
            <a:ext cx="6903720" cy="1067944"/>
          </a:xfrm>
          <a:prstGeom prst="round2Diag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/>
              <a:t> اسم الفاعل نفسه  إذا سبق بنفي أو استفهام فإنه يعرب مبتدأ </a:t>
            </a:r>
            <a:endParaRPr lang="en-US" sz="3200" dirty="0"/>
          </a:p>
        </p:txBody>
      </p:sp>
      <p:sp>
        <p:nvSpPr>
          <p:cNvPr id="9" name="مستطيل: زوايا قطرية مستديرة 8">
            <a:extLst>
              <a:ext uri="{FF2B5EF4-FFF2-40B4-BE49-F238E27FC236}">
                <a16:creationId xmlns:a16="http://schemas.microsoft.com/office/drawing/2014/main" id="{5608A24F-D872-4832-8011-5993AA79DD19}"/>
              </a:ext>
            </a:extLst>
          </p:cNvPr>
          <p:cNvSpPr/>
          <p:nvPr/>
        </p:nvSpPr>
        <p:spPr>
          <a:xfrm>
            <a:off x="70104" y="1427795"/>
            <a:ext cx="6903720" cy="1067944"/>
          </a:xfrm>
          <a:prstGeom prst="round2Diag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/>
              <a:t> أي اسم فاعل يمكن حذفه ووضع الفعل مكانه والجملة معناها مستقيم </a:t>
            </a:r>
            <a:endParaRPr lang="en-US" sz="3200" dirty="0"/>
          </a:p>
        </p:txBody>
      </p:sp>
      <p:sp>
        <p:nvSpPr>
          <p:cNvPr id="11" name="مستطيل: زوايا قطرية مستديرة 10">
            <a:extLst>
              <a:ext uri="{FF2B5EF4-FFF2-40B4-BE49-F238E27FC236}">
                <a16:creationId xmlns:a16="http://schemas.microsoft.com/office/drawing/2014/main" id="{C358D97F-7006-42DC-A5C5-47313B453ED7}"/>
              </a:ext>
            </a:extLst>
          </p:cNvPr>
          <p:cNvSpPr/>
          <p:nvPr/>
        </p:nvSpPr>
        <p:spPr>
          <a:xfrm>
            <a:off x="70104" y="2655566"/>
            <a:ext cx="6903720" cy="1193484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/>
              <a:t> معمول اسم الفاعل هي الكلمة التي تأتي بعده وتعرب فاعلا أو مفعول به </a:t>
            </a:r>
            <a:endParaRPr lang="en-US" sz="3200" dirty="0"/>
          </a:p>
        </p:txBody>
      </p:sp>
      <p:sp>
        <p:nvSpPr>
          <p:cNvPr id="13" name="مستطيل: زوايا قطرية مستديرة 12">
            <a:extLst>
              <a:ext uri="{FF2B5EF4-FFF2-40B4-BE49-F238E27FC236}">
                <a16:creationId xmlns:a16="http://schemas.microsoft.com/office/drawing/2014/main" id="{B87218A7-7F80-4863-A1AA-8E9505A52605}"/>
              </a:ext>
            </a:extLst>
          </p:cNvPr>
          <p:cNvSpPr/>
          <p:nvPr/>
        </p:nvSpPr>
        <p:spPr>
          <a:xfrm>
            <a:off x="0" y="4008877"/>
            <a:ext cx="6903720" cy="1510476"/>
          </a:xfrm>
          <a:prstGeom prst="round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dirty="0"/>
              <a:t> إذا كان اسم الفاعل نكرة منونة معموله يعرب مفعولا به وإذا كان نكرة غير منونة معموله يعرب مضاف إليه  </a:t>
            </a:r>
            <a:endParaRPr lang="en-US" sz="3200" dirty="0"/>
          </a:p>
        </p:txBody>
      </p:sp>
      <p:sp>
        <p:nvSpPr>
          <p:cNvPr id="14" name="مستطيل: زوايا قطرية مستديرة 13">
            <a:extLst>
              <a:ext uri="{FF2B5EF4-FFF2-40B4-BE49-F238E27FC236}">
                <a16:creationId xmlns:a16="http://schemas.microsoft.com/office/drawing/2014/main" id="{F49EDE1A-0408-4DFA-9CB7-EF91C3E4F4A0}"/>
              </a:ext>
            </a:extLst>
          </p:cNvPr>
          <p:cNvSpPr/>
          <p:nvPr/>
        </p:nvSpPr>
        <p:spPr>
          <a:xfrm>
            <a:off x="3645408" y="5675559"/>
            <a:ext cx="3258312" cy="914400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/>
              <a:t>محمد فاهمُّ الدرس </a:t>
            </a:r>
            <a:endParaRPr lang="en-US" sz="3600" dirty="0"/>
          </a:p>
        </p:txBody>
      </p:sp>
      <p:sp>
        <p:nvSpPr>
          <p:cNvPr id="16" name="مستطيل: زوايا قطرية مستديرة 15">
            <a:extLst>
              <a:ext uri="{FF2B5EF4-FFF2-40B4-BE49-F238E27FC236}">
                <a16:creationId xmlns:a16="http://schemas.microsoft.com/office/drawing/2014/main" id="{460647F6-0418-485B-9C85-0C210B9F11D2}"/>
              </a:ext>
            </a:extLst>
          </p:cNvPr>
          <p:cNvSpPr/>
          <p:nvPr/>
        </p:nvSpPr>
        <p:spPr>
          <a:xfrm>
            <a:off x="0" y="5674218"/>
            <a:ext cx="3258312" cy="914400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3600" dirty="0"/>
              <a:t>محمد فاهمُ الدرس </a:t>
            </a:r>
            <a:endParaRPr lang="en-US" sz="3600" dirty="0"/>
          </a:p>
        </p:txBody>
      </p:sp>
      <p:sp>
        <p:nvSpPr>
          <p:cNvPr id="17" name="سهم: لليمين 16">
            <a:extLst>
              <a:ext uri="{FF2B5EF4-FFF2-40B4-BE49-F238E27FC236}">
                <a16:creationId xmlns:a16="http://schemas.microsoft.com/office/drawing/2014/main" id="{6533AB3D-2A1F-4706-8B0A-FC8CDE2544F6}"/>
              </a:ext>
            </a:extLst>
          </p:cNvPr>
          <p:cNvSpPr/>
          <p:nvPr/>
        </p:nvSpPr>
        <p:spPr>
          <a:xfrm>
            <a:off x="7363968" y="5890443"/>
            <a:ext cx="978408" cy="484632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مستطيل: زوايا قطرية مستديرة 18">
            <a:extLst>
              <a:ext uri="{FF2B5EF4-FFF2-40B4-BE49-F238E27FC236}">
                <a16:creationId xmlns:a16="http://schemas.microsoft.com/office/drawing/2014/main" id="{0BFA2942-A395-4FBF-AC0F-2C03034DFC72}"/>
              </a:ext>
            </a:extLst>
          </p:cNvPr>
          <p:cNvSpPr/>
          <p:nvPr/>
        </p:nvSpPr>
        <p:spPr>
          <a:xfrm>
            <a:off x="8461248" y="4303776"/>
            <a:ext cx="3422904" cy="2284842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/>
              <a:t>فكلمة الدرس في المثال الأول تعرب مفعولا به وفي المثال الثاني تعرب مضاف إليه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9053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9" grpId="0" animBg="1"/>
      <p:bldP spid="11" grpId="0" animBg="1"/>
      <p:bldP spid="13" grpId="0" animBg="1"/>
      <p:bldP spid="14" grpId="0" animBg="1"/>
      <p:bldP spid="16" grpId="0" animBg="1"/>
      <p:bldP spid="17" grpId="0" animBg="1"/>
      <p:bldP spid="19" grpId="0" animBg="1"/>
    </p:bld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رزمة">
  <a:themeElements>
    <a:clrScheme name="رزمة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رزمة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زمة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TM02892315[[fn=ربطة]]</Template>
  <TotalTime>516</TotalTime>
  <Words>1067</Words>
  <Application>Microsoft Office PowerPoint</Application>
  <PresentationFormat>Widescreen</PresentationFormat>
  <Paragraphs>124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Amiri</vt:lpstr>
      <vt:lpstr>Arial</vt:lpstr>
      <vt:lpstr>Calibri</vt:lpstr>
      <vt:lpstr>Calibri Light</vt:lpstr>
      <vt:lpstr>Gill Sans MT</vt:lpstr>
      <vt:lpstr>Wingdings 2</vt:lpstr>
      <vt:lpstr>HDOfficeLightV0</vt:lpstr>
      <vt:lpstr>رزمة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ahmed sayed mahmoud AD9177</dc:creator>
  <cp:lastModifiedBy>Ali Ibrahim Ali Ibrahim</cp:lastModifiedBy>
  <cp:revision>41</cp:revision>
  <dcterms:created xsi:type="dcterms:W3CDTF">2020-09-18T13:25:38Z</dcterms:created>
  <dcterms:modified xsi:type="dcterms:W3CDTF">2022-08-31T16:28:09Z</dcterms:modified>
</cp:coreProperties>
</file>