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2316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11T04:09:33.342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1 24575,'1'0'0,"1"0"0,2 0 0,5 0 0,4 0 0,3 0 0,3 0 0,-2 0 0,-2 0-8191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11T04:09:43.977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1 24575,'0'1'0,"1"1"0,1 1 0,5-1 0,2 1 0,2 0 0,-1-1 0,0-1 0,-1 0 0,-3 0-8191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43D17-9483-4306-BBA4-94E1FB607F05}" type="datetimeFigureOut">
              <a:rPr lang="en-US" smtClean="0"/>
              <a:t>10/13/2022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6418D-65A9-44DF-B1BC-E5346E6FF5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297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43D17-9483-4306-BBA4-94E1FB607F05}" type="datetimeFigureOut">
              <a:rPr lang="en-US" smtClean="0"/>
              <a:t>10/13/2022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6418D-65A9-44DF-B1BC-E5346E6FF5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231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43D17-9483-4306-BBA4-94E1FB607F05}" type="datetimeFigureOut">
              <a:rPr lang="en-US" smtClean="0"/>
              <a:t>10/13/2022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6418D-65A9-44DF-B1BC-E5346E6FF5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027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43D17-9483-4306-BBA4-94E1FB607F05}" type="datetimeFigureOut">
              <a:rPr lang="en-US" smtClean="0"/>
              <a:t>10/13/2022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6418D-65A9-44DF-B1BC-E5346E6FF5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7392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43D17-9483-4306-BBA4-94E1FB607F05}" type="datetimeFigureOut">
              <a:rPr lang="en-US" smtClean="0"/>
              <a:t>10/13/2022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6418D-65A9-44DF-B1BC-E5346E6FF5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350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43D17-9483-4306-BBA4-94E1FB607F05}" type="datetimeFigureOut">
              <a:rPr lang="en-US" smtClean="0"/>
              <a:t>10/13/2022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6418D-65A9-44DF-B1BC-E5346E6FF5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653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43D17-9483-4306-BBA4-94E1FB607F05}" type="datetimeFigureOut">
              <a:rPr lang="en-US" smtClean="0"/>
              <a:t>10/13/2022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6418D-65A9-44DF-B1BC-E5346E6FF5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113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43D17-9483-4306-BBA4-94E1FB607F05}" type="datetimeFigureOut">
              <a:rPr lang="en-US" smtClean="0"/>
              <a:t>10/13/2022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6418D-65A9-44DF-B1BC-E5346E6FF5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733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43D17-9483-4306-BBA4-94E1FB607F05}" type="datetimeFigureOut">
              <a:rPr lang="en-US" smtClean="0"/>
              <a:t>10/13/2022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6418D-65A9-44DF-B1BC-E5346E6FF5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562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43D17-9483-4306-BBA4-94E1FB607F05}" type="datetimeFigureOut">
              <a:rPr lang="en-US" smtClean="0"/>
              <a:t>10/13/2022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6418D-65A9-44DF-B1BC-E5346E6FF5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559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43D17-9483-4306-BBA4-94E1FB607F05}" type="datetimeFigureOut">
              <a:rPr lang="en-US" smtClean="0"/>
              <a:t>10/13/2022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6418D-65A9-44DF-B1BC-E5346E6FF5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891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143D17-9483-4306-BBA4-94E1FB607F05}" type="datetimeFigureOut">
              <a:rPr lang="en-US" smtClean="0"/>
              <a:t>10/13/2022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26418D-65A9-44DF-B1BC-E5346E6FF5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620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customXml" Target="../ink/ink1.xml"/><Relationship Id="rId12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0" Type="http://schemas.openxmlformats.org/officeDocument/2006/relationships/image" Target="../media/image7.png"/><Relationship Id="rId4" Type="http://schemas.openxmlformats.org/officeDocument/2006/relationships/image" Target="../media/image3.png"/><Relationship Id="rId9" Type="http://schemas.openxmlformats.org/officeDocument/2006/relationships/customXml" Target="../ink/ink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4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>
            <a:extLst>
              <a:ext uri="{FF2B5EF4-FFF2-40B4-BE49-F238E27FC236}">
                <a16:creationId xmlns:a16="http://schemas.microsoft.com/office/drawing/2014/main" id="{9EE1B606-D9CE-4D52-B128-AFB139E05DE3}"/>
              </a:ext>
            </a:extLst>
          </p:cNvPr>
          <p:cNvSpPr txBox="1"/>
          <p:nvPr/>
        </p:nvSpPr>
        <p:spPr>
          <a:xfrm>
            <a:off x="531125" y="8283334"/>
            <a:ext cx="5856562" cy="3754874"/>
          </a:xfrm>
          <a:custGeom>
            <a:avLst/>
            <a:gdLst>
              <a:gd name="connsiteX0" fmla="*/ 0 w 5856562"/>
              <a:gd name="connsiteY0" fmla="*/ 0 h 3754874"/>
              <a:gd name="connsiteX1" fmla="*/ 527091 w 5856562"/>
              <a:gd name="connsiteY1" fmla="*/ 0 h 3754874"/>
              <a:gd name="connsiteX2" fmla="*/ 1171312 w 5856562"/>
              <a:gd name="connsiteY2" fmla="*/ 0 h 3754874"/>
              <a:gd name="connsiteX3" fmla="*/ 1639837 w 5856562"/>
              <a:gd name="connsiteY3" fmla="*/ 0 h 3754874"/>
              <a:gd name="connsiteX4" fmla="*/ 2225494 w 5856562"/>
              <a:gd name="connsiteY4" fmla="*/ 0 h 3754874"/>
              <a:gd name="connsiteX5" fmla="*/ 2928281 w 5856562"/>
              <a:gd name="connsiteY5" fmla="*/ 0 h 3754874"/>
              <a:gd name="connsiteX6" fmla="*/ 3455372 w 5856562"/>
              <a:gd name="connsiteY6" fmla="*/ 0 h 3754874"/>
              <a:gd name="connsiteX7" fmla="*/ 4099593 w 5856562"/>
              <a:gd name="connsiteY7" fmla="*/ 0 h 3754874"/>
              <a:gd name="connsiteX8" fmla="*/ 4568118 w 5856562"/>
              <a:gd name="connsiteY8" fmla="*/ 0 h 3754874"/>
              <a:gd name="connsiteX9" fmla="*/ 5212340 w 5856562"/>
              <a:gd name="connsiteY9" fmla="*/ 0 h 3754874"/>
              <a:gd name="connsiteX10" fmla="*/ 5856562 w 5856562"/>
              <a:gd name="connsiteY10" fmla="*/ 0 h 3754874"/>
              <a:gd name="connsiteX11" fmla="*/ 5856562 w 5856562"/>
              <a:gd name="connsiteY11" fmla="*/ 573959 h 3754874"/>
              <a:gd name="connsiteX12" fmla="*/ 5856562 w 5856562"/>
              <a:gd name="connsiteY12" fmla="*/ 997724 h 3754874"/>
              <a:gd name="connsiteX13" fmla="*/ 5856562 w 5856562"/>
              <a:gd name="connsiteY13" fmla="*/ 1609232 h 3754874"/>
              <a:gd name="connsiteX14" fmla="*/ 5856562 w 5856562"/>
              <a:gd name="connsiteY14" fmla="*/ 2108094 h 3754874"/>
              <a:gd name="connsiteX15" fmla="*/ 5856562 w 5856562"/>
              <a:gd name="connsiteY15" fmla="*/ 2569407 h 3754874"/>
              <a:gd name="connsiteX16" fmla="*/ 5856562 w 5856562"/>
              <a:gd name="connsiteY16" fmla="*/ 2993171 h 3754874"/>
              <a:gd name="connsiteX17" fmla="*/ 5856562 w 5856562"/>
              <a:gd name="connsiteY17" fmla="*/ 3754874 h 3754874"/>
              <a:gd name="connsiteX18" fmla="*/ 5329471 w 5856562"/>
              <a:gd name="connsiteY18" fmla="*/ 3754874 h 3754874"/>
              <a:gd name="connsiteX19" fmla="*/ 4860946 w 5856562"/>
              <a:gd name="connsiteY19" fmla="*/ 3754874 h 3754874"/>
              <a:gd name="connsiteX20" fmla="*/ 4216725 w 5856562"/>
              <a:gd name="connsiteY20" fmla="*/ 3754874 h 3754874"/>
              <a:gd name="connsiteX21" fmla="*/ 3572503 w 5856562"/>
              <a:gd name="connsiteY21" fmla="*/ 3754874 h 3754874"/>
              <a:gd name="connsiteX22" fmla="*/ 2869715 w 5856562"/>
              <a:gd name="connsiteY22" fmla="*/ 3754874 h 3754874"/>
              <a:gd name="connsiteX23" fmla="*/ 2284059 w 5856562"/>
              <a:gd name="connsiteY23" fmla="*/ 3754874 h 3754874"/>
              <a:gd name="connsiteX24" fmla="*/ 1815534 w 5856562"/>
              <a:gd name="connsiteY24" fmla="*/ 3754874 h 3754874"/>
              <a:gd name="connsiteX25" fmla="*/ 1229878 w 5856562"/>
              <a:gd name="connsiteY25" fmla="*/ 3754874 h 3754874"/>
              <a:gd name="connsiteX26" fmla="*/ 761353 w 5856562"/>
              <a:gd name="connsiteY26" fmla="*/ 3754874 h 3754874"/>
              <a:gd name="connsiteX27" fmla="*/ 0 w 5856562"/>
              <a:gd name="connsiteY27" fmla="*/ 3754874 h 3754874"/>
              <a:gd name="connsiteX28" fmla="*/ 0 w 5856562"/>
              <a:gd name="connsiteY28" fmla="*/ 3256012 h 3754874"/>
              <a:gd name="connsiteX29" fmla="*/ 0 w 5856562"/>
              <a:gd name="connsiteY29" fmla="*/ 2832248 h 3754874"/>
              <a:gd name="connsiteX30" fmla="*/ 0 w 5856562"/>
              <a:gd name="connsiteY30" fmla="*/ 2295837 h 3754874"/>
              <a:gd name="connsiteX31" fmla="*/ 0 w 5856562"/>
              <a:gd name="connsiteY31" fmla="*/ 1872073 h 3754874"/>
              <a:gd name="connsiteX32" fmla="*/ 0 w 5856562"/>
              <a:gd name="connsiteY32" fmla="*/ 1335662 h 3754874"/>
              <a:gd name="connsiteX33" fmla="*/ 0 w 5856562"/>
              <a:gd name="connsiteY33" fmla="*/ 799252 h 3754874"/>
              <a:gd name="connsiteX34" fmla="*/ 0 w 5856562"/>
              <a:gd name="connsiteY34" fmla="*/ 0 h 3754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856562" h="3754874" extrusionOk="0">
                <a:moveTo>
                  <a:pt x="0" y="0"/>
                </a:moveTo>
                <a:cubicBezTo>
                  <a:pt x="182804" y="-7719"/>
                  <a:pt x="329687" y="54800"/>
                  <a:pt x="527091" y="0"/>
                </a:cubicBezTo>
                <a:cubicBezTo>
                  <a:pt x="724495" y="-54800"/>
                  <a:pt x="885822" y="3116"/>
                  <a:pt x="1171312" y="0"/>
                </a:cubicBezTo>
                <a:cubicBezTo>
                  <a:pt x="1456802" y="-3116"/>
                  <a:pt x="1410934" y="55786"/>
                  <a:pt x="1639837" y="0"/>
                </a:cubicBezTo>
                <a:cubicBezTo>
                  <a:pt x="1868740" y="-55786"/>
                  <a:pt x="2086823" y="61496"/>
                  <a:pt x="2225494" y="0"/>
                </a:cubicBezTo>
                <a:cubicBezTo>
                  <a:pt x="2364165" y="-61496"/>
                  <a:pt x="2668621" y="39078"/>
                  <a:pt x="2928281" y="0"/>
                </a:cubicBezTo>
                <a:cubicBezTo>
                  <a:pt x="3187941" y="-39078"/>
                  <a:pt x="3264598" y="36083"/>
                  <a:pt x="3455372" y="0"/>
                </a:cubicBezTo>
                <a:cubicBezTo>
                  <a:pt x="3646146" y="-36083"/>
                  <a:pt x="3907859" y="71710"/>
                  <a:pt x="4099593" y="0"/>
                </a:cubicBezTo>
                <a:cubicBezTo>
                  <a:pt x="4291327" y="-71710"/>
                  <a:pt x="4408140" y="41091"/>
                  <a:pt x="4568118" y="0"/>
                </a:cubicBezTo>
                <a:cubicBezTo>
                  <a:pt x="4728097" y="-41091"/>
                  <a:pt x="4978683" y="51761"/>
                  <a:pt x="5212340" y="0"/>
                </a:cubicBezTo>
                <a:cubicBezTo>
                  <a:pt x="5445997" y="-51761"/>
                  <a:pt x="5621047" y="16717"/>
                  <a:pt x="5856562" y="0"/>
                </a:cubicBezTo>
                <a:cubicBezTo>
                  <a:pt x="5893701" y="247248"/>
                  <a:pt x="5804639" y="429852"/>
                  <a:pt x="5856562" y="573959"/>
                </a:cubicBezTo>
                <a:cubicBezTo>
                  <a:pt x="5908485" y="718066"/>
                  <a:pt x="5828362" y="870116"/>
                  <a:pt x="5856562" y="997724"/>
                </a:cubicBezTo>
                <a:cubicBezTo>
                  <a:pt x="5884762" y="1125332"/>
                  <a:pt x="5820593" y="1460434"/>
                  <a:pt x="5856562" y="1609232"/>
                </a:cubicBezTo>
                <a:cubicBezTo>
                  <a:pt x="5892531" y="1758030"/>
                  <a:pt x="5826585" y="1995941"/>
                  <a:pt x="5856562" y="2108094"/>
                </a:cubicBezTo>
                <a:cubicBezTo>
                  <a:pt x="5886539" y="2220247"/>
                  <a:pt x="5827043" y="2422568"/>
                  <a:pt x="5856562" y="2569407"/>
                </a:cubicBezTo>
                <a:cubicBezTo>
                  <a:pt x="5886081" y="2716246"/>
                  <a:pt x="5837453" y="2781563"/>
                  <a:pt x="5856562" y="2993171"/>
                </a:cubicBezTo>
                <a:cubicBezTo>
                  <a:pt x="5875671" y="3204779"/>
                  <a:pt x="5799017" y="3530727"/>
                  <a:pt x="5856562" y="3754874"/>
                </a:cubicBezTo>
                <a:cubicBezTo>
                  <a:pt x="5728858" y="3771523"/>
                  <a:pt x="5457099" y="3693686"/>
                  <a:pt x="5329471" y="3754874"/>
                </a:cubicBezTo>
                <a:cubicBezTo>
                  <a:pt x="5201843" y="3816062"/>
                  <a:pt x="5038695" y="3739030"/>
                  <a:pt x="4860946" y="3754874"/>
                </a:cubicBezTo>
                <a:cubicBezTo>
                  <a:pt x="4683197" y="3770718"/>
                  <a:pt x="4487325" y="3748515"/>
                  <a:pt x="4216725" y="3754874"/>
                </a:cubicBezTo>
                <a:cubicBezTo>
                  <a:pt x="3946125" y="3761233"/>
                  <a:pt x="3777164" y="3688387"/>
                  <a:pt x="3572503" y="3754874"/>
                </a:cubicBezTo>
                <a:cubicBezTo>
                  <a:pt x="3367842" y="3821361"/>
                  <a:pt x="3095107" y="3682997"/>
                  <a:pt x="2869715" y="3754874"/>
                </a:cubicBezTo>
                <a:cubicBezTo>
                  <a:pt x="2644323" y="3826751"/>
                  <a:pt x="2535393" y="3728339"/>
                  <a:pt x="2284059" y="3754874"/>
                </a:cubicBezTo>
                <a:cubicBezTo>
                  <a:pt x="2032725" y="3781409"/>
                  <a:pt x="1965842" y="3745455"/>
                  <a:pt x="1815534" y="3754874"/>
                </a:cubicBezTo>
                <a:cubicBezTo>
                  <a:pt x="1665227" y="3764293"/>
                  <a:pt x="1377983" y="3702171"/>
                  <a:pt x="1229878" y="3754874"/>
                </a:cubicBezTo>
                <a:cubicBezTo>
                  <a:pt x="1081773" y="3807577"/>
                  <a:pt x="968398" y="3735236"/>
                  <a:pt x="761353" y="3754874"/>
                </a:cubicBezTo>
                <a:cubicBezTo>
                  <a:pt x="554309" y="3774512"/>
                  <a:pt x="158480" y="3691958"/>
                  <a:pt x="0" y="3754874"/>
                </a:cubicBezTo>
                <a:cubicBezTo>
                  <a:pt x="-24082" y="3573668"/>
                  <a:pt x="45555" y="3486855"/>
                  <a:pt x="0" y="3256012"/>
                </a:cubicBezTo>
                <a:cubicBezTo>
                  <a:pt x="-45555" y="3025169"/>
                  <a:pt x="17767" y="2972985"/>
                  <a:pt x="0" y="2832248"/>
                </a:cubicBezTo>
                <a:cubicBezTo>
                  <a:pt x="-17767" y="2691511"/>
                  <a:pt x="30000" y="2426340"/>
                  <a:pt x="0" y="2295837"/>
                </a:cubicBezTo>
                <a:cubicBezTo>
                  <a:pt x="-30000" y="2165334"/>
                  <a:pt x="3808" y="1986242"/>
                  <a:pt x="0" y="1872073"/>
                </a:cubicBezTo>
                <a:cubicBezTo>
                  <a:pt x="-3808" y="1757904"/>
                  <a:pt x="16449" y="1570701"/>
                  <a:pt x="0" y="1335662"/>
                </a:cubicBezTo>
                <a:cubicBezTo>
                  <a:pt x="-16449" y="1100623"/>
                  <a:pt x="62477" y="1001630"/>
                  <a:pt x="0" y="799252"/>
                </a:cubicBezTo>
                <a:cubicBezTo>
                  <a:pt x="-62477" y="596874"/>
                  <a:pt x="29600" y="317651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94600787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>
            <a:defPPr>
              <a:defRPr lang="en-US"/>
            </a:defPPr>
            <a:lvl1pPr algn="r">
              <a:defRPr sz="1400" b="1"/>
            </a:lvl1pPr>
          </a:lstStyle>
          <a:p>
            <a:endParaRPr lang="en-US" u="sng" dirty="0"/>
          </a:p>
          <a:p>
            <a:endParaRPr lang="en-US" u="sng" dirty="0"/>
          </a:p>
          <a:p>
            <a:endParaRPr lang="en-US" u="sng" dirty="0"/>
          </a:p>
          <a:p>
            <a:endParaRPr lang="en-US" u="sng" dirty="0"/>
          </a:p>
          <a:p>
            <a:endParaRPr lang="en-US" u="sng" dirty="0"/>
          </a:p>
          <a:p>
            <a:endParaRPr lang="en-US" u="sng" dirty="0"/>
          </a:p>
          <a:p>
            <a:endParaRPr lang="en-US" u="sng" dirty="0"/>
          </a:p>
          <a:p>
            <a:pPr rtl="1"/>
            <a:r>
              <a:rPr lang="ar-AE" u="sng" dirty="0"/>
              <a:t>1</a:t>
            </a:r>
            <a:r>
              <a:rPr lang="en-US" u="sng" dirty="0"/>
              <a:t>-</a:t>
            </a:r>
            <a:r>
              <a:rPr lang="ar-AE" u="sng" dirty="0"/>
              <a:t>ظلل المعنى المناسب للمفردات التالية:</a:t>
            </a:r>
          </a:p>
          <a:p>
            <a:pPr rtl="1"/>
            <a:r>
              <a:rPr lang="ar-AE" dirty="0"/>
              <a:t> أ-                  يعني:</a:t>
            </a:r>
          </a:p>
          <a:p>
            <a:pPr rtl="1"/>
            <a:r>
              <a:rPr lang="ar-AE" dirty="0"/>
              <a:t>   </a:t>
            </a:r>
          </a:p>
          <a:p>
            <a:pPr rtl="1"/>
            <a:r>
              <a:rPr lang="ar-AE" dirty="0"/>
              <a:t> ب-                يعني:   </a:t>
            </a:r>
            <a:endParaRPr lang="ar-AE" sz="1800" dirty="0"/>
          </a:p>
          <a:p>
            <a:pPr rtl="1"/>
            <a:endParaRPr lang="en-US" dirty="0">
              <a:highlight>
                <a:srgbClr val="C0C0C0"/>
              </a:highlight>
            </a:endParaRPr>
          </a:p>
          <a:p>
            <a:pPr rtl="1"/>
            <a:r>
              <a:rPr lang="en-US" u="sng" dirty="0"/>
              <a:t>2</a:t>
            </a:r>
            <a:r>
              <a:rPr lang="ar-AE" u="sng" dirty="0"/>
              <a:t>- اختر الاجابة الصحيحة بوضع خط تحتها : </a:t>
            </a:r>
          </a:p>
          <a:p>
            <a:pPr rtl="1"/>
            <a:r>
              <a:rPr lang="ar-AE" dirty="0">
                <a:highlight>
                  <a:srgbClr val="C0C0C0"/>
                </a:highlight>
              </a:rPr>
              <a:t>1- ما الفكرة الرئيسة التي يعرضها الحديث الشريف ؟</a:t>
            </a:r>
          </a:p>
          <a:p>
            <a:r>
              <a:rPr lang="ar-AE" dirty="0"/>
              <a:t>أ- فضل الصلاة و أنها تطهرنا من الخطايا.</a:t>
            </a:r>
          </a:p>
          <a:p>
            <a:r>
              <a:rPr lang="ar-AE" dirty="0"/>
              <a:t>ب- أنواع الجراثيم والأوساخ.</a:t>
            </a:r>
          </a:p>
          <a:p>
            <a:r>
              <a:rPr lang="ar-AE" dirty="0"/>
              <a:t>ت- ضرورة الاغتسال من الماء الجاري.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0E947D-9BEF-475F-9480-5423D1C790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449" t="29531" r="33969" b="41266"/>
          <a:stretch/>
        </p:blipFill>
        <p:spPr>
          <a:xfrm>
            <a:off x="2964179" y="149926"/>
            <a:ext cx="681603" cy="30018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635050E-7C11-4374-8524-A3853B8A3E86}"/>
              </a:ext>
            </a:extLst>
          </p:cNvPr>
          <p:cNvSpPr/>
          <p:nvPr/>
        </p:nvSpPr>
        <p:spPr>
          <a:xfrm>
            <a:off x="2346852" y="665179"/>
            <a:ext cx="4315441" cy="276999"/>
          </a:xfrm>
          <a:custGeom>
            <a:avLst/>
            <a:gdLst>
              <a:gd name="connsiteX0" fmla="*/ 0 w 4315441"/>
              <a:gd name="connsiteY0" fmla="*/ 0 h 276999"/>
              <a:gd name="connsiteX1" fmla="*/ 539430 w 4315441"/>
              <a:gd name="connsiteY1" fmla="*/ 0 h 276999"/>
              <a:gd name="connsiteX2" fmla="*/ 1035706 w 4315441"/>
              <a:gd name="connsiteY2" fmla="*/ 0 h 276999"/>
              <a:gd name="connsiteX3" fmla="*/ 1575136 w 4315441"/>
              <a:gd name="connsiteY3" fmla="*/ 0 h 276999"/>
              <a:gd name="connsiteX4" fmla="*/ 2114566 w 4315441"/>
              <a:gd name="connsiteY4" fmla="*/ 0 h 276999"/>
              <a:gd name="connsiteX5" fmla="*/ 2697151 w 4315441"/>
              <a:gd name="connsiteY5" fmla="*/ 0 h 276999"/>
              <a:gd name="connsiteX6" fmla="*/ 3193426 w 4315441"/>
              <a:gd name="connsiteY6" fmla="*/ 0 h 276999"/>
              <a:gd name="connsiteX7" fmla="*/ 3776011 w 4315441"/>
              <a:gd name="connsiteY7" fmla="*/ 0 h 276999"/>
              <a:gd name="connsiteX8" fmla="*/ 4315441 w 4315441"/>
              <a:gd name="connsiteY8" fmla="*/ 0 h 276999"/>
              <a:gd name="connsiteX9" fmla="*/ 4315441 w 4315441"/>
              <a:gd name="connsiteY9" fmla="*/ 276999 h 276999"/>
              <a:gd name="connsiteX10" fmla="*/ 3819165 w 4315441"/>
              <a:gd name="connsiteY10" fmla="*/ 276999 h 276999"/>
              <a:gd name="connsiteX11" fmla="*/ 3193426 w 4315441"/>
              <a:gd name="connsiteY11" fmla="*/ 276999 h 276999"/>
              <a:gd name="connsiteX12" fmla="*/ 2610842 w 4315441"/>
              <a:gd name="connsiteY12" fmla="*/ 276999 h 276999"/>
              <a:gd name="connsiteX13" fmla="*/ 2157721 w 4315441"/>
              <a:gd name="connsiteY13" fmla="*/ 276999 h 276999"/>
              <a:gd name="connsiteX14" fmla="*/ 1747754 w 4315441"/>
              <a:gd name="connsiteY14" fmla="*/ 276999 h 276999"/>
              <a:gd name="connsiteX15" fmla="*/ 1165169 w 4315441"/>
              <a:gd name="connsiteY15" fmla="*/ 276999 h 276999"/>
              <a:gd name="connsiteX16" fmla="*/ 625739 w 4315441"/>
              <a:gd name="connsiteY16" fmla="*/ 276999 h 276999"/>
              <a:gd name="connsiteX17" fmla="*/ 0 w 4315441"/>
              <a:gd name="connsiteY17" fmla="*/ 276999 h 276999"/>
              <a:gd name="connsiteX18" fmla="*/ 0 w 4315441"/>
              <a:gd name="connsiteY18" fmla="*/ 0 h 276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315441" h="276999" fill="none" extrusionOk="0">
                <a:moveTo>
                  <a:pt x="0" y="0"/>
                </a:moveTo>
                <a:cubicBezTo>
                  <a:pt x="111714" y="-51264"/>
                  <a:pt x="388863" y="24303"/>
                  <a:pt x="539430" y="0"/>
                </a:cubicBezTo>
                <a:cubicBezTo>
                  <a:pt x="689997" y="-24303"/>
                  <a:pt x="908888" y="43318"/>
                  <a:pt x="1035706" y="0"/>
                </a:cubicBezTo>
                <a:cubicBezTo>
                  <a:pt x="1162524" y="-43318"/>
                  <a:pt x="1392250" y="33686"/>
                  <a:pt x="1575136" y="0"/>
                </a:cubicBezTo>
                <a:cubicBezTo>
                  <a:pt x="1758022" y="-33686"/>
                  <a:pt x="1974861" y="12326"/>
                  <a:pt x="2114566" y="0"/>
                </a:cubicBezTo>
                <a:cubicBezTo>
                  <a:pt x="2254271" y="-12326"/>
                  <a:pt x="2416117" y="4063"/>
                  <a:pt x="2697151" y="0"/>
                </a:cubicBezTo>
                <a:cubicBezTo>
                  <a:pt x="2978186" y="-4063"/>
                  <a:pt x="3029494" y="24025"/>
                  <a:pt x="3193426" y="0"/>
                </a:cubicBezTo>
                <a:cubicBezTo>
                  <a:pt x="3357359" y="-24025"/>
                  <a:pt x="3516712" y="60911"/>
                  <a:pt x="3776011" y="0"/>
                </a:cubicBezTo>
                <a:cubicBezTo>
                  <a:pt x="4035310" y="-60911"/>
                  <a:pt x="4151013" y="62359"/>
                  <a:pt x="4315441" y="0"/>
                </a:cubicBezTo>
                <a:cubicBezTo>
                  <a:pt x="4328036" y="67524"/>
                  <a:pt x="4310651" y="195066"/>
                  <a:pt x="4315441" y="276999"/>
                </a:cubicBezTo>
                <a:cubicBezTo>
                  <a:pt x="4176663" y="322452"/>
                  <a:pt x="3972537" y="233148"/>
                  <a:pt x="3819165" y="276999"/>
                </a:cubicBezTo>
                <a:cubicBezTo>
                  <a:pt x="3665793" y="320850"/>
                  <a:pt x="3331717" y="216965"/>
                  <a:pt x="3193426" y="276999"/>
                </a:cubicBezTo>
                <a:cubicBezTo>
                  <a:pt x="3055135" y="337033"/>
                  <a:pt x="2746749" y="274399"/>
                  <a:pt x="2610842" y="276999"/>
                </a:cubicBezTo>
                <a:cubicBezTo>
                  <a:pt x="2474935" y="279599"/>
                  <a:pt x="2317158" y="258638"/>
                  <a:pt x="2157721" y="276999"/>
                </a:cubicBezTo>
                <a:cubicBezTo>
                  <a:pt x="1998284" y="295360"/>
                  <a:pt x="1932789" y="241130"/>
                  <a:pt x="1747754" y="276999"/>
                </a:cubicBezTo>
                <a:cubicBezTo>
                  <a:pt x="1562719" y="312868"/>
                  <a:pt x="1313654" y="270608"/>
                  <a:pt x="1165169" y="276999"/>
                </a:cubicBezTo>
                <a:cubicBezTo>
                  <a:pt x="1016685" y="283390"/>
                  <a:pt x="855404" y="214840"/>
                  <a:pt x="625739" y="276999"/>
                </a:cubicBezTo>
                <a:cubicBezTo>
                  <a:pt x="396074" y="339158"/>
                  <a:pt x="190700" y="210986"/>
                  <a:pt x="0" y="276999"/>
                </a:cubicBezTo>
                <a:cubicBezTo>
                  <a:pt x="-182" y="172827"/>
                  <a:pt x="31593" y="66242"/>
                  <a:pt x="0" y="0"/>
                </a:cubicBezTo>
                <a:close/>
              </a:path>
              <a:path w="4315441" h="276999" stroke="0" extrusionOk="0">
                <a:moveTo>
                  <a:pt x="0" y="0"/>
                </a:moveTo>
                <a:cubicBezTo>
                  <a:pt x="290967" y="-18713"/>
                  <a:pt x="336517" y="48968"/>
                  <a:pt x="625739" y="0"/>
                </a:cubicBezTo>
                <a:cubicBezTo>
                  <a:pt x="914961" y="-48968"/>
                  <a:pt x="867629" y="12583"/>
                  <a:pt x="1035706" y="0"/>
                </a:cubicBezTo>
                <a:cubicBezTo>
                  <a:pt x="1203783" y="-12583"/>
                  <a:pt x="1411641" y="27349"/>
                  <a:pt x="1575136" y="0"/>
                </a:cubicBezTo>
                <a:cubicBezTo>
                  <a:pt x="1738631" y="-27349"/>
                  <a:pt x="1791782" y="20530"/>
                  <a:pt x="1985103" y="0"/>
                </a:cubicBezTo>
                <a:cubicBezTo>
                  <a:pt x="2178424" y="-20530"/>
                  <a:pt x="2380747" y="28467"/>
                  <a:pt x="2481379" y="0"/>
                </a:cubicBezTo>
                <a:cubicBezTo>
                  <a:pt x="2582011" y="-28467"/>
                  <a:pt x="2926009" y="52693"/>
                  <a:pt x="3107118" y="0"/>
                </a:cubicBezTo>
                <a:cubicBezTo>
                  <a:pt x="3288227" y="-52693"/>
                  <a:pt x="3357006" y="18827"/>
                  <a:pt x="3517084" y="0"/>
                </a:cubicBezTo>
                <a:cubicBezTo>
                  <a:pt x="3677162" y="-18827"/>
                  <a:pt x="4081732" y="83734"/>
                  <a:pt x="4315441" y="0"/>
                </a:cubicBezTo>
                <a:cubicBezTo>
                  <a:pt x="4345804" y="98280"/>
                  <a:pt x="4308159" y="140707"/>
                  <a:pt x="4315441" y="276999"/>
                </a:cubicBezTo>
                <a:cubicBezTo>
                  <a:pt x="4139615" y="336666"/>
                  <a:pt x="3831157" y="264383"/>
                  <a:pt x="3689702" y="276999"/>
                </a:cubicBezTo>
                <a:cubicBezTo>
                  <a:pt x="3548247" y="289615"/>
                  <a:pt x="3322339" y="217222"/>
                  <a:pt x="3063963" y="276999"/>
                </a:cubicBezTo>
                <a:cubicBezTo>
                  <a:pt x="2805587" y="336776"/>
                  <a:pt x="2791078" y="265861"/>
                  <a:pt x="2610842" y="276999"/>
                </a:cubicBezTo>
                <a:cubicBezTo>
                  <a:pt x="2430606" y="288137"/>
                  <a:pt x="2316478" y="265166"/>
                  <a:pt x="2200875" y="276999"/>
                </a:cubicBezTo>
                <a:cubicBezTo>
                  <a:pt x="2085272" y="288832"/>
                  <a:pt x="1863395" y="276178"/>
                  <a:pt x="1618290" y="276999"/>
                </a:cubicBezTo>
                <a:cubicBezTo>
                  <a:pt x="1373185" y="277820"/>
                  <a:pt x="1294905" y="270788"/>
                  <a:pt x="1078860" y="276999"/>
                </a:cubicBezTo>
                <a:cubicBezTo>
                  <a:pt x="862815" y="283210"/>
                  <a:pt x="728313" y="261731"/>
                  <a:pt x="582585" y="276999"/>
                </a:cubicBezTo>
                <a:cubicBezTo>
                  <a:pt x="436857" y="292267"/>
                  <a:pt x="255725" y="259450"/>
                  <a:pt x="0" y="276999"/>
                </a:cubicBezTo>
                <a:cubicBezTo>
                  <a:pt x="-13950" y="167991"/>
                  <a:pt x="3203" y="137861"/>
                  <a:pt x="0" y="0"/>
                </a:cubicBezTo>
                <a:close/>
              </a:path>
            </a:pathLst>
          </a:custGeom>
          <a:ln w="6350">
            <a:solidFill>
              <a:schemeClr val="tx1"/>
            </a:solidFill>
            <a:prstDash val="sysDot"/>
            <a:extLst>
              <a:ext uri="{C807C97D-BFC1-408E-A445-0C87EB9F89A2}">
                <ask:lineSketchStyleProps xmlns:ask="http://schemas.microsoft.com/office/drawing/2018/sketchyshapes" sd="216380338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الاختبارالتكويني</a:t>
            </a:r>
            <a:r>
              <a:rPr kumimoji="0" lang="ar-AE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الأول-الصف </a:t>
            </a:r>
            <a:r>
              <a:rPr lang="ar-AE" sz="1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الثاني</a:t>
            </a:r>
            <a:r>
              <a:rPr kumimoji="0" lang="ar-AE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-التربية الإسلامية -الفصل الأول 2022-2023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34" name="Picture 3">
            <a:extLst>
              <a:ext uri="{FF2B5EF4-FFF2-40B4-BE49-F238E27FC236}">
                <a16:creationId xmlns:a16="http://schemas.microsoft.com/office/drawing/2014/main" id="{BA840392-891C-4BCC-AD74-4F3DF34FE5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997" t="8346" r="6405" b="13141"/>
          <a:stretch/>
        </p:blipFill>
        <p:spPr bwMode="auto">
          <a:xfrm>
            <a:off x="6309255" y="135724"/>
            <a:ext cx="362036" cy="470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3">
            <a:extLst>
              <a:ext uri="{FF2B5EF4-FFF2-40B4-BE49-F238E27FC236}">
                <a16:creationId xmlns:a16="http://schemas.microsoft.com/office/drawing/2014/main" id="{FA7B0015-0605-43E9-9565-76AF85C0A4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5" t="3175" r="64114" b="5269"/>
          <a:stretch/>
        </p:blipFill>
        <p:spPr bwMode="auto">
          <a:xfrm>
            <a:off x="100833" y="137297"/>
            <a:ext cx="977482" cy="470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502E6B06-A6B7-483C-83DE-33DBED535D87}"/>
              </a:ext>
            </a:extLst>
          </p:cNvPr>
          <p:cNvSpPr/>
          <p:nvPr/>
        </p:nvSpPr>
        <p:spPr>
          <a:xfrm>
            <a:off x="4528690" y="198516"/>
            <a:ext cx="1780565" cy="4350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AE" sz="1000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وزارة التربية والتعليم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AE" sz="1000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مدرسة الرحبة للتعليم الأساسي ح1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DB727636-B947-420C-9819-79996D651BB0}"/>
              </a:ext>
            </a:extLst>
          </p:cNvPr>
          <p:cNvGrpSpPr/>
          <p:nvPr/>
        </p:nvGrpSpPr>
        <p:grpSpPr>
          <a:xfrm>
            <a:off x="3432586" y="8316621"/>
            <a:ext cx="2773218" cy="1414747"/>
            <a:chOff x="488489" y="7409996"/>
            <a:chExt cx="2773218" cy="1414747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8FD3603-404B-49F7-B2E2-2F5452C522D5}"/>
                </a:ext>
              </a:extLst>
            </p:cNvPr>
            <p:cNvSpPr txBox="1"/>
            <p:nvPr/>
          </p:nvSpPr>
          <p:spPr>
            <a:xfrm>
              <a:off x="900233" y="7409996"/>
              <a:ext cx="23253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AE" b="1" u="sng" dirty="0"/>
                <a:t>ثانيا: الحديث الشريف :</a:t>
              </a:r>
              <a:endParaRPr lang="en-US" b="1" u="sng" dirty="0"/>
            </a:p>
          </p:txBody>
        </p:sp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A9DCE71F-5373-4A42-B060-3C219CF6A9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88489" y="7813129"/>
              <a:ext cx="2773218" cy="1011614"/>
            </a:xfrm>
            <a:prstGeom prst="rect">
              <a:avLst/>
            </a:prstGeom>
            <a:ln w="9525">
              <a:solidFill>
                <a:schemeClr val="tx1"/>
              </a:solidFill>
            </a:ln>
          </p:spPr>
        </p:pic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572AB394-4E23-4746-99B8-8040142ECF2B}"/>
              </a:ext>
            </a:extLst>
          </p:cNvPr>
          <p:cNvGrpSpPr/>
          <p:nvPr/>
        </p:nvGrpSpPr>
        <p:grpSpPr>
          <a:xfrm>
            <a:off x="531125" y="1365819"/>
            <a:ext cx="5831661" cy="6771084"/>
            <a:chOff x="990276" y="1372953"/>
            <a:chExt cx="5232912" cy="6771084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9B451222-3FEB-48D7-8B19-3AD827EB49BF}"/>
                </a:ext>
              </a:extLst>
            </p:cNvPr>
            <p:cNvSpPr txBox="1"/>
            <p:nvPr/>
          </p:nvSpPr>
          <p:spPr>
            <a:xfrm>
              <a:off x="990276" y="1372953"/>
              <a:ext cx="5232912" cy="6771084"/>
            </a:xfrm>
            <a:custGeom>
              <a:avLst/>
              <a:gdLst>
                <a:gd name="connsiteX0" fmla="*/ 0 w 5232912"/>
                <a:gd name="connsiteY0" fmla="*/ 0 h 6771084"/>
                <a:gd name="connsiteX1" fmla="*/ 476776 w 5232912"/>
                <a:gd name="connsiteY1" fmla="*/ 0 h 6771084"/>
                <a:gd name="connsiteX2" fmla="*/ 1162869 w 5232912"/>
                <a:gd name="connsiteY2" fmla="*/ 0 h 6771084"/>
                <a:gd name="connsiteX3" fmla="*/ 1587317 w 5232912"/>
                <a:gd name="connsiteY3" fmla="*/ 0 h 6771084"/>
                <a:gd name="connsiteX4" fmla="*/ 2064093 w 5232912"/>
                <a:gd name="connsiteY4" fmla="*/ 0 h 6771084"/>
                <a:gd name="connsiteX5" fmla="*/ 2697857 w 5232912"/>
                <a:gd name="connsiteY5" fmla="*/ 0 h 6771084"/>
                <a:gd name="connsiteX6" fmla="*/ 3279292 w 5232912"/>
                <a:gd name="connsiteY6" fmla="*/ 0 h 6771084"/>
                <a:gd name="connsiteX7" fmla="*/ 3965384 w 5232912"/>
                <a:gd name="connsiteY7" fmla="*/ 0 h 6771084"/>
                <a:gd name="connsiteX8" fmla="*/ 4599148 w 5232912"/>
                <a:gd name="connsiteY8" fmla="*/ 0 h 6771084"/>
                <a:gd name="connsiteX9" fmla="*/ 5232912 w 5232912"/>
                <a:gd name="connsiteY9" fmla="*/ 0 h 6771084"/>
                <a:gd name="connsiteX10" fmla="*/ 5232912 w 5232912"/>
                <a:gd name="connsiteY10" fmla="*/ 428835 h 6771084"/>
                <a:gd name="connsiteX11" fmla="*/ 5232912 w 5232912"/>
                <a:gd name="connsiteY11" fmla="*/ 925381 h 6771084"/>
                <a:gd name="connsiteX12" fmla="*/ 5232912 w 5232912"/>
                <a:gd name="connsiteY12" fmla="*/ 1489638 h 6771084"/>
                <a:gd name="connsiteX13" fmla="*/ 5232912 w 5232912"/>
                <a:gd name="connsiteY13" fmla="*/ 1918474 h 6771084"/>
                <a:gd name="connsiteX14" fmla="*/ 5232912 w 5232912"/>
                <a:gd name="connsiteY14" fmla="*/ 2347309 h 6771084"/>
                <a:gd name="connsiteX15" fmla="*/ 5232912 w 5232912"/>
                <a:gd name="connsiteY15" fmla="*/ 2911566 h 6771084"/>
                <a:gd name="connsiteX16" fmla="*/ 5232912 w 5232912"/>
                <a:gd name="connsiteY16" fmla="*/ 3340401 h 6771084"/>
                <a:gd name="connsiteX17" fmla="*/ 5232912 w 5232912"/>
                <a:gd name="connsiteY17" fmla="*/ 3701526 h 6771084"/>
                <a:gd name="connsiteX18" fmla="*/ 5232912 w 5232912"/>
                <a:gd name="connsiteY18" fmla="*/ 4130361 h 6771084"/>
                <a:gd name="connsiteX19" fmla="*/ 5232912 w 5232912"/>
                <a:gd name="connsiteY19" fmla="*/ 4491486 h 6771084"/>
                <a:gd name="connsiteX20" fmla="*/ 5232912 w 5232912"/>
                <a:gd name="connsiteY20" fmla="*/ 4852610 h 6771084"/>
                <a:gd name="connsiteX21" fmla="*/ 5232912 w 5232912"/>
                <a:gd name="connsiteY21" fmla="*/ 5213735 h 6771084"/>
                <a:gd name="connsiteX22" fmla="*/ 5232912 w 5232912"/>
                <a:gd name="connsiteY22" fmla="*/ 5574859 h 6771084"/>
                <a:gd name="connsiteX23" fmla="*/ 5232912 w 5232912"/>
                <a:gd name="connsiteY23" fmla="*/ 6274538 h 6771084"/>
                <a:gd name="connsiteX24" fmla="*/ 5232912 w 5232912"/>
                <a:gd name="connsiteY24" fmla="*/ 6771084 h 6771084"/>
                <a:gd name="connsiteX25" fmla="*/ 4599148 w 5232912"/>
                <a:gd name="connsiteY25" fmla="*/ 6771084 h 6771084"/>
                <a:gd name="connsiteX26" fmla="*/ 3965384 w 5232912"/>
                <a:gd name="connsiteY26" fmla="*/ 6771084 h 6771084"/>
                <a:gd name="connsiteX27" fmla="*/ 3383950 w 5232912"/>
                <a:gd name="connsiteY27" fmla="*/ 6771084 h 6771084"/>
                <a:gd name="connsiteX28" fmla="*/ 2802515 w 5232912"/>
                <a:gd name="connsiteY28" fmla="*/ 6771084 h 6771084"/>
                <a:gd name="connsiteX29" fmla="*/ 2325739 w 5232912"/>
                <a:gd name="connsiteY29" fmla="*/ 6771084 h 6771084"/>
                <a:gd name="connsiteX30" fmla="*/ 1744304 w 5232912"/>
                <a:gd name="connsiteY30" fmla="*/ 6771084 h 6771084"/>
                <a:gd name="connsiteX31" fmla="*/ 1162869 w 5232912"/>
                <a:gd name="connsiteY31" fmla="*/ 6771084 h 6771084"/>
                <a:gd name="connsiteX32" fmla="*/ 633764 w 5232912"/>
                <a:gd name="connsiteY32" fmla="*/ 6771084 h 6771084"/>
                <a:gd name="connsiteX33" fmla="*/ 0 w 5232912"/>
                <a:gd name="connsiteY33" fmla="*/ 6771084 h 6771084"/>
                <a:gd name="connsiteX34" fmla="*/ 0 w 5232912"/>
                <a:gd name="connsiteY34" fmla="*/ 6274538 h 6771084"/>
                <a:gd name="connsiteX35" fmla="*/ 0 w 5232912"/>
                <a:gd name="connsiteY35" fmla="*/ 5777992 h 6771084"/>
                <a:gd name="connsiteX36" fmla="*/ 0 w 5232912"/>
                <a:gd name="connsiteY36" fmla="*/ 5281446 h 6771084"/>
                <a:gd name="connsiteX37" fmla="*/ 0 w 5232912"/>
                <a:gd name="connsiteY37" fmla="*/ 4717189 h 6771084"/>
                <a:gd name="connsiteX38" fmla="*/ 0 w 5232912"/>
                <a:gd name="connsiteY38" fmla="*/ 4220642 h 6771084"/>
                <a:gd name="connsiteX39" fmla="*/ 0 w 5232912"/>
                <a:gd name="connsiteY39" fmla="*/ 3724096 h 6771084"/>
                <a:gd name="connsiteX40" fmla="*/ 0 w 5232912"/>
                <a:gd name="connsiteY40" fmla="*/ 3159839 h 6771084"/>
                <a:gd name="connsiteX41" fmla="*/ 0 w 5232912"/>
                <a:gd name="connsiteY41" fmla="*/ 2731004 h 6771084"/>
                <a:gd name="connsiteX42" fmla="*/ 0 w 5232912"/>
                <a:gd name="connsiteY42" fmla="*/ 2234458 h 6771084"/>
                <a:gd name="connsiteX43" fmla="*/ 0 w 5232912"/>
                <a:gd name="connsiteY43" fmla="*/ 1534779 h 6771084"/>
                <a:gd name="connsiteX44" fmla="*/ 0 w 5232912"/>
                <a:gd name="connsiteY44" fmla="*/ 970522 h 6771084"/>
                <a:gd name="connsiteX45" fmla="*/ 0 w 5232912"/>
                <a:gd name="connsiteY45" fmla="*/ 541687 h 6771084"/>
                <a:gd name="connsiteX46" fmla="*/ 0 w 5232912"/>
                <a:gd name="connsiteY46" fmla="*/ 0 h 6771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5232912" h="6771084" extrusionOk="0">
                  <a:moveTo>
                    <a:pt x="0" y="0"/>
                  </a:moveTo>
                  <a:cubicBezTo>
                    <a:pt x="207304" y="-5934"/>
                    <a:pt x="257654" y="38997"/>
                    <a:pt x="476776" y="0"/>
                  </a:cubicBezTo>
                  <a:cubicBezTo>
                    <a:pt x="695898" y="-38997"/>
                    <a:pt x="947253" y="63718"/>
                    <a:pt x="1162869" y="0"/>
                  </a:cubicBezTo>
                  <a:cubicBezTo>
                    <a:pt x="1378485" y="-63718"/>
                    <a:pt x="1424125" y="46038"/>
                    <a:pt x="1587317" y="0"/>
                  </a:cubicBezTo>
                  <a:cubicBezTo>
                    <a:pt x="1750509" y="-46038"/>
                    <a:pt x="1859592" y="22648"/>
                    <a:pt x="2064093" y="0"/>
                  </a:cubicBezTo>
                  <a:cubicBezTo>
                    <a:pt x="2268594" y="-22648"/>
                    <a:pt x="2458823" y="43416"/>
                    <a:pt x="2697857" y="0"/>
                  </a:cubicBezTo>
                  <a:cubicBezTo>
                    <a:pt x="2936891" y="-43416"/>
                    <a:pt x="3116848" y="27201"/>
                    <a:pt x="3279292" y="0"/>
                  </a:cubicBezTo>
                  <a:cubicBezTo>
                    <a:pt x="3441736" y="-27201"/>
                    <a:pt x="3740261" y="38523"/>
                    <a:pt x="3965384" y="0"/>
                  </a:cubicBezTo>
                  <a:cubicBezTo>
                    <a:pt x="4190507" y="-38523"/>
                    <a:pt x="4366166" y="63147"/>
                    <a:pt x="4599148" y="0"/>
                  </a:cubicBezTo>
                  <a:cubicBezTo>
                    <a:pt x="4832130" y="-63147"/>
                    <a:pt x="4955853" y="30442"/>
                    <a:pt x="5232912" y="0"/>
                  </a:cubicBezTo>
                  <a:cubicBezTo>
                    <a:pt x="5272276" y="103741"/>
                    <a:pt x="5217263" y="235908"/>
                    <a:pt x="5232912" y="428835"/>
                  </a:cubicBezTo>
                  <a:cubicBezTo>
                    <a:pt x="5248561" y="621762"/>
                    <a:pt x="5198127" y="719331"/>
                    <a:pt x="5232912" y="925381"/>
                  </a:cubicBezTo>
                  <a:cubicBezTo>
                    <a:pt x="5267697" y="1131431"/>
                    <a:pt x="5202444" y="1270840"/>
                    <a:pt x="5232912" y="1489638"/>
                  </a:cubicBezTo>
                  <a:cubicBezTo>
                    <a:pt x="5263380" y="1708436"/>
                    <a:pt x="5211730" y="1815605"/>
                    <a:pt x="5232912" y="1918474"/>
                  </a:cubicBezTo>
                  <a:cubicBezTo>
                    <a:pt x="5254094" y="2021343"/>
                    <a:pt x="5181490" y="2175094"/>
                    <a:pt x="5232912" y="2347309"/>
                  </a:cubicBezTo>
                  <a:cubicBezTo>
                    <a:pt x="5284334" y="2519525"/>
                    <a:pt x="5212885" y="2742300"/>
                    <a:pt x="5232912" y="2911566"/>
                  </a:cubicBezTo>
                  <a:cubicBezTo>
                    <a:pt x="5252939" y="3080832"/>
                    <a:pt x="5205904" y="3225253"/>
                    <a:pt x="5232912" y="3340401"/>
                  </a:cubicBezTo>
                  <a:cubicBezTo>
                    <a:pt x="5259920" y="3455549"/>
                    <a:pt x="5192799" y="3575567"/>
                    <a:pt x="5232912" y="3701526"/>
                  </a:cubicBezTo>
                  <a:cubicBezTo>
                    <a:pt x="5273025" y="3827485"/>
                    <a:pt x="5202418" y="4007912"/>
                    <a:pt x="5232912" y="4130361"/>
                  </a:cubicBezTo>
                  <a:cubicBezTo>
                    <a:pt x="5263406" y="4252810"/>
                    <a:pt x="5196080" y="4389849"/>
                    <a:pt x="5232912" y="4491486"/>
                  </a:cubicBezTo>
                  <a:cubicBezTo>
                    <a:pt x="5269744" y="4593123"/>
                    <a:pt x="5211998" y="4731240"/>
                    <a:pt x="5232912" y="4852610"/>
                  </a:cubicBezTo>
                  <a:cubicBezTo>
                    <a:pt x="5253826" y="4973980"/>
                    <a:pt x="5214345" y="5112481"/>
                    <a:pt x="5232912" y="5213735"/>
                  </a:cubicBezTo>
                  <a:cubicBezTo>
                    <a:pt x="5251479" y="5314989"/>
                    <a:pt x="5213331" y="5461342"/>
                    <a:pt x="5232912" y="5574859"/>
                  </a:cubicBezTo>
                  <a:cubicBezTo>
                    <a:pt x="5252493" y="5688376"/>
                    <a:pt x="5188353" y="5969058"/>
                    <a:pt x="5232912" y="6274538"/>
                  </a:cubicBezTo>
                  <a:cubicBezTo>
                    <a:pt x="5277471" y="6580018"/>
                    <a:pt x="5219694" y="6670713"/>
                    <a:pt x="5232912" y="6771084"/>
                  </a:cubicBezTo>
                  <a:cubicBezTo>
                    <a:pt x="5090116" y="6842118"/>
                    <a:pt x="4776011" y="6753801"/>
                    <a:pt x="4599148" y="6771084"/>
                  </a:cubicBezTo>
                  <a:cubicBezTo>
                    <a:pt x="4422285" y="6788367"/>
                    <a:pt x="4201268" y="6702360"/>
                    <a:pt x="3965384" y="6771084"/>
                  </a:cubicBezTo>
                  <a:cubicBezTo>
                    <a:pt x="3729500" y="6839808"/>
                    <a:pt x="3589188" y="6770786"/>
                    <a:pt x="3383950" y="6771084"/>
                  </a:cubicBezTo>
                  <a:cubicBezTo>
                    <a:pt x="3178712" y="6771382"/>
                    <a:pt x="2999499" y="6732163"/>
                    <a:pt x="2802515" y="6771084"/>
                  </a:cubicBezTo>
                  <a:cubicBezTo>
                    <a:pt x="2605532" y="6810005"/>
                    <a:pt x="2539892" y="6754152"/>
                    <a:pt x="2325739" y="6771084"/>
                  </a:cubicBezTo>
                  <a:cubicBezTo>
                    <a:pt x="2111586" y="6788016"/>
                    <a:pt x="1975975" y="6741385"/>
                    <a:pt x="1744304" y="6771084"/>
                  </a:cubicBezTo>
                  <a:cubicBezTo>
                    <a:pt x="1512633" y="6800783"/>
                    <a:pt x="1380335" y="6733435"/>
                    <a:pt x="1162869" y="6771084"/>
                  </a:cubicBezTo>
                  <a:cubicBezTo>
                    <a:pt x="945404" y="6808733"/>
                    <a:pt x="760984" y="6748872"/>
                    <a:pt x="633764" y="6771084"/>
                  </a:cubicBezTo>
                  <a:cubicBezTo>
                    <a:pt x="506544" y="6793296"/>
                    <a:pt x="245882" y="6737258"/>
                    <a:pt x="0" y="6771084"/>
                  </a:cubicBezTo>
                  <a:cubicBezTo>
                    <a:pt x="-23196" y="6571447"/>
                    <a:pt x="23381" y="6466662"/>
                    <a:pt x="0" y="6274538"/>
                  </a:cubicBezTo>
                  <a:cubicBezTo>
                    <a:pt x="-23381" y="6082414"/>
                    <a:pt x="55027" y="5975231"/>
                    <a:pt x="0" y="5777992"/>
                  </a:cubicBezTo>
                  <a:cubicBezTo>
                    <a:pt x="-55027" y="5580753"/>
                    <a:pt x="59357" y="5504046"/>
                    <a:pt x="0" y="5281446"/>
                  </a:cubicBezTo>
                  <a:cubicBezTo>
                    <a:pt x="-59357" y="5058846"/>
                    <a:pt x="52236" y="4872941"/>
                    <a:pt x="0" y="4717189"/>
                  </a:cubicBezTo>
                  <a:cubicBezTo>
                    <a:pt x="-52236" y="4561437"/>
                    <a:pt x="32140" y="4356767"/>
                    <a:pt x="0" y="4220642"/>
                  </a:cubicBezTo>
                  <a:cubicBezTo>
                    <a:pt x="-32140" y="4084517"/>
                    <a:pt x="57047" y="3840159"/>
                    <a:pt x="0" y="3724096"/>
                  </a:cubicBezTo>
                  <a:cubicBezTo>
                    <a:pt x="-57047" y="3608033"/>
                    <a:pt x="49091" y="3312441"/>
                    <a:pt x="0" y="3159839"/>
                  </a:cubicBezTo>
                  <a:cubicBezTo>
                    <a:pt x="-49091" y="3007237"/>
                    <a:pt x="26262" y="2927200"/>
                    <a:pt x="0" y="2731004"/>
                  </a:cubicBezTo>
                  <a:cubicBezTo>
                    <a:pt x="-26262" y="2534809"/>
                    <a:pt x="51350" y="2368778"/>
                    <a:pt x="0" y="2234458"/>
                  </a:cubicBezTo>
                  <a:cubicBezTo>
                    <a:pt x="-51350" y="2100138"/>
                    <a:pt x="53822" y="1684856"/>
                    <a:pt x="0" y="1534779"/>
                  </a:cubicBezTo>
                  <a:cubicBezTo>
                    <a:pt x="-53822" y="1384702"/>
                    <a:pt x="61390" y="1153660"/>
                    <a:pt x="0" y="970522"/>
                  </a:cubicBezTo>
                  <a:cubicBezTo>
                    <a:pt x="-61390" y="787384"/>
                    <a:pt x="10769" y="735280"/>
                    <a:pt x="0" y="541687"/>
                  </a:cubicBezTo>
                  <a:cubicBezTo>
                    <a:pt x="-10769" y="348094"/>
                    <a:pt x="17439" y="251097"/>
                    <a:pt x="0" y="0"/>
                  </a:cubicBezTo>
                  <a:close/>
                </a:path>
              </a:pathLst>
            </a:custGeom>
            <a:noFill/>
            <a:ln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sd="3632931465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wrap="square">
              <a:spAutoFit/>
            </a:bodyPr>
            <a:lstStyle/>
            <a:p>
              <a:pPr algn="r"/>
              <a:endParaRPr lang="en-US" sz="1400" b="1" dirty="0"/>
            </a:p>
            <a:p>
              <a:pPr algn="r"/>
              <a:endParaRPr lang="en-US" sz="1400" b="1" dirty="0"/>
            </a:p>
            <a:p>
              <a:pPr algn="r"/>
              <a:endParaRPr lang="en-US" sz="1400" b="1" dirty="0"/>
            </a:p>
            <a:p>
              <a:pPr algn="r"/>
              <a:endParaRPr lang="en-US" sz="1400" b="1" dirty="0"/>
            </a:p>
            <a:p>
              <a:pPr algn="r"/>
              <a:endParaRPr lang="en-US" sz="1400" b="1" dirty="0"/>
            </a:p>
            <a:p>
              <a:pPr algn="r"/>
              <a:endParaRPr lang="en-US" sz="1400" b="1" dirty="0"/>
            </a:p>
            <a:p>
              <a:pPr algn="r"/>
              <a:endParaRPr lang="en-US" sz="1400" b="1" dirty="0"/>
            </a:p>
            <a:p>
              <a:pPr algn="r"/>
              <a:endParaRPr lang="en-US" sz="1400" b="1" dirty="0"/>
            </a:p>
            <a:p>
              <a:pPr algn="r" rtl="1"/>
              <a:r>
                <a:rPr lang="en-US" sz="1400" b="1" dirty="0"/>
                <a:t>1</a:t>
              </a:r>
              <a:r>
                <a:rPr lang="ar-AE" sz="1400" b="1" dirty="0"/>
                <a:t>- ضع المفردة أمام المعنى المناسب لها  </a:t>
              </a:r>
              <a:r>
                <a:rPr lang="ar-AE" sz="1400" b="1" dirty="0">
                  <a:highlight>
                    <a:srgbClr val="C0C0C0"/>
                  </a:highlight>
                </a:rPr>
                <a:t>(حتى زرتم المقابر -  النعيم)</a:t>
              </a:r>
            </a:p>
            <a:p>
              <a:pPr algn="r"/>
              <a:endParaRPr lang="ar-AE" sz="1400" b="1" dirty="0">
                <a:highlight>
                  <a:srgbClr val="C0C0C0"/>
                </a:highlight>
              </a:endParaRPr>
            </a:p>
            <a:p>
              <a:pPr algn="r"/>
              <a:endParaRPr lang="ar-AE" sz="1400" b="1" dirty="0"/>
            </a:p>
            <a:p>
              <a:pPr algn="r"/>
              <a:endParaRPr lang="ar-AE" sz="1400" b="1" dirty="0"/>
            </a:p>
            <a:p>
              <a:pPr algn="r"/>
              <a:endParaRPr lang="ar-AE" sz="1400" b="1" u="sng" dirty="0"/>
            </a:p>
            <a:p>
              <a:pPr algn="r"/>
              <a:endParaRPr lang="ar-AE" sz="1400" b="1" u="sng" dirty="0"/>
            </a:p>
            <a:p>
              <a:pPr algn="r"/>
              <a:r>
                <a:rPr lang="ar-AE" sz="1400" b="1" u="sng" dirty="0"/>
                <a:t>2: اختر الاجابة الصحيحة بوضع خط تحتها :</a:t>
              </a:r>
            </a:p>
            <a:p>
              <a:pPr algn="r"/>
              <a:endParaRPr lang="ar-AE" sz="1400" b="1" u="sng" dirty="0"/>
            </a:p>
            <a:p>
              <a:pPr algn="r"/>
              <a:r>
                <a:rPr lang="ar-AE" sz="1400" b="1" dirty="0">
                  <a:highlight>
                    <a:srgbClr val="C0C0C0"/>
                  </a:highlight>
                </a:rPr>
                <a:t>1- ما المقصود بقوله تعالى ( ألهاكم التكاثر ):</a:t>
              </a:r>
            </a:p>
            <a:p>
              <a:pPr algn="r"/>
              <a:r>
                <a:rPr lang="ar-AE" sz="1400" b="1" dirty="0"/>
                <a:t>أ- انشغلتم وتفاخرتم بكثرة الأموال والأولاد .</a:t>
              </a:r>
            </a:p>
            <a:p>
              <a:pPr algn="r"/>
              <a:r>
                <a:rPr lang="ar-AE" sz="1400" b="1" dirty="0"/>
                <a:t>ب- انصرفتم عن جمع الأموال ، وإنجاب الأولاد .</a:t>
              </a:r>
            </a:p>
            <a:p>
              <a:pPr algn="r"/>
              <a:r>
                <a:rPr lang="ar-AE" sz="1400" b="1" dirty="0"/>
                <a:t>ت- احتجتم إلى جمع الأموال ، وإنجاب الاولاد . </a:t>
              </a:r>
              <a:endParaRPr lang="en-US" sz="1400" b="1" dirty="0"/>
            </a:p>
            <a:p>
              <a:pPr algn="r"/>
              <a:endParaRPr lang="ar-AE" sz="1400" b="1" dirty="0"/>
            </a:p>
            <a:p>
              <a:pPr algn="r"/>
              <a:r>
                <a:rPr lang="ar-AE" sz="1400" b="1" dirty="0">
                  <a:highlight>
                    <a:srgbClr val="C0C0C0"/>
                  </a:highlight>
                </a:rPr>
                <a:t>2- عم يُسأل الإنسان يوم القيامة ؟</a:t>
              </a:r>
            </a:p>
            <a:p>
              <a:pPr algn="r"/>
              <a:r>
                <a:rPr lang="ar-AE" sz="1400" b="1" dirty="0"/>
                <a:t>أ- الجوائز التي حصل عليها في المنافسات المختلفة .</a:t>
              </a:r>
            </a:p>
            <a:p>
              <a:pPr algn="r"/>
              <a:r>
                <a:rPr lang="ar-AE" sz="1400" b="1" dirty="0"/>
                <a:t>ب- عدد الأموال التي جمعها ، والأولاد الذين أنجبهم .</a:t>
              </a:r>
            </a:p>
            <a:p>
              <a:pPr algn="r"/>
              <a:r>
                <a:rPr lang="ar-AE" sz="1400" b="1" dirty="0"/>
                <a:t>ت- استخدامه النعم التي أعطاها الله تعالى له .</a:t>
              </a:r>
            </a:p>
            <a:p>
              <a:pPr algn="r"/>
              <a:endParaRPr lang="ar-AE" sz="1400" b="1" dirty="0">
                <a:highlight>
                  <a:srgbClr val="C0C0C0"/>
                </a:highlight>
              </a:endParaRPr>
            </a:p>
            <a:p>
              <a:pPr algn="r"/>
              <a:r>
                <a:rPr lang="ar-AE" sz="1400" b="1" dirty="0">
                  <a:highlight>
                    <a:srgbClr val="C0C0C0"/>
                  </a:highlight>
                </a:rPr>
                <a:t>3- ما الغاية التي خلق الله سبحانه الناس من أجلها ؟</a:t>
              </a:r>
            </a:p>
            <a:p>
              <a:pPr algn="r"/>
              <a:r>
                <a:rPr lang="ar-AE" sz="1400" b="1" dirty="0"/>
                <a:t>أ- عبادة الله وحده لا شريك له .</a:t>
              </a:r>
            </a:p>
            <a:p>
              <a:pPr algn="r"/>
              <a:r>
                <a:rPr lang="ar-AE" sz="1400" b="1" dirty="0"/>
                <a:t>ب- جمع المال وإنفاقه على الفقراء</a:t>
              </a:r>
            </a:p>
            <a:p>
              <a:pPr algn="r"/>
              <a:r>
                <a:rPr lang="ar-AE" sz="1400" b="1" dirty="0"/>
                <a:t>ت- الاجتهاد في الدراسة والتفوق </a:t>
              </a:r>
            </a:p>
          </p:txBody>
        </p: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966AD6ED-7F5C-4203-A87A-80122D2DB1EE}"/>
                </a:ext>
              </a:extLst>
            </p:cNvPr>
            <p:cNvGrpSpPr/>
            <p:nvPr/>
          </p:nvGrpSpPr>
          <p:grpSpPr>
            <a:xfrm>
              <a:off x="3148115" y="1505841"/>
              <a:ext cx="2939540" cy="1586223"/>
              <a:chOff x="3601661" y="1014495"/>
              <a:chExt cx="2939540" cy="1586223"/>
            </a:xfrm>
          </p:grpSpPr>
          <p:pic>
            <p:nvPicPr>
              <p:cNvPr id="57" name="Picture 56">
                <a:extLst>
                  <a:ext uri="{FF2B5EF4-FFF2-40B4-BE49-F238E27FC236}">
                    <a16:creationId xmlns:a16="http://schemas.microsoft.com/office/drawing/2014/main" id="{3E684D7C-C0DC-4624-9F0A-6465C064CDEA}"/>
                  </a:ext>
                </a:extLst>
              </p:cNvPr>
              <p:cNvPicPr/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" r="12179" b="9946"/>
              <a:stretch/>
            </p:blipFill>
            <p:spPr>
              <a:xfrm>
                <a:off x="4391400" y="1014495"/>
                <a:ext cx="2149801" cy="343105"/>
              </a:xfrm>
              <a:prstGeom prst="rect">
                <a:avLst/>
              </a:prstGeom>
            </p:spPr>
          </p:pic>
          <p:sp>
            <p:nvSpPr>
              <p:cNvPr id="58" name="Hexagon 57">
                <a:extLst>
                  <a:ext uri="{FF2B5EF4-FFF2-40B4-BE49-F238E27FC236}">
                    <a16:creationId xmlns:a16="http://schemas.microsoft.com/office/drawing/2014/main" id="{C47FDC0E-BCD4-40B3-BE5A-330E9C7A7502}"/>
                  </a:ext>
                </a:extLst>
              </p:cNvPr>
              <p:cNvSpPr/>
              <p:nvPr/>
            </p:nvSpPr>
            <p:spPr>
              <a:xfrm>
                <a:off x="4207218" y="1028038"/>
                <a:ext cx="572197" cy="209429"/>
              </a:xfrm>
              <a:custGeom>
                <a:avLst/>
                <a:gdLst>
                  <a:gd name="connsiteX0" fmla="*/ 0 w 572197"/>
                  <a:gd name="connsiteY0" fmla="*/ 104715 h 209429"/>
                  <a:gd name="connsiteX1" fmla="*/ 52357 w 572197"/>
                  <a:gd name="connsiteY1" fmla="*/ 0 h 209429"/>
                  <a:gd name="connsiteX2" fmla="*/ 519840 w 572197"/>
                  <a:gd name="connsiteY2" fmla="*/ 0 h 209429"/>
                  <a:gd name="connsiteX3" fmla="*/ 572197 w 572197"/>
                  <a:gd name="connsiteY3" fmla="*/ 104715 h 209429"/>
                  <a:gd name="connsiteX4" fmla="*/ 519840 w 572197"/>
                  <a:gd name="connsiteY4" fmla="*/ 209429 h 209429"/>
                  <a:gd name="connsiteX5" fmla="*/ 52357 w 572197"/>
                  <a:gd name="connsiteY5" fmla="*/ 209429 h 209429"/>
                  <a:gd name="connsiteX6" fmla="*/ 0 w 572197"/>
                  <a:gd name="connsiteY6" fmla="*/ 104715 h 20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2197" h="209429" fill="none" extrusionOk="0">
                    <a:moveTo>
                      <a:pt x="0" y="104715"/>
                    </a:moveTo>
                    <a:cubicBezTo>
                      <a:pt x="10492" y="80729"/>
                      <a:pt x="42549" y="44629"/>
                      <a:pt x="52357" y="0"/>
                    </a:cubicBezTo>
                    <a:cubicBezTo>
                      <a:pt x="269338" y="-43684"/>
                      <a:pt x="381353" y="6652"/>
                      <a:pt x="519840" y="0"/>
                    </a:cubicBezTo>
                    <a:cubicBezTo>
                      <a:pt x="548736" y="40019"/>
                      <a:pt x="543701" y="72844"/>
                      <a:pt x="572197" y="104715"/>
                    </a:cubicBezTo>
                    <a:cubicBezTo>
                      <a:pt x="552854" y="143897"/>
                      <a:pt x="526999" y="176768"/>
                      <a:pt x="519840" y="209429"/>
                    </a:cubicBezTo>
                    <a:cubicBezTo>
                      <a:pt x="360024" y="241622"/>
                      <a:pt x="184024" y="198652"/>
                      <a:pt x="52357" y="209429"/>
                    </a:cubicBezTo>
                    <a:cubicBezTo>
                      <a:pt x="31135" y="191737"/>
                      <a:pt x="28269" y="154771"/>
                      <a:pt x="0" y="104715"/>
                    </a:cubicBezTo>
                    <a:close/>
                  </a:path>
                  <a:path w="572197" h="209429" stroke="0" extrusionOk="0">
                    <a:moveTo>
                      <a:pt x="0" y="104715"/>
                    </a:moveTo>
                    <a:cubicBezTo>
                      <a:pt x="19606" y="64874"/>
                      <a:pt x="50184" y="32773"/>
                      <a:pt x="52357" y="0"/>
                    </a:cubicBezTo>
                    <a:cubicBezTo>
                      <a:pt x="254070" y="-42160"/>
                      <a:pt x="288780" y="27199"/>
                      <a:pt x="519840" y="0"/>
                    </a:cubicBezTo>
                    <a:cubicBezTo>
                      <a:pt x="552744" y="44294"/>
                      <a:pt x="551692" y="83669"/>
                      <a:pt x="572197" y="104715"/>
                    </a:cubicBezTo>
                    <a:cubicBezTo>
                      <a:pt x="569542" y="140602"/>
                      <a:pt x="525596" y="174252"/>
                      <a:pt x="519840" y="209429"/>
                    </a:cubicBezTo>
                    <a:cubicBezTo>
                      <a:pt x="329521" y="222794"/>
                      <a:pt x="228151" y="172809"/>
                      <a:pt x="52357" y="209429"/>
                    </a:cubicBezTo>
                    <a:cubicBezTo>
                      <a:pt x="28595" y="191206"/>
                      <a:pt x="30822" y="151487"/>
                      <a:pt x="0" y="104715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713990742">
                      <a:prstGeom prst="hexagon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AE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 panose="020B0604020202020204" pitchFamily="34" charset="0"/>
                  </a:rPr>
                  <a:t>5</a:t>
                </a:r>
                <a:endPara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9" name="Hexagon 58">
                <a:extLst>
                  <a:ext uri="{FF2B5EF4-FFF2-40B4-BE49-F238E27FC236}">
                    <a16:creationId xmlns:a16="http://schemas.microsoft.com/office/drawing/2014/main" id="{FC1F5A52-596F-4BA1-A460-4A404C656DA5}"/>
                  </a:ext>
                </a:extLst>
              </p:cNvPr>
              <p:cNvSpPr/>
              <p:nvPr/>
            </p:nvSpPr>
            <p:spPr>
              <a:xfrm>
                <a:off x="3601661" y="1028038"/>
                <a:ext cx="572197" cy="209429"/>
              </a:xfrm>
              <a:custGeom>
                <a:avLst/>
                <a:gdLst>
                  <a:gd name="connsiteX0" fmla="*/ 0 w 572197"/>
                  <a:gd name="connsiteY0" fmla="*/ 104715 h 209429"/>
                  <a:gd name="connsiteX1" fmla="*/ 52357 w 572197"/>
                  <a:gd name="connsiteY1" fmla="*/ 0 h 209429"/>
                  <a:gd name="connsiteX2" fmla="*/ 519840 w 572197"/>
                  <a:gd name="connsiteY2" fmla="*/ 0 h 209429"/>
                  <a:gd name="connsiteX3" fmla="*/ 572197 w 572197"/>
                  <a:gd name="connsiteY3" fmla="*/ 104715 h 209429"/>
                  <a:gd name="connsiteX4" fmla="*/ 519840 w 572197"/>
                  <a:gd name="connsiteY4" fmla="*/ 209429 h 209429"/>
                  <a:gd name="connsiteX5" fmla="*/ 52357 w 572197"/>
                  <a:gd name="connsiteY5" fmla="*/ 209429 h 209429"/>
                  <a:gd name="connsiteX6" fmla="*/ 0 w 572197"/>
                  <a:gd name="connsiteY6" fmla="*/ 104715 h 20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2197" h="209429" fill="none" extrusionOk="0">
                    <a:moveTo>
                      <a:pt x="0" y="104715"/>
                    </a:moveTo>
                    <a:cubicBezTo>
                      <a:pt x="10492" y="80729"/>
                      <a:pt x="42549" y="44629"/>
                      <a:pt x="52357" y="0"/>
                    </a:cubicBezTo>
                    <a:cubicBezTo>
                      <a:pt x="269338" y="-43684"/>
                      <a:pt x="381353" y="6652"/>
                      <a:pt x="519840" y="0"/>
                    </a:cubicBezTo>
                    <a:cubicBezTo>
                      <a:pt x="548736" y="40019"/>
                      <a:pt x="543701" y="72844"/>
                      <a:pt x="572197" y="104715"/>
                    </a:cubicBezTo>
                    <a:cubicBezTo>
                      <a:pt x="552854" y="143897"/>
                      <a:pt x="526999" y="176768"/>
                      <a:pt x="519840" y="209429"/>
                    </a:cubicBezTo>
                    <a:cubicBezTo>
                      <a:pt x="360024" y="241622"/>
                      <a:pt x="184024" y="198652"/>
                      <a:pt x="52357" y="209429"/>
                    </a:cubicBezTo>
                    <a:cubicBezTo>
                      <a:pt x="31135" y="191737"/>
                      <a:pt x="28269" y="154771"/>
                      <a:pt x="0" y="104715"/>
                    </a:cubicBezTo>
                    <a:close/>
                  </a:path>
                  <a:path w="572197" h="209429" stroke="0" extrusionOk="0">
                    <a:moveTo>
                      <a:pt x="0" y="104715"/>
                    </a:moveTo>
                    <a:cubicBezTo>
                      <a:pt x="19606" y="64874"/>
                      <a:pt x="50184" y="32773"/>
                      <a:pt x="52357" y="0"/>
                    </a:cubicBezTo>
                    <a:cubicBezTo>
                      <a:pt x="254070" y="-42160"/>
                      <a:pt x="288780" y="27199"/>
                      <a:pt x="519840" y="0"/>
                    </a:cubicBezTo>
                    <a:cubicBezTo>
                      <a:pt x="552744" y="44294"/>
                      <a:pt x="551692" y="83669"/>
                      <a:pt x="572197" y="104715"/>
                    </a:cubicBezTo>
                    <a:cubicBezTo>
                      <a:pt x="569542" y="140602"/>
                      <a:pt x="525596" y="174252"/>
                      <a:pt x="519840" y="209429"/>
                    </a:cubicBezTo>
                    <a:cubicBezTo>
                      <a:pt x="329521" y="222794"/>
                      <a:pt x="228151" y="172809"/>
                      <a:pt x="52357" y="209429"/>
                    </a:cubicBezTo>
                    <a:cubicBezTo>
                      <a:pt x="28595" y="191206"/>
                      <a:pt x="30822" y="151487"/>
                      <a:pt x="0" y="104715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713990742">
                      <a:prstGeom prst="hexagon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60" name="Picture 59">
                <a:extLst>
                  <a:ext uri="{FF2B5EF4-FFF2-40B4-BE49-F238E27FC236}">
                    <a16:creationId xmlns:a16="http://schemas.microsoft.com/office/drawing/2014/main" id="{2093E060-D8B2-4682-B508-DAD032174F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736244" y="1395495"/>
                <a:ext cx="2772672" cy="1205223"/>
              </a:xfrm>
              <a:prstGeom prst="rect">
                <a:avLst/>
              </a:prstGeom>
            </p:spPr>
          </p:pic>
        </p:grp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37393A3E-95D2-4C0B-91CC-F8CDCA027592}"/>
              </a:ext>
            </a:extLst>
          </p:cNvPr>
          <p:cNvGrpSpPr/>
          <p:nvPr/>
        </p:nvGrpSpPr>
        <p:grpSpPr>
          <a:xfrm>
            <a:off x="-82111" y="764974"/>
            <a:ext cx="2292422" cy="2730108"/>
            <a:chOff x="31019" y="731730"/>
            <a:chExt cx="2389985" cy="2798870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E0F52F30-F406-4481-BAF9-7A83CD8C460E}"/>
                </a:ext>
              </a:extLst>
            </p:cNvPr>
            <p:cNvGrpSpPr/>
            <p:nvPr/>
          </p:nvGrpSpPr>
          <p:grpSpPr>
            <a:xfrm>
              <a:off x="31019" y="731730"/>
              <a:ext cx="2389985" cy="2798870"/>
              <a:chOff x="55916" y="-32615"/>
              <a:chExt cx="2264505" cy="2918861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7">
                <p14:nvContentPartPr>
                  <p14:cNvPr id="22" name="Ink 21">
                    <a:extLst>
                      <a:ext uri="{FF2B5EF4-FFF2-40B4-BE49-F238E27FC236}">
                        <a16:creationId xmlns:a16="http://schemas.microsoft.com/office/drawing/2014/main" id="{23C2A874-B36E-4A69-9DB7-4529B1DC6F9C}"/>
                      </a:ext>
                    </a:extLst>
                  </p14:cNvPr>
                  <p14:cNvContentPartPr/>
                  <p14:nvPr/>
                </p14:nvContentPartPr>
                <p14:xfrm>
                  <a:off x="583215" y="2378648"/>
                  <a:ext cx="34560" cy="360"/>
                </p14:xfrm>
              </p:contentPart>
            </mc:Choice>
            <mc:Fallback xmlns="">
              <p:pic>
                <p:nvPicPr>
                  <p:cNvPr id="22" name="Ink 21">
                    <a:extLst>
                      <a:ext uri="{FF2B5EF4-FFF2-40B4-BE49-F238E27FC236}">
                        <a16:creationId xmlns:a16="http://schemas.microsoft.com/office/drawing/2014/main" id="{23C2A874-B36E-4A69-9DB7-4529B1DC6F9C}"/>
                      </a:ext>
                    </a:extLst>
                  </p:cNvPr>
                  <p:cNvPicPr/>
                  <p:nvPr/>
                </p:nvPicPr>
                <p:blipFill>
                  <a:blip r:embed="rId8"/>
                  <a:stretch>
                    <a:fillRect/>
                  </a:stretch>
                </p:blipFill>
                <p:spPr>
                  <a:xfrm>
                    <a:off x="578940" y="2374328"/>
                    <a:ext cx="43111" cy="9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9">
                <p14:nvContentPartPr>
                  <p14:cNvPr id="25" name="Ink 24">
                    <a:extLst>
                      <a:ext uri="{FF2B5EF4-FFF2-40B4-BE49-F238E27FC236}">
                        <a16:creationId xmlns:a16="http://schemas.microsoft.com/office/drawing/2014/main" id="{FD0993E2-4EDF-4C26-8746-E29F8E810E4D}"/>
                      </a:ext>
                    </a:extLst>
                  </p14:cNvPr>
                  <p14:cNvContentPartPr/>
                  <p14:nvPr/>
                </p14:nvContentPartPr>
                <p14:xfrm>
                  <a:off x="2040495" y="2154728"/>
                  <a:ext cx="23760" cy="7560"/>
                </p14:xfrm>
              </p:contentPart>
            </mc:Choice>
            <mc:Fallback xmlns="">
              <p:pic>
                <p:nvPicPr>
                  <p:cNvPr id="25" name="Ink 24">
                    <a:extLst>
                      <a:ext uri="{FF2B5EF4-FFF2-40B4-BE49-F238E27FC236}">
                        <a16:creationId xmlns:a16="http://schemas.microsoft.com/office/drawing/2014/main" id="{FD0993E2-4EDF-4C26-8746-E29F8E810E4D}"/>
                      </a:ext>
                    </a:extLst>
                  </p:cNvPr>
                  <p:cNvPicPr/>
                  <p:nvPr/>
                </p:nvPicPr>
                <p:blipFill>
                  <a:blip r:embed="rId10"/>
                  <a:stretch>
                    <a:fillRect/>
                  </a:stretch>
                </p:blipFill>
                <p:spPr>
                  <a:xfrm>
                    <a:off x="2036239" y="2150192"/>
                    <a:ext cx="32271" cy="16632"/>
                  </a:xfrm>
                  <a:prstGeom prst="rect">
                    <a:avLst/>
                  </a:prstGeom>
                </p:spPr>
              </p:pic>
            </mc:Fallback>
          </mc:AlternateContent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A5F76055-F0D1-423B-9B05-92E6DB67393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896" r="20542" b="45366"/>
              <a:stretch/>
            </p:blipFill>
            <p:spPr bwMode="auto">
              <a:xfrm>
                <a:off x="55916" y="-32615"/>
                <a:ext cx="2264505" cy="2918861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  <p:sp>
          <p:nvSpPr>
            <p:cNvPr id="10" name="Hexagon 9">
              <a:extLst>
                <a:ext uri="{FF2B5EF4-FFF2-40B4-BE49-F238E27FC236}">
                  <a16:creationId xmlns:a16="http://schemas.microsoft.com/office/drawing/2014/main" id="{43942685-521A-49B4-9A0F-EDE7B703DDC5}"/>
                </a:ext>
              </a:extLst>
            </p:cNvPr>
            <p:cNvSpPr/>
            <p:nvPr/>
          </p:nvSpPr>
          <p:spPr>
            <a:xfrm>
              <a:off x="1473200" y="2517846"/>
              <a:ext cx="572197" cy="209429"/>
            </a:xfrm>
            <a:custGeom>
              <a:avLst/>
              <a:gdLst>
                <a:gd name="connsiteX0" fmla="*/ 0 w 572197"/>
                <a:gd name="connsiteY0" fmla="*/ 104715 h 209429"/>
                <a:gd name="connsiteX1" fmla="*/ 52357 w 572197"/>
                <a:gd name="connsiteY1" fmla="*/ 0 h 209429"/>
                <a:gd name="connsiteX2" fmla="*/ 519840 w 572197"/>
                <a:gd name="connsiteY2" fmla="*/ 0 h 209429"/>
                <a:gd name="connsiteX3" fmla="*/ 572197 w 572197"/>
                <a:gd name="connsiteY3" fmla="*/ 104715 h 209429"/>
                <a:gd name="connsiteX4" fmla="*/ 519840 w 572197"/>
                <a:gd name="connsiteY4" fmla="*/ 209429 h 209429"/>
                <a:gd name="connsiteX5" fmla="*/ 52357 w 572197"/>
                <a:gd name="connsiteY5" fmla="*/ 209429 h 209429"/>
                <a:gd name="connsiteX6" fmla="*/ 0 w 572197"/>
                <a:gd name="connsiteY6" fmla="*/ 104715 h 209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2197" h="209429" fill="none" extrusionOk="0">
                  <a:moveTo>
                    <a:pt x="0" y="104715"/>
                  </a:moveTo>
                  <a:cubicBezTo>
                    <a:pt x="10492" y="80729"/>
                    <a:pt x="42549" y="44629"/>
                    <a:pt x="52357" y="0"/>
                  </a:cubicBezTo>
                  <a:cubicBezTo>
                    <a:pt x="269338" y="-43684"/>
                    <a:pt x="381353" y="6652"/>
                    <a:pt x="519840" y="0"/>
                  </a:cubicBezTo>
                  <a:cubicBezTo>
                    <a:pt x="548736" y="40019"/>
                    <a:pt x="543701" y="72844"/>
                    <a:pt x="572197" y="104715"/>
                  </a:cubicBezTo>
                  <a:cubicBezTo>
                    <a:pt x="552854" y="143897"/>
                    <a:pt x="526999" y="176768"/>
                    <a:pt x="519840" y="209429"/>
                  </a:cubicBezTo>
                  <a:cubicBezTo>
                    <a:pt x="360024" y="241622"/>
                    <a:pt x="184024" y="198652"/>
                    <a:pt x="52357" y="209429"/>
                  </a:cubicBezTo>
                  <a:cubicBezTo>
                    <a:pt x="31135" y="191737"/>
                    <a:pt x="28269" y="154771"/>
                    <a:pt x="0" y="104715"/>
                  </a:cubicBezTo>
                  <a:close/>
                </a:path>
                <a:path w="572197" h="209429" stroke="0" extrusionOk="0">
                  <a:moveTo>
                    <a:pt x="0" y="104715"/>
                  </a:moveTo>
                  <a:cubicBezTo>
                    <a:pt x="19606" y="64874"/>
                    <a:pt x="50184" y="32773"/>
                    <a:pt x="52357" y="0"/>
                  </a:cubicBezTo>
                  <a:cubicBezTo>
                    <a:pt x="254070" y="-42160"/>
                    <a:pt x="288780" y="27199"/>
                    <a:pt x="519840" y="0"/>
                  </a:cubicBezTo>
                  <a:cubicBezTo>
                    <a:pt x="552744" y="44294"/>
                    <a:pt x="551692" y="83669"/>
                    <a:pt x="572197" y="104715"/>
                  </a:cubicBezTo>
                  <a:cubicBezTo>
                    <a:pt x="569542" y="140602"/>
                    <a:pt x="525596" y="174252"/>
                    <a:pt x="519840" y="209429"/>
                  </a:cubicBezTo>
                  <a:cubicBezTo>
                    <a:pt x="329521" y="222794"/>
                    <a:pt x="228151" y="172809"/>
                    <a:pt x="52357" y="209429"/>
                  </a:cubicBezTo>
                  <a:cubicBezTo>
                    <a:pt x="28595" y="191206"/>
                    <a:pt x="30822" y="151487"/>
                    <a:pt x="0" y="104715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sd="713990742">
                    <a:prstGeom prst="hexagon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  <a:effectLst>
              <a:glow rad="1016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15</a:t>
              </a:r>
              <a:endPara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03AD959-83CF-4A18-8C1C-E1B8FBEFD457}"/>
                </a:ext>
              </a:extLst>
            </p:cNvPr>
            <p:cNvSpPr txBox="1"/>
            <p:nvPr/>
          </p:nvSpPr>
          <p:spPr>
            <a:xfrm>
              <a:off x="488489" y="1568034"/>
              <a:ext cx="18379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AE" sz="1400" b="1" dirty="0"/>
                <a:t>الاسم : </a:t>
              </a:r>
              <a:r>
                <a:rPr lang="ar-AE" sz="900" dirty="0"/>
                <a:t>...................................</a:t>
              </a:r>
            </a:p>
            <a:p>
              <a:pPr algn="r"/>
              <a:r>
                <a:rPr lang="ar-AE" sz="1400" b="1" dirty="0"/>
                <a:t>الصف :</a:t>
              </a:r>
              <a:r>
                <a:rPr lang="ar-AE" sz="900" dirty="0"/>
                <a:t> ..................................</a:t>
              </a:r>
              <a:endParaRPr lang="en-US" sz="900" dirty="0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6039226-DF75-4EE2-AE22-012625DDEA40}"/>
                </a:ext>
              </a:extLst>
            </p:cNvPr>
            <p:cNvSpPr txBox="1"/>
            <p:nvPr/>
          </p:nvSpPr>
          <p:spPr>
            <a:xfrm>
              <a:off x="307024" y="2257556"/>
              <a:ext cx="183797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AE" sz="1400" b="1" dirty="0"/>
                <a:t>الدرجة:</a:t>
              </a:r>
              <a:endParaRPr lang="en-US" sz="1400" b="1" dirty="0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6C61EC7-0944-440B-AAD4-80E8C1FA1F46}"/>
                </a:ext>
              </a:extLst>
            </p:cNvPr>
            <p:cNvSpPr txBox="1"/>
            <p:nvPr/>
          </p:nvSpPr>
          <p:spPr>
            <a:xfrm>
              <a:off x="358263" y="2944201"/>
              <a:ext cx="183797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AE" sz="1200" b="1" dirty="0"/>
                <a:t>ملاحظة المعلمة : </a:t>
              </a:r>
            </a:p>
          </p:txBody>
        </p:sp>
      </p:grpSp>
      <p:graphicFrame>
        <p:nvGraphicFramePr>
          <p:cNvPr id="52" name="Table 52">
            <a:extLst>
              <a:ext uri="{FF2B5EF4-FFF2-40B4-BE49-F238E27FC236}">
                <a16:creationId xmlns:a16="http://schemas.microsoft.com/office/drawing/2014/main" id="{CBC95A43-48CD-4580-BF14-BE387C9B77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4858554"/>
              </p:ext>
            </p:extLst>
          </p:nvPr>
        </p:nvGraphicFramePr>
        <p:xfrm>
          <a:off x="2065464" y="3425919"/>
          <a:ext cx="4065861" cy="9619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5287">
                  <a:extLst>
                    <a:ext uri="{9D8B030D-6E8A-4147-A177-3AD203B41FA5}">
                      <a16:colId xmlns:a16="http://schemas.microsoft.com/office/drawing/2014/main" val="183525740"/>
                    </a:ext>
                  </a:extLst>
                </a:gridCol>
                <a:gridCol w="1497870">
                  <a:extLst>
                    <a:ext uri="{9D8B030D-6E8A-4147-A177-3AD203B41FA5}">
                      <a16:colId xmlns:a16="http://schemas.microsoft.com/office/drawing/2014/main" val="2769525816"/>
                    </a:ext>
                  </a:extLst>
                </a:gridCol>
                <a:gridCol w="1212704">
                  <a:extLst>
                    <a:ext uri="{9D8B030D-6E8A-4147-A177-3AD203B41FA5}">
                      <a16:colId xmlns:a16="http://schemas.microsoft.com/office/drawing/2014/main" val="1580480640"/>
                    </a:ext>
                  </a:extLst>
                </a:gridCol>
              </a:tblGrid>
              <a:tr h="443757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AE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....................................</a:t>
                      </a:r>
                      <a:endParaRPr 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ar-AE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r" rtl="1"/>
                      <a:r>
                        <a:rPr lang="ar-AE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.........................................</a:t>
                      </a:r>
                      <a:endParaRPr 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AE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المفردة القرآنية</a:t>
                      </a:r>
                      <a:endParaRPr lang="en-US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8236091"/>
                  </a:ext>
                </a:extLst>
              </a:tr>
              <a:tr h="322172">
                <a:tc>
                  <a:txBody>
                    <a:bodyPr/>
                    <a:lstStyle/>
                    <a:p>
                      <a:r>
                        <a:rPr lang="ar-AE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حتى جاءكم الموت</a:t>
                      </a:r>
                      <a:endParaRPr lang="en-US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AE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كل شي من لذة الدنيا كالصحة و المال</a:t>
                      </a:r>
                      <a:endParaRPr lang="en-US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AE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المعنى</a:t>
                      </a:r>
                      <a:endParaRPr lang="en-US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4005498"/>
                  </a:ext>
                </a:extLst>
              </a:tr>
            </a:tbl>
          </a:graphicData>
        </a:graphic>
      </p:graphicFrame>
      <p:pic>
        <p:nvPicPr>
          <p:cNvPr id="63" name="Picture 62">
            <a:extLst>
              <a:ext uri="{FF2B5EF4-FFF2-40B4-BE49-F238E27FC236}">
                <a16:creationId xmlns:a16="http://schemas.microsoft.com/office/drawing/2014/main" id="{33C66790-47CA-4DC3-8F97-B58661C4141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872710" y="8319655"/>
            <a:ext cx="1402202" cy="457240"/>
          </a:xfrm>
          <a:prstGeom prst="rect">
            <a:avLst/>
          </a:prstGeom>
        </p:spPr>
      </p:pic>
      <p:sp>
        <p:nvSpPr>
          <p:cNvPr id="64" name="Oval 63">
            <a:extLst>
              <a:ext uri="{FF2B5EF4-FFF2-40B4-BE49-F238E27FC236}">
                <a16:creationId xmlns:a16="http://schemas.microsoft.com/office/drawing/2014/main" id="{E8E9511E-A484-43DE-A4BC-E54133A5CCC3}"/>
              </a:ext>
            </a:extLst>
          </p:cNvPr>
          <p:cNvSpPr/>
          <p:nvPr/>
        </p:nvSpPr>
        <p:spPr>
          <a:xfrm>
            <a:off x="5357869" y="10072305"/>
            <a:ext cx="690645" cy="19096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درنه</a:t>
            </a:r>
            <a:endParaRPr lang="en-US" sz="14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26B3FCF3-443C-4845-A071-1D1ED4F6933C}"/>
              </a:ext>
            </a:extLst>
          </p:cNvPr>
          <p:cNvSpPr/>
          <p:nvPr/>
        </p:nvSpPr>
        <p:spPr>
          <a:xfrm>
            <a:off x="5338761" y="10489056"/>
            <a:ext cx="690645" cy="19096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يمحو</a:t>
            </a:r>
            <a:endParaRPr lang="en-US" sz="14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03312E30-5845-4146-9E73-A2C8752CE29E}"/>
              </a:ext>
            </a:extLst>
          </p:cNvPr>
          <p:cNvSpPr/>
          <p:nvPr/>
        </p:nvSpPr>
        <p:spPr>
          <a:xfrm>
            <a:off x="4274912" y="10452736"/>
            <a:ext cx="705568" cy="232874"/>
          </a:xfrm>
          <a:prstGeom prst="ellipse">
            <a:avLst/>
          </a:prstGeom>
          <a:noFill/>
          <a:ln w="952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يزيل</a:t>
            </a:r>
            <a:endParaRPr lang="en-US" sz="14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BBCC1FD0-AE13-4EA8-AA1B-E24F1B0CEB3F}"/>
              </a:ext>
            </a:extLst>
          </p:cNvPr>
          <p:cNvSpPr/>
          <p:nvPr/>
        </p:nvSpPr>
        <p:spPr>
          <a:xfrm>
            <a:off x="3096350" y="10447146"/>
            <a:ext cx="1104657" cy="232875"/>
          </a:xfrm>
          <a:prstGeom prst="ellipse">
            <a:avLst/>
          </a:prstGeom>
          <a:noFill/>
          <a:ln w="952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الأعمال السيئة</a:t>
            </a:r>
            <a:endParaRPr lang="en-US" sz="10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ACE4973D-DD35-4716-9D94-F5E9CC49996C}"/>
              </a:ext>
            </a:extLst>
          </p:cNvPr>
          <p:cNvSpPr/>
          <p:nvPr/>
        </p:nvSpPr>
        <p:spPr>
          <a:xfrm>
            <a:off x="2174583" y="10447146"/>
            <a:ext cx="861899" cy="232875"/>
          </a:xfrm>
          <a:prstGeom prst="ellipse">
            <a:avLst/>
          </a:prstGeom>
          <a:noFill/>
          <a:ln w="952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الوسخ</a:t>
            </a:r>
            <a:endParaRPr lang="en-US" sz="14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33E34887-1543-4277-880A-2CFE3032304C}"/>
              </a:ext>
            </a:extLst>
          </p:cNvPr>
          <p:cNvSpPr/>
          <p:nvPr/>
        </p:nvSpPr>
        <p:spPr>
          <a:xfrm>
            <a:off x="4230743" y="10051351"/>
            <a:ext cx="705568" cy="232874"/>
          </a:xfrm>
          <a:prstGeom prst="ellipse">
            <a:avLst/>
          </a:prstGeom>
          <a:noFill/>
          <a:ln w="952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يزيل</a:t>
            </a:r>
            <a:endParaRPr lang="en-US" sz="14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6BF857C8-D35F-4E95-97F3-613EFDCBB4F8}"/>
              </a:ext>
            </a:extLst>
          </p:cNvPr>
          <p:cNvSpPr/>
          <p:nvPr/>
        </p:nvSpPr>
        <p:spPr>
          <a:xfrm>
            <a:off x="3085846" y="10051864"/>
            <a:ext cx="1104657" cy="232875"/>
          </a:xfrm>
          <a:prstGeom prst="ellipse">
            <a:avLst/>
          </a:prstGeom>
          <a:noFill/>
          <a:ln w="952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الأعمال السيئة</a:t>
            </a:r>
            <a:endParaRPr lang="en-US" sz="10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3F2479B2-661C-4FE0-BA08-589C0C94F176}"/>
              </a:ext>
            </a:extLst>
          </p:cNvPr>
          <p:cNvSpPr/>
          <p:nvPr/>
        </p:nvSpPr>
        <p:spPr>
          <a:xfrm>
            <a:off x="2164079" y="10051864"/>
            <a:ext cx="861899" cy="232875"/>
          </a:xfrm>
          <a:prstGeom prst="ellipse">
            <a:avLst/>
          </a:prstGeom>
          <a:noFill/>
          <a:ln w="952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الوسخ</a:t>
            </a:r>
            <a:endParaRPr lang="en-US" sz="14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1" name="Text Box 3">
            <a:extLst>
              <a:ext uri="{FF2B5EF4-FFF2-40B4-BE49-F238E27FC236}">
                <a16:creationId xmlns:a16="http://schemas.microsoft.com/office/drawing/2014/main" id="{6C562038-B041-4AA1-9EEE-0BA1233F025B}"/>
              </a:ext>
            </a:extLst>
          </p:cNvPr>
          <p:cNvSpPr txBox="1"/>
          <p:nvPr/>
        </p:nvSpPr>
        <p:spPr>
          <a:xfrm>
            <a:off x="2299280" y="1442889"/>
            <a:ext cx="535457" cy="467654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AE" sz="9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لكل إجابة  صحيحة درجة   </a:t>
            </a:r>
            <a:endParaRPr lang="en-US" sz="9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2" name="Text Box 3">
            <a:extLst>
              <a:ext uri="{FF2B5EF4-FFF2-40B4-BE49-F238E27FC236}">
                <a16:creationId xmlns:a16="http://schemas.microsoft.com/office/drawing/2014/main" id="{136E64C3-9708-4761-B96F-FAFD1EF5E795}"/>
              </a:ext>
            </a:extLst>
          </p:cNvPr>
          <p:cNvSpPr txBox="1"/>
          <p:nvPr/>
        </p:nvSpPr>
        <p:spPr>
          <a:xfrm>
            <a:off x="1534861" y="8390798"/>
            <a:ext cx="1258436" cy="263481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AE" sz="9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لكل إجابة  صحيحة  درجة   </a:t>
            </a:r>
            <a:endParaRPr lang="en-US" sz="9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6216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صورة 50">
            <a:extLst>
              <a:ext uri="{FF2B5EF4-FFF2-40B4-BE49-F238E27FC236}">
                <a16:creationId xmlns:a16="http://schemas.microsoft.com/office/drawing/2014/main" id="{52E2DB10-1477-47FC-930D-9C35E53A356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1789" y="6552444"/>
            <a:ext cx="1265555" cy="123888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1A16B5B-6B90-44F8-9229-2FCB326C1653}"/>
              </a:ext>
            </a:extLst>
          </p:cNvPr>
          <p:cNvSpPr txBox="1"/>
          <p:nvPr/>
        </p:nvSpPr>
        <p:spPr>
          <a:xfrm>
            <a:off x="580571" y="216046"/>
            <a:ext cx="6040672" cy="2462213"/>
          </a:xfrm>
          <a:custGeom>
            <a:avLst/>
            <a:gdLst>
              <a:gd name="connsiteX0" fmla="*/ 0 w 6040672"/>
              <a:gd name="connsiteY0" fmla="*/ 0 h 2462213"/>
              <a:gd name="connsiteX1" fmla="*/ 488745 w 6040672"/>
              <a:gd name="connsiteY1" fmla="*/ 0 h 2462213"/>
              <a:gd name="connsiteX2" fmla="*/ 1098304 w 6040672"/>
              <a:gd name="connsiteY2" fmla="*/ 0 h 2462213"/>
              <a:gd name="connsiteX3" fmla="*/ 1526643 w 6040672"/>
              <a:gd name="connsiteY3" fmla="*/ 0 h 2462213"/>
              <a:gd name="connsiteX4" fmla="*/ 2075795 w 6040672"/>
              <a:gd name="connsiteY4" fmla="*/ 0 h 2462213"/>
              <a:gd name="connsiteX5" fmla="*/ 2745760 w 6040672"/>
              <a:gd name="connsiteY5" fmla="*/ 0 h 2462213"/>
              <a:gd name="connsiteX6" fmla="*/ 3234505 w 6040672"/>
              <a:gd name="connsiteY6" fmla="*/ 0 h 2462213"/>
              <a:gd name="connsiteX7" fmla="*/ 3844064 w 6040672"/>
              <a:gd name="connsiteY7" fmla="*/ 0 h 2462213"/>
              <a:gd name="connsiteX8" fmla="*/ 4272403 w 6040672"/>
              <a:gd name="connsiteY8" fmla="*/ 0 h 2462213"/>
              <a:gd name="connsiteX9" fmla="*/ 4881961 w 6040672"/>
              <a:gd name="connsiteY9" fmla="*/ 0 h 2462213"/>
              <a:gd name="connsiteX10" fmla="*/ 5431113 w 6040672"/>
              <a:gd name="connsiteY10" fmla="*/ 0 h 2462213"/>
              <a:gd name="connsiteX11" fmla="*/ 6040672 w 6040672"/>
              <a:gd name="connsiteY11" fmla="*/ 0 h 2462213"/>
              <a:gd name="connsiteX12" fmla="*/ 6040672 w 6040672"/>
              <a:gd name="connsiteY12" fmla="*/ 418576 h 2462213"/>
              <a:gd name="connsiteX13" fmla="*/ 6040672 w 6040672"/>
              <a:gd name="connsiteY13" fmla="*/ 960263 h 2462213"/>
              <a:gd name="connsiteX14" fmla="*/ 6040672 w 6040672"/>
              <a:gd name="connsiteY14" fmla="*/ 1428084 h 2462213"/>
              <a:gd name="connsiteX15" fmla="*/ 6040672 w 6040672"/>
              <a:gd name="connsiteY15" fmla="*/ 1871282 h 2462213"/>
              <a:gd name="connsiteX16" fmla="*/ 6040672 w 6040672"/>
              <a:gd name="connsiteY16" fmla="*/ 2462213 h 2462213"/>
              <a:gd name="connsiteX17" fmla="*/ 5431113 w 6040672"/>
              <a:gd name="connsiteY17" fmla="*/ 2462213 h 2462213"/>
              <a:gd name="connsiteX18" fmla="*/ 5002775 w 6040672"/>
              <a:gd name="connsiteY18" fmla="*/ 2462213 h 2462213"/>
              <a:gd name="connsiteX19" fmla="*/ 4574436 w 6040672"/>
              <a:gd name="connsiteY19" fmla="*/ 2462213 h 2462213"/>
              <a:gd name="connsiteX20" fmla="*/ 3964877 w 6040672"/>
              <a:gd name="connsiteY20" fmla="*/ 2462213 h 2462213"/>
              <a:gd name="connsiteX21" fmla="*/ 3355319 w 6040672"/>
              <a:gd name="connsiteY21" fmla="*/ 2462213 h 2462213"/>
              <a:gd name="connsiteX22" fmla="*/ 2685353 w 6040672"/>
              <a:gd name="connsiteY22" fmla="*/ 2462213 h 2462213"/>
              <a:gd name="connsiteX23" fmla="*/ 2136201 w 6040672"/>
              <a:gd name="connsiteY23" fmla="*/ 2462213 h 2462213"/>
              <a:gd name="connsiteX24" fmla="*/ 1707863 w 6040672"/>
              <a:gd name="connsiteY24" fmla="*/ 2462213 h 2462213"/>
              <a:gd name="connsiteX25" fmla="*/ 1158711 w 6040672"/>
              <a:gd name="connsiteY25" fmla="*/ 2462213 h 2462213"/>
              <a:gd name="connsiteX26" fmla="*/ 730372 w 6040672"/>
              <a:gd name="connsiteY26" fmla="*/ 2462213 h 2462213"/>
              <a:gd name="connsiteX27" fmla="*/ 0 w 6040672"/>
              <a:gd name="connsiteY27" fmla="*/ 2462213 h 2462213"/>
              <a:gd name="connsiteX28" fmla="*/ 0 w 6040672"/>
              <a:gd name="connsiteY28" fmla="*/ 1994393 h 2462213"/>
              <a:gd name="connsiteX29" fmla="*/ 0 w 6040672"/>
              <a:gd name="connsiteY29" fmla="*/ 1575816 h 2462213"/>
              <a:gd name="connsiteX30" fmla="*/ 0 w 6040672"/>
              <a:gd name="connsiteY30" fmla="*/ 1083374 h 2462213"/>
              <a:gd name="connsiteX31" fmla="*/ 0 w 6040672"/>
              <a:gd name="connsiteY31" fmla="*/ 664798 h 2462213"/>
              <a:gd name="connsiteX32" fmla="*/ 0 w 6040672"/>
              <a:gd name="connsiteY32" fmla="*/ 0 h 2462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040672" h="2462213" extrusionOk="0">
                <a:moveTo>
                  <a:pt x="0" y="0"/>
                </a:moveTo>
                <a:cubicBezTo>
                  <a:pt x="193538" y="-31079"/>
                  <a:pt x="306267" y="40724"/>
                  <a:pt x="488745" y="0"/>
                </a:cubicBezTo>
                <a:cubicBezTo>
                  <a:pt x="671223" y="-40724"/>
                  <a:pt x="959916" y="6729"/>
                  <a:pt x="1098304" y="0"/>
                </a:cubicBezTo>
                <a:cubicBezTo>
                  <a:pt x="1236692" y="-6729"/>
                  <a:pt x="1370959" y="14160"/>
                  <a:pt x="1526643" y="0"/>
                </a:cubicBezTo>
                <a:cubicBezTo>
                  <a:pt x="1682327" y="-14160"/>
                  <a:pt x="1911188" y="9207"/>
                  <a:pt x="2075795" y="0"/>
                </a:cubicBezTo>
                <a:cubicBezTo>
                  <a:pt x="2240402" y="-9207"/>
                  <a:pt x="2534690" y="20132"/>
                  <a:pt x="2745760" y="0"/>
                </a:cubicBezTo>
                <a:cubicBezTo>
                  <a:pt x="2956830" y="-20132"/>
                  <a:pt x="3035976" y="10282"/>
                  <a:pt x="3234505" y="0"/>
                </a:cubicBezTo>
                <a:cubicBezTo>
                  <a:pt x="3433035" y="-10282"/>
                  <a:pt x="3680516" y="29882"/>
                  <a:pt x="3844064" y="0"/>
                </a:cubicBezTo>
                <a:cubicBezTo>
                  <a:pt x="4007612" y="-29882"/>
                  <a:pt x="4060224" y="15037"/>
                  <a:pt x="4272403" y="0"/>
                </a:cubicBezTo>
                <a:cubicBezTo>
                  <a:pt x="4484582" y="-15037"/>
                  <a:pt x="4747969" y="70607"/>
                  <a:pt x="4881961" y="0"/>
                </a:cubicBezTo>
                <a:cubicBezTo>
                  <a:pt x="5015953" y="-70607"/>
                  <a:pt x="5163282" y="65149"/>
                  <a:pt x="5431113" y="0"/>
                </a:cubicBezTo>
                <a:cubicBezTo>
                  <a:pt x="5698944" y="-65149"/>
                  <a:pt x="5858919" y="33635"/>
                  <a:pt x="6040672" y="0"/>
                </a:cubicBezTo>
                <a:cubicBezTo>
                  <a:pt x="6079611" y="173428"/>
                  <a:pt x="6004937" y="242191"/>
                  <a:pt x="6040672" y="418576"/>
                </a:cubicBezTo>
                <a:cubicBezTo>
                  <a:pt x="6076407" y="594961"/>
                  <a:pt x="5986786" y="732569"/>
                  <a:pt x="6040672" y="960263"/>
                </a:cubicBezTo>
                <a:cubicBezTo>
                  <a:pt x="6094558" y="1187957"/>
                  <a:pt x="5989396" y="1229213"/>
                  <a:pt x="6040672" y="1428084"/>
                </a:cubicBezTo>
                <a:cubicBezTo>
                  <a:pt x="6091948" y="1626955"/>
                  <a:pt x="6016162" y="1730969"/>
                  <a:pt x="6040672" y="1871282"/>
                </a:cubicBezTo>
                <a:cubicBezTo>
                  <a:pt x="6065182" y="2011595"/>
                  <a:pt x="5984257" y="2175184"/>
                  <a:pt x="6040672" y="2462213"/>
                </a:cubicBezTo>
                <a:cubicBezTo>
                  <a:pt x="5806945" y="2471851"/>
                  <a:pt x="5561075" y="2406038"/>
                  <a:pt x="5431113" y="2462213"/>
                </a:cubicBezTo>
                <a:cubicBezTo>
                  <a:pt x="5301151" y="2518388"/>
                  <a:pt x="5181278" y="2454946"/>
                  <a:pt x="5002775" y="2462213"/>
                </a:cubicBezTo>
                <a:cubicBezTo>
                  <a:pt x="4824272" y="2469480"/>
                  <a:pt x="4762442" y="2432363"/>
                  <a:pt x="4574436" y="2462213"/>
                </a:cubicBezTo>
                <a:cubicBezTo>
                  <a:pt x="4386430" y="2492063"/>
                  <a:pt x="4236650" y="2402028"/>
                  <a:pt x="3964877" y="2462213"/>
                </a:cubicBezTo>
                <a:cubicBezTo>
                  <a:pt x="3693104" y="2522398"/>
                  <a:pt x="3655434" y="2421029"/>
                  <a:pt x="3355319" y="2462213"/>
                </a:cubicBezTo>
                <a:cubicBezTo>
                  <a:pt x="3055204" y="2503397"/>
                  <a:pt x="2865074" y="2388144"/>
                  <a:pt x="2685353" y="2462213"/>
                </a:cubicBezTo>
                <a:cubicBezTo>
                  <a:pt x="2505632" y="2536282"/>
                  <a:pt x="2345332" y="2411189"/>
                  <a:pt x="2136201" y="2462213"/>
                </a:cubicBezTo>
                <a:cubicBezTo>
                  <a:pt x="1927070" y="2513237"/>
                  <a:pt x="1808664" y="2460618"/>
                  <a:pt x="1707863" y="2462213"/>
                </a:cubicBezTo>
                <a:cubicBezTo>
                  <a:pt x="1607062" y="2463808"/>
                  <a:pt x="1295079" y="2399873"/>
                  <a:pt x="1158711" y="2462213"/>
                </a:cubicBezTo>
                <a:cubicBezTo>
                  <a:pt x="1022343" y="2524553"/>
                  <a:pt x="864824" y="2415050"/>
                  <a:pt x="730372" y="2462213"/>
                </a:cubicBezTo>
                <a:cubicBezTo>
                  <a:pt x="595920" y="2509376"/>
                  <a:pt x="199315" y="2436044"/>
                  <a:pt x="0" y="2462213"/>
                </a:cubicBezTo>
                <a:cubicBezTo>
                  <a:pt x="-5261" y="2359405"/>
                  <a:pt x="25522" y="2204818"/>
                  <a:pt x="0" y="1994393"/>
                </a:cubicBezTo>
                <a:cubicBezTo>
                  <a:pt x="-25522" y="1783968"/>
                  <a:pt x="36415" y="1746208"/>
                  <a:pt x="0" y="1575816"/>
                </a:cubicBezTo>
                <a:cubicBezTo>
                  <a:pt x="-36415" y="1405424"/>
                  <a:pt x="35021" y="1220906"/>
                  <a:pt x="0" y="1083374"/>
                </a:cubicBezTo>
                <a:cubicBezTo>
                  <a:pt x="-35021" y="945842"/>
                  <a:pt x="10263" y="847210"/>
                  <a:pt x="0" y="664798"/>
                </a:cubicBezTo>
                <a:cubicBezTo>
                  <a:pt x="-10263" y="482386"/>
                  <a:pt x="51116" y="289725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94600787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>
            <a:defPPr>
              <a:defRPr lang="en-US"/>
            </a:defPPr>
            <a:lvl1pPr algn="r">
              <a:defRPr sz="1400" b="1"/>
            </a:lvl1pPr>
          </a:lstStyle>
          <a:p>
            <a:r>
              <a:rPr lang="ar-AE" u="sng" dirty="0"/>
              <a:t>1: اختر الاجابة الصحيحة بوضع خط تحتها :</a:t>
            </a:r>
          </a:p>
          <a:p>
            <a:endParaRPr lang="ar-AE" dirty="0"/>
          </a:p>
          <a:p>
            <a:r>
              <a:rPr lang="ar-AE" dirty="0">
                <a:highlight>
                  <a:srgbClr val="C0C0C0"/>
                </a:highlight>
              </a:rPr>
              <a:t>2- كيف كان رسول الله ﷺ يعلم المسلمين ؟</a:t>
            </a:r>
          </a:p>
          <a:p>
            <a:r>
              <a:rPr lang="ar-AE" dirty="0"/>
              <a:t>أ- من خلال الأوامر والنواهي .</a:t>
            </a:r>
          </a:p>
          <a:p>
            <a:r>
              <a:rPr lang="ar-AE" dirty="0"/>
              <a:t>ب- من خلال الأداء العملي .</a:t>
            </a:r>
          </a:p>
          <a:p>
            <a:r>
              <a:rPr lang="ar-AE" dirty="0"/>
              <a:t>ت- من خلال ضرب الأمثال والتشبيه . </a:t>
            </a:r>
          </a:p>
          <a:p>
            <a:endParaRPr lang="ar-AE" dirty="0"/>
          </a:p>
          <a:p>
            <a:r>
              <a:rPr lang="ar-AE" dirty="0">
                <a:highlight>
                  <a:srgbClr val="C0C0C0"/>
                </a:highlight>
              </a:rPr>
              <a:t>3- لماذا حثنا رسول الله ﷺ على المحافظة على الصلاة ؟</a:t>
            </a:r>
          </a:p>
          <a:p>
            <a:r>
              <a:rPr lang="ar-AE" dirty="0"/>
              <a:t>أ-  حتى نطهر قلوبنا وأنفسنا من الذنوب .</a:t>
            </a:r>
          </a:p>
          <a:p>
            <a:r>
              <a:rPr lang="ar-AE" dirty="0"/>
              <a:t>ب- حتى تبقى ملابسنا نظيفة .</a:t>
            </a:r>
          </a:p>
          <a:p>
            <a:pPr rtl="1"/>
            <a:r>
              <a:rPr lang="ar-AE" dirty="0"/>
              <a:t>ت- حتى نشكر الله على نعمة الأنهار 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A6CB331-CD75-44F0-ADC2-24FED99A24DA}"/>
              </a:ext>
            </a:extLst>
          </p:cNvPr>
          <p:cNvSpPr txBox="1"/>
          <p:nvPr/>
        </p:nvSpPr>
        <p:spPr>
          <a:xfrm>
            <a:off x="616856" y="2815660"/>
            <a:ext cx="5973399" cy="7417415"/>
          </a:xfrm>
          <a:custGeom>
            <a:avLst/>
            <a:gdLst>
              <a:gd name="connsiteX0" fmla="*/ 0 w 5973399"/>
              <a:gd name="connsiteY0" fmla="*/ 0 h 7417415"/>
              <a:gd name="connsiteX1" fmla="*/ 537606 w 5973399"/>
              <a:gd name="connsiteY1" fmla="*/ 0 h 7417415"/>
              <a:gd name="connsiteX2" fmla="*/ 1194680 w 5973399"/>
              <a:gd name="connsiteY2" fmla="*/ 0 h 7417415"/>
              <a:gd name="connsiteX3" fmla="*/ 1672552 w 5973399"/>
              <a:gd name="connsiteY3" fmla="*/ 0 h 7417415"/>
              <a:gd name="connsiteX4" fmla="*/ 2269892 w 5973399"/>
              <a:gd name="connsiteY4" fmla="*/ 0 h 7417415"/>
              <a:gd name="connsiteX5" fmla="*/ 2986700 w 5973399"/>
              <a:gd name="connsiteY5" fmla="*/ 0 h 7417415"/>
              <a:gd name="connsiteX6" fmla="*/ 3524305 w 5973399"/>
              <a:gd name="connsiteY6" fmla="*/ 0 h 7417415"/>
              <a:gd name="connsiteX7" fmla="*/ 4181379 w 5973399"/>
              <a:gd name="connsiteY7" fmla="*/ 0 h 7417415"/>
              <a:gd name="connsiteX8" fmla="*/ 4659251 w 5973399"/>
              <a:gd name="connsiteY8" fmla="*/ 0 h 7417415"/>
              <a:gd name="connsiteX9" fmla="*/ 5316325 w 5973399"/>
              <a:gd name="connsiteY9" fmla="*/ 0 h 7417415"/>
              <a:gd name="connsiteX10" fmla="*/ 5973399 w 5973399"/>
              <a:gd name="connsiteY10" fmla="*/ 0 h 7417415"/>
              <a:gd name="connsiteX11" fmla="*/ 5973399 w 5973399"/>
              <a:gd name="connsiteY11" fmla="*/ 644745 h 7417415"/>
              <a:gd name="connsiteX12" fmla="*/ 5973399 w 5973399"/>
              <a:gd name="connsiteY12" fmla="*/ 992792 h 7417415"/>
              <a:gd name="connsiteX13" fmla="*/ 5973399 w 5973399"/>
              <a:gd name="connsiteY13" fmla="*/ 1711711 h 7417415"/>
              <a:gd name="connsiteX14" fmla="*/ 5973399 w 5973399"/>
              <a:gd name="connsiteY14" fmla="*/ 2208107 h 7417415"/>
              <a:gd name="connsiteX15" fmla="*/ 5973399 w 5973399"/>
              <a:gd name="connsiteY15" fmla="*/ 2630329 h 7417415"/>
              <a:gd name="connsiteX16" fmla="*/ 5973399 w 5973399"/>
              <a:gd name="connsiteY16" fmla="*/ 2978377 h 7417415"/>
              <a:gd name="connsiteX17" fmla="*/ 5973399 w 5973399"/>
              <a:gd name="connsiteY17" fmla="*/ 3623122 h 7417415"/>
              <a:gd name="connsiteX18" fmla="*/ 5973399 w 5973399"/>
              <a:gd name="connsiteY18" fmla="*/ 4119518 h 7417415"/>
              <a:gd name="connsiteX19" fmla="*/ 5973399 w 5973399"/>
              <a:gd name="connsiteY19" fmla="*/ 4838437 h 7417415"/>
              <a:gd name="connsiteX20" fmla="*/ 5973399 w 5973399"/>
              <a:gd name="connsiteY20" fmla="*/ 5334833 h 7417415"/>
              <a:gd name="connsiteX21" fmla="*/ 5973399 w 5973399"/>
              <a:gd name="connsiteY21" fmla="*/ 5831229 h 7417415"/>
              <a:gd name="connsiteX22" fmla="*/ 5973399 w 5973399"/>
              <a:gd name="connsiteY22" fmla="*/ 6179277 h 7417415"/>
              <a:gd name="connsiteX23" fmla="*/ 5973399 w 5973399"/>
              <a:gd name="connsiteY23" fmla="*/ 6898196 h 7417415"/>
              <a:gd name="connsiteX24" fmla="*/ 5973399 w 5973399"/>
              <a:gd name="connsiteY24" fmla="*/ 7417415 h 7417415"/>
              <a:gd name="connsiteX25" fmla="*/ 5435793 w 5973399"/>
              <a:gd name="connsiteY25" fmla="*/ 7417415 h 7417415"/>
              <a:gd name="connsiteX26" fmla="*/ 4957921 w 5973399"/>
              <a:gd name="connsiteY26" fmla="*/ 7417415 h 7417415"/>
              <a:gd name="connsiteX27" fmla="*/ 4420315 w 5973399"/>
              <a:gd name="connsiteY27" fmla="*/ 7417415 h 7417415"/>
              <a:gd name="connsiteX28" fmla="*/ 3882709 w 5973399"/>
              <a:gd name="connsiteY28" fmla="*/ 7417415 h 7417415"/>
              <a:gd name="connsiteX29" fmla="*/ 3464571 w 5973399"/>
              <a:gd name="connsiteY29" fmla="*/ 7417415 h 7417415"/>
              <a:gd name="connsiteX30" fmla="*/ 2867232 w 5973399"/>
              <a:gd name="connsiteY30" fmla="*/ 7417415 h 7417415"/>
              <a:gd name="connsiteX31" fmla="*/ 2269892 w 5973399"/>
              <a:gd name="connsiteY31" fmla="*/ 7417415 h 7417415"/>
              <a:gd name="connsiteX32" fmla="*/ 1792020 w 5973399"/>
              <a:gd name="connsiteY32" fmla="*/ 7417415 h 7417415"/>
              <a:gd name="connsiteX33" fmla="*/ 1134946 w 5973399"/>
              <a:gd name="connsiteY33" fmla="*/ 7417415 h 7417415"/>
              <a:gd name="connsiteX34" fmla="*/ 537606 w 5973399"/>
              <a:gd name="connsiteY34" fmla="*/ 7417415 h 7417415"/>
              <a:gd name="connsiteX35" fmla="*/ 0 w 5973399"/>
              <a:gd name="connsiteY35" fmla="*/ 7417415 h 7417415"/>
              <a:gd name="connsiteX36" fmla="*/ 0 w 5973399"/>
              <a:gd name="connsiteY36" fmla="*/ 6846845 h 7417415"/>
              <a:gd name="connsiteX37" fmla="*/ 0 w 5973399"/>
              <a:gd name="connsiteY37" fmla="*/ 6276274 h 7417415"/>
              <a:gd name="connsiteX38" fmla="*/ 0 w 5973399"/>
              <a:gd name="connsiteY38" fmla="*/ 5854052 h 7417415"/>
              <a:gd name="connsiteX39" fmla="*/ 0 w 5973399"/>
              <a:gd name="connsiteY39" fmla="*/ 5431830 h 7417415"/>
              <a:gd name="connsiteX40" fmla="*/ 0 w 5973399"/>
              <a:gd name="connsiteY40" fmla="*/ 4935434 h 7417415"/>
              <a:gd name="connsiteX41" fmla="*/ 0 w 5973399"/>
              <a:gd name="connsiteY41" fmla="*/ 4216515 h 7417415"/>
              <a:gd name="connsiteX42" fmla="*/ 0 w 5973399"/>
              <a:gd name="connsiteY42" fmla="*/ 3571771 h 7417415"/>
              <a:gd name="connsiteX43" fmla="*/ 0 w 5973399"/>
              <a:gd name="connsiteY43" fmla="*/ 3075374 h 7417415"/>
              <a:gd name="connsiteX44" fmla="*/ 0 w 5973399"/>
              <a:gd name="connsiteY44" fmla="*/ 2504804 h 7417415"/>
              <a:gd name="connsiteX45" fmla="*/ 0 w 5973399"/>
              <a:gd name="connsiteY45" fmla="*/ 2156756 h 7417415"/>
              <a:gd name="connsiteX46" fmla="*/ 0 w 5973399"/>
              <a:gd name="connsiteY46" fmla="*/ 1660360 h 7417415"/>
              <a:gd name="connsiteX47" fmla="*/ 0 w 5973399"/>
              <a:gd name="connsiteY47" fmla="*/ 1089789 h 7417415"/>
              <a:gd name="connsiteX48" fmla="*/ 0 w 5973399"/>
              <a:gd name="connsiteY48" fmla="*/ 667567 h 7417415"/>
              <a:gd name="connsiteX49" fmla="*/ 0 w 5973399"/>
              <a:gd name="connsiteY49" fmla="*/ 0 h 7417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5973399" h="7417415" extrusionOk="0">
                <a:moveTo>
                  <a:pt x="0" y="0"/>
                </a:moveTo>
                <a:cubicBezTo>
                  <a:pt x="168928" y="-7115"/>
                  <a:pt x="400079" y="48456"/>
                  <a:pt x="537606" y="0"/>
                </a:cubicBezTo>
                <a:cubicBezTo>
                  <a:pt x="675133" y="-48456"/>
                  <a:pt x="937765" y="53263"/>
                  <a:pt x="1194680" y="0"/>
                </a:cubicBezTo>
                <a:cubicBezTo>
                  <a:pt x="1451595" y="-53263"/>
                  <a:pt x="1473662" y="8708"/>
                  <a:pt x="1672552" y="0"/>
                </a:cubicBezTo>
                <a:cubicBezTo>
                  <a:pt x="1871442" y="-8708"/>
                  <a:pt x="1997350" y="38207"/>
                  <a:pt x="2269892" y="0"/>
                </a:cubicBezTo>
                <a:cubicBezTo>
                  <a:pt x="2542434" y="-38207"/>
                  <a:pt x="2696063" y="72452"/>
                  <a:pt x="2986700" y="0"/>
                </a:cubicBezTo>
                <a:cubicBezTo>
                  <a:pt x="3277337" y="-72452"/>
                  <a:pt x="3386768" y="49594"/>
                  <a:pt x="3524305" y="0"/>
                </a:cubicBezTo>
                <a:cubicBezTo>
                  <a:pt x="3661842" y="-49594"/>
                  <a:pt x="3912539" y="2945"/>
                  <a:pt x="4181379" y="0"/>
                </a:cubicBezTo>
                <a:cubicBezTo>
                  <a:pt x="4450219" y="-2945"/>
                  <a:pt x="4422180" y="38304"/>
                  <a:pt x="4659251" y="0"/>
                </a:cubicBezTo>
                <a:cubicBezTo>
                  <a:pt x="4896322" y="-38304"/>
                  <a:pt x="5178844" y="42482"/>
                  <a:pt x="5316325" y="0"/>
                </a:cubicBezTo>
                <a:cubicBezTo>
                  <a:pt x="5453806" y="-42482"/>
                  <a:pt x="5720200" y="55988"/>
                  <a:pt x="5973399" y="0"/>
                </a:cubicBezTo>
                <a:cubicBezTo>
                  <a:pt x="5986808" y="232324"/>
                  <a:pt x="5909446" y="464395"/>
                  <a:pt x="5973399" y="644745"/>
                </a:cubicBezTo>
                <a:cubicBezTo>
                  <a:pt x="6037352" y="825096"/>
                  <a:pt x="5932982" y="865365"/>
                  <a:pt x="5973399" y="992792"/>
                </a:cubicBezTo>
                <a:cubicBezTo>
                  <a:pt x="6013816" y="1120219"/>
                  <a:pt x="5947122" y="1492783"/>
                  <a:pt x="5973399" y="1711711"/>
                </a:cubicBezTo>
                <a:cubicBezTo>
                  <a:pt x="5999676" y="1930639"/>
                  <a:pt x="5951148" y="1994672"/>
                  <a:pt x="5973399" y="2208107"/>
                </a:cubicBezTo>
                <a:cubicBezTo>
                  <a:pt x="5995650" y="2421542"/>
                  <a:pt x="5944609" y="2525003"/>
                  <a:pt x="5973399" y="2630329"/>
                </a:cubicBezTo>
                <a:cubicBezTo>
                  <a:pt x="6002189" y="2735655"/>
                  <a:pt x="5941113" y="2895588"/>
                  <a:pt x="5973399" y="2978377"/>
                </a:cubicBezTo>
                <a:cubicBezTo>
                  <a:pt x="6005685" y="3061166"/>
                  <a:pt x="5932165" y="3328391"/>
                  <a:pt x="5973399" y="3623122"/>
                </a:cubicBezTo>
                <a:cubicBezTo>
                  <a:pt x="6014633" y="3917854"/>
                  <a:pt x="5956916" y="4009808"/>
                  <a:pt x="5973399" y="4119518"/>
                </a:cubicBezTo>
                <a:cubicBezTo>
                  <a:pt x="5989882" y="4229228"/>
                  <a:pt x="5957383" y="4650993"/>
                  <a:pt x="5973399" y="4838437"/>
                </a:cubicBezTo>
                <a:cubicBezTo>
                  <a:pt x="5989415" y="5025881"/>
                  <a:pt x="5920005" y="5090477"/>
                  <a:pt x="5973399" y="5334833"/>
                </a:cubicBezTo>
                <a:cubicBezTo>
                  <a:pt x="6026793" y="5579189"/>
                  <a:pt x="5954982" y="5710771"/>
                  <a:pt x="5973399" y="5831229"/>
                </a:cubicBezTo>
                <a:cubicBezTo>
                  <a:pt x="5991816" y="5951687"/>
                  <a:pt x="5967172" y="6093940"/>
                  <a:pt x="5973399" y="6179277"/>
                </a:cubicBezTo>
                <a:cubicBezTo>
                  <a:pt x="5979626" y="6264614"/>
                  <a:pt x="5937037" y="6564541"/>
                  <a:pt x="5973399" y="6898196"/>
                </a:cubicBezTo>
                <a:cubicBezTo>
                  <a:pt x="6009761" y="7231851"/>
                  <a:pt x="5922242" y="7301929"/>
                  <a:pt x="5973399" y="7417415"/>
                </a:cubicBezTo>
                <a:cubicBezTo>
                  <a:pt x="5708312" y="7432946"/>
                  <a:pt x="5701571" y="7369667"/>
                  <a:pt x="5435793" y="7417415"/>
                </a:cubicBezTo>
                <a:cubicBezTo>
                  <a:pt x="5170015" y="7465163"/>
                  <a:pt x="5172734" y="7378245"/>
                  <a:pt x="4957921" y="7417415"/>
                </a:cubicBezTo>
                <a:cubicBezTo>
                  <a:pt x="4743108" y="7456585"/>
                  <a:pt x="4610359" y="7372206"/>
                  <a:pt x="4420315" y="7417415"/>
                </a:cubicBezTo>
                <a:cubicBezTo>
                  <a:pt x="4230271" y="7462624"/>
                  <a:pt x="4028781" y="7409505"/>
                  <a:pt x="3882709" y="7417415"/>
                </a:cubicBezTo>
                <a:cubicBezTo>
                  <a:pt x="3736637" y="7425325"/>
                  <a:pt x="3576874" y="7391471"/>
                  <a:pt x="3464571" y="7417415"/>
                </a:cubicBezTo>
                <a:cubicBezTo>
                  <a:pt x="3352268" y="7443359"/>
                  <a:pt x="3105469" y="7409154"/>
                  <a:pt x="2867232" y="7417415"/>
                </a:cubicBezTo>
                <a:cubicBezTo>
                  <a:pt x="2628995" y="7425676"/>
                  <a:pt x="2507522" y="7352801"/>
                  <a:pt x="2269892" y="7417415"/>
                </a:cubicBezTo>
                <a:cubicBezTo>
                  <a:pt x="2032262" y="7482029"/>
                  <a:pt x="2020878" y="7384725"/>
                  <a:pt x="1792020" y="7417415"/>
                </a:cubicBezTo>
                <a:cubicBezTo>
                  <a:pt x="1563162" y="7450105"/>
                  <a:pt x="1343264" y="7416203"/>
                  <a:pt x="1134946" y="7417415"/>
                </a:cubicBezTo>
                <a:cubicBezTo>
                  <a:pt x="926628" y="7418627"/>
                  <a:pt x="748374" y="7345900"/>
                  <a:pt x="537606" y="7417415"/>
                </a:cubicBezTo>
                <a:cubicBezTo>
                  <a:pt x="326838" y="7488930"/>
                  <a:pt x="210634" y="7368797"/>
                  <a:pt x="0" y="7417415"/>
                </a:cubicBezTo>
                <a:cubicBezTo>
                  <a:pt x="-33577" y="7298883"/>
                  <a:pt x="36549" y="6987216"/>
                  <a:pt x="0" y="6846845"/>
                </a:cubicBezTo>
                <a:cubicBezTo>
                  <a:pt x="-36549" y="6706474"/>
                  <a:pt x="8418" y="6425926"/>
                  <a:pt x="0" y="6276274"/>
                </a:cubicBezTo>
                <a:cubicBezTo>
                  <a:pt x="-8418" y="6126622"/>
                  <a:pt x="8983" y="5955576"/>
                  <a:pt x="0" y="5854052"/>
                </a:cubicBezTo>
                <a:cubicBezTo>
                  <a:pt x="-8983" y="5752528"/>
                  <a:pt x="41086" y="5539095"/>
                  <a:pt x="0" y="5431830"/>
                </a:cubicBezTo>
                <a:cubicBezTo>
                  <a:pt x="-41086" y="5324565"/>
                  <a:pt x="38880" y="5132348"/>
                  <a:pt x="0" y="4935434"/>
                </a:cubicBezTo>
                <a:cubicBezTo>
                  <a:pt x="-38880" y="4738520"/>
                  <a:pt x="74933" y="4559326"/>
                  <a:pt x="0" y="4216515"/>
                </a:cubicBezTo>
                <a:cubicBezTo>
                  <a:pt x="-74933" y="3873704"/>
                  <a:pt x="31657" y="3706816"/>
                  <a:pt x="0" y="3571771"/>
                </a:cubicBezTo>
                <a:cubicBezTo>
                  <a:pt x="-31657" y="3436726"/>
                  <a:pt x="6074" y="3294359"/>
                  <a:pt x="0" y="3075374"/>
                </a:cubicBezTo>
                <a:cubicBezTo>
                  <a:pt x="-6074" y="2856389"/>
                  <a:pt x="47304" y="2627443"/>
                  <a:pt x="0" y="2504804"/>
                </a:cubicBezTo>
                <a:cubicBezTo>
                  <a:pt x="-47304" y="2382165"/>
                  <a:pt x="3016" y="2322767"/>
                  <a:pt x="0" y="2156756"/>
                </a:cubicBezTo>
                <a:cubicBezTo>
                  <a:pt x="-3016" y="1990745"/>
                  <a:pt x="45840" y="1826720"/>
                  <a:pt x="0" y="1660360"/>
                </a:cubicBezTo>
                <a:cubicBezTo>
                  <a:pt x="-45840" y="1494000"/>
                  <a:pt x="52287" y="1269788"/>
                  <a:pt x="0" y="1089789"/>
                </a:cubicBezTo>
                <a:cubicBezTo>
                  <a:pt x="-52287" y="909790"/>
                  <a:pt x="35558" y="791871"/>
                  <a:pt x="0" y="667567"/>
                </a:cubicBezTo>
                <a:cubicBezTo>
                  <a:pt x="-35558" y="543263"/>
                  <a:pt x="41447" y="188444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94600787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>
            <a:defPPr>
              <a:defRPr lang="en-US"/>
            </a:defPPr>
            <a:lvl1pPr algn="r">
              <a:defRPr sz="1400" b="1"/>
            </a:lvl1pPr>
          </a:lstStyle>
          <a:p>
            <a:r>
              <a:rPr lang="ar-AE" sz="1800" u="sng" dirty="0"/>
              <a:t>ثانيا:  العقيدة: الإيمان بصفات الله</a:t>
            </a:r>
          </a:p>
          <a:p>
            <a:pPr rtl="1"/>
            <a:r>
              <a:rPr lang="ar-AE" u="sng" dirty="0"/>
              <a:t>1- اختر الاجابة الصحيحة بوضع خط تحتها : </a:t>
            </a:r>
          </a:p>
          <a:p>
            <a:pPr rtl="1"/>
            <a:endParaRPr lang="ar-AE" u="sng" dirty="0"/>
          </a:p>
          <a:p>
            <a:pPr rtl="1"/>
            <a:r>
              <a:rPr lang="ar-AE" dirty="0">
                <a:highlight>
                  <a:srgbClr val="C0C0C0"/>
                </a:highlight>
              </a:rPr>
              <a:t>1- ما صفة الله سبحانه المناسبة </a:t>
            </a:r>
            <a:r>
              <a:rPr lang="ar-AE" dirty="0" err="1">
                <a:highlight>
                  <a:srgbClr val="C0C0C0"/>
                </a:highlight>
              </a:rPr>
              <a:t>للعبارة"العليم</a:t>
            </a:r>
            <a:r>
              <a:rPr lang="ar-AE" dirty="0">
                <a:highlight>
                  <a:srgbClr val="C0C0C0"/>
                </a:highlight>
              </a:rPr>
              <a:t> بأحوال </a:t>
            </a:r>
            <a:r>
              <a:rPr lang="ar-AE" dirty="0" err="1">
                <a:highlight>
                  <a:srgbClr val="C0C0C0"/>
                </a:highlight>
              </a:rPr>
              <a:t>عباده،لايخفى</a:t>
            </a:r>
            <a:r>
              <a:rPr lang="ar-AE" dirty="0">
                <a:highlight>
                  <a:srgbClr val="C0C0C0"/>
                </a:highlight>
              </a:rPr>
              <a:t> عليه شي"؟</a:t>
            </a:r>
          </a:p>
          <a:p>
            <a:r>
              <a:rPr lang="ar-AE" dirty="0"/>
              <a:t>أ- اللطيف.</a:t>
            </a:r>
          </a:p>
          <a:p>
            <a:r>
              <a:rPr lang="ar-AE" dirty="0"/>
              <a:t>ب- الخبير.</a:t>
            </a:r>
          </a:p>
          <a:p>
            <a:r>
              <a:rPr lang="ar-AE" dirty="0"/>
              <a:t>ت- الرقيب.</a:t>
            </a:r>
          </a:p>
          <a:p>
            <a:pPr algn="r" rtl="1"/>
            <a:endParaRPr lang="ar-AE" dirty="0"/>
          </a:p>
          <a:p>
            <a:pPr rtl="1"/>
            <a:r>
              <a:rPr lang="ar-AE" dirty="0">
                <a:highlight>
                  <a:srgbClr val="C0C0C0"/>
                </a:highlight>
              </a:rPr>
              <a:t>2- ‏ما العبارة التي تدل على صفة الله اللطيف ؟</a:t>
            </a:r>
          </a:p>
          <a:p>
            <a:pPr rtl="1"/>
            <a:r>
              <a:rPr lang="ar-AE" dirty="0"/>
              <a:t>أ- القدرة على خلق الإنسان ‏وبقية الكائنات .</a:t>
            </a:r>
          </a:p>
          <a:p>
            <a:r>
              <a:rPr lang="ar-AE" dirty="0"/>
              <a:t>ب-  الانتقام ممن يؤذي الفقراء.</a:t>
            </a:r>
          </a:p>
          <a:p>
            <a:r>
              <a:rPr lang="ar-AE" dirty="0"/>
              <a:t>ت- إعانة الناس على طريق الخير.</a:t>
            </a:r>
          </a:p>
          <a:p>
            <a:pPr rtl="1"/>
            <a:endParaRPr lang="ar-AE" dirty="0"/>
          </a:p>
          <a:p>
            <a:pPr rtl="1"/>
            <a:endParaRPr lang="ar-AE" dirty="0"/>
          </a:p>
          <a:p>
            <a:pPr rtl="1"/>
            <a:br>
              <a:rPr lang="ar-AE" dirty="0"/>
            </a:br>
            <a:r>
              <a:rPr lang="ar-AE" dirty="0"/>
              <a:t>2-</a:t>
            </a:r>
            <a:r>
              <a:rPr lang="ar-AE" u="sng" dirty="0"/>
              <a:t>ضع دائرة حول الصور التي تعبر عن اللطف والأعمال الحسنة :</a:t>
            </a:r>
          </a:p>
          <a:p>
            <a:pPr algn="r" rtl="1"/>
            <a:r>
              <a:rPr lang="ar-AE" sz="1000" dirty="0"/>
              <a:t>     الله اللطيف يأمرنا باللطف مع جميع الكائنات .</a:t>
            </a:r>
          </a:p>
          <a:p>
            <a:br>
              <a:rPr lang="ar-AE" b="0" i="0" dirty="0">
                <a:solidFill>
                  <a:srgbClr val="333333"/>
                </a:solidFill>
                <a:effectLst/>
                <a:latin typeface="Droid Arabic Kufi"/>
              </a:rPr>
            </a:br>
            <a:br>
              <a:rPr lang="ar-AE" dirty="0"/>
            </a:br>
            <a:endParaRPr lang="ar-AE" dirty="0"/>
          </a:p>
          <a:p>
            <a:endParaRPr lang="ar-AE" dirty="0"/>
          </a:p>
          <a:p>
            <a:endParaRPr lang="ar-AE" dirty="0"/>
          </a:p>
          <a:p>
            <a:endParaRPr lang="ar-AE" dirty="0"/>
          </a:p>
          <a:p>
            <a:endParaRPr lang="ar-AE" dirty="0"/>
          </a:p>
          <a:p>
            <a:endParaRPr lang="ar-AE" dirty="0"/>
          </a:p>
          <a:p>
            <a:endParaRPr lang="ar-AE" dirty="0"/>
          </a:p>
          <a:p>
            <a:endParaRPr lang="ar-AE" dirty="0"/>
          </a:p>
          <a:p>
            <a:endParaRPr lang="ar-AE" dirty="0"/>
          </a:p>
          <a:p>
            <a:endParaRPr lang="ar-AE" dirty="0"/>
          </a:p>
          <a:p>
            <a:endParaRPr lang="ar-AE" dirty="0"/>
          </a:p>
          <a:p>
            <a:endParaRPr lang="ar-AE" dirty="0"/>
          </a:p>
          <a:p>
            <a:endParaRPr lang="ar-AE" dirty="0"/>
          </a:p>
          <a:p>
            <a:endParaRPr lang="ar-AE" dirty="0"/>
          </a:p>
          <a:p>
            <a:r>
              <a:rPr lang="ar-AE" dirty="0"/>
              <a:t>انتهت الأسئلة . تمنياتي لكم بالتوفيق.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17FBB1-B3A6-4E3A-A3E7-9E49BACED0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7300" y="2784234"/>
            <a:ext cx="1402202" cy="45724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34AEB3ED-00E3-4E18-9AC9-B14B86C9A8A7}"/>
              </a:ext>
            </a:extLst>
          </p:cNvPr>
          <p:cNvGrpSpPr/>
          <p:nvPr/>
        </p:nvGrpSpPr>
        <p:grpSpPr>
          <a:xfrm>
            <a:off x="1094921" y="6555376"/>
            <a:ext cx="5175069" cy="2737882"/>
            <a:chOff x="1018721" y="6045200"/>
            <a:chExt cx="5175069" cy="2737882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D09C4CD-7FD8-498F-B58F-E8A6E94BC8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5101"/>
            <a:stretch/>
          </p:blipFill>
          <p:spPr>
            <a:xfrm>
              <a:off x="2980126" y="6076230"/>
              <a:ext cx="1453198" cy="117389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</p:pic>
        <p:pic>
          <p:nvPicPr>
            <p:cNvPr id="1030" name="Picture 6">
              <a:extLst>
                <a:ext uri="{FF2B5EF4-FFF2-40B4-BE49-F238E27FC236}">
                  <a16:creationId xmlns:a16="http://schemas.microsoft.com/office/drawing/2014/main" id="{188B246C-7EA9-4C9E-98EC-A79C1744C97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783"/>
            <a:stretch/>
          </p:blipFill>
          <p:spPr bwMode="auto">
            <a:xfrm>
              <a:off x="1018721" y="6045200"/>
              <a:ext cx="1635717" cy="1235953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18" descr="صورة تحتوي على لعبة, دمية&#10;&#10;تم إنشاء الوصف تلقائياً">
              <a:extLst>
                <a:ext uri="{FF2B5EF4-FFF2-40B4-BE49-F238E27FC236}">
                  <a16:creationId xmlns:a16="http://schemas.microsoft.com/office/drawing/2014/main" id="{F7E7E220-747F-4947-845A-855D28E10757}"/>
                </a:ext>
              </a:extLst>
            </p:cNvPr>
            <p:cNvPicPr/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80610" y="7481967"/>
              <a:ext cx="1313180" cy="1301115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</p:pic>
        <p:pic>
          <p:nvPicPr>
            <p:cNvPr id="20" name="صورة 41">
              <a:extLst>
                <a:ext uri="{FF2B5EF4-FFF2-40B4-BE49-F238E27FC236}">
                  <a16:creationId xmlns:a16="http://schemas.microsoft.com/office/drawing/2014/main" id="{543ECABE-7B2E-4DAE-988E-A69EA191A5FF}"/>
                </a:ext>
              </a:extLst>
            </p:cNvPr>
            <p:cNvPicPr/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3329" y="7481967"/>
              <a:ext cx="1229995" cy="1287145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</p:pic>
      </p:grpSp>
      <p:sp>
        <p:nvSpPr>
          <p:cNvPr id="24" name="Text Box 3">
            <a:extLst>
              <a:ext uri="{FF2B5EF4-FFF2-40B4-BE49-F238E27FC236}">
                <a16:creationId xmlns:a16="http://schemas.microsoft.com/office/drawing/2014/main" id="{D2E5ECF9-E141-4989-98F8-0F3111129961}"/>
              </a:ext>
            </a:extLst>
          </p:cNvPr>
          <p:cNvSpPr txBox="1"/>
          <p:nvPr/>
        </p:nvSpPr>
        <p:spPr>
          <a:xfrm>
            <a:off x="1268864" y="2881113"/>
            <a:ext cx="1258436" cy="263481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AE" sz="9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لكل إجابة صحيحة  درجة   </a:t>
            </a:r>
            <a:endParaRPr lang="en-US" sz="9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4448A4D-F867-4651-9CC3-1262A678CD10}"/>
              </a:ext>
            </a:extLst>
          </p:cNvPr>
          <p:cNvSpPr txBox="1"/>
          <p:nvPr/>
        </p:nvSpPr>
        <p:spPr>
          <a:xfrm>
            <a:off x="2971800" y="5638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49350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3114</TotalTime>
  <Words>426</Words>
  <Application>Microsoft Office PowerPoint</Application>
  <PresentationFormat>Widescreen</PresentationFormat>
  <Paragraphs>118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Arial</vt:lpstr>
      <vt:lpstr>Calibri</vt:lpstr>
      <vt:lpstr>Calibri Light</vt:lpstr>
      <vt:lpstr>Droid Arabic Kufi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Muna    Alzaabi</dc:creator>
  <cp:lastModifiedBy>Muna    Alzaabi</cp:lastModifiedBy>
  <cp:revision>9</cp:revision>
  <dcterms:created xsi:type="dcterms:W3CDTF">2022-10-11T04:01:48Z</dcterms:created>
  <dcterms:modified xsi:type="dcterms:W3CDTF">2022-10-13T08:17:18Z</dcterms:modified>
</cp:coreProperties>
</file>