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8" autoAdjust="0"/>
    <p:restoredTop sz="94660"/>
  </p:normalViewPr>
  <p:slideViewPr>
    <p:cSldViewPr snapToGrid="0">
      <p:cViewPr>
        <p:scale>
          <a:sx n="106" d="100"/>
          <a:sy n="106" d="100"/>
        </p:scale>
        <p:origin x="-1482" y="-24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2DA32D-268F-401B-924F-86067F17BE9F}" type="datetimeFigureOut">
              <a:rPr lang="en-US" smtClean="0"/>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1109737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2DA32D-268F-401B-924F-86067F17BE9F}" type="datetimeFigureOut">
              <a:rPr lang="en-US" smtClean="0"/>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3933597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2DA32D-268F-401B-924F-86067F17BE9F}" type="datetimeFigureOut">
              <a:rPr lang="en-US" smtClean="0"/>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298905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2DA32D-268F-401B-924F-86067F17BE9F}" type="datetimeFigureOut">
              <a:rPr lang="en-US" smtClean="0"/>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1385245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2DA32D-268F-401B-924F-86067F17BE9F}" type="datetimeFigureOut">
              <a:rPr lang="en-US" smtClean="0"/>
              <a:t>2/17/2022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361941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2DA32D-268F-401B-924F-86067F17BE9F}" type="datetimeFigureOut">
              <a:rPr lang="en-US" smtClean="0"/>
              <a:t>2/17/2022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3252406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2DA32D-268F-401B-924F-86067F17BE9F}" type="datetimeFigureOut">
              <a:rPr lang="en-US" smtClean="0"/>
              <a:t>2/17/2022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3890914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72DA32D-268F-401B-924F-86067F17BE9F}" type="datetimeFigureOut">
              <a:rPr lang="en-US" smtClean="0"/>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2834759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72DA32D-268F-401B-924F-86067F17BE9F}" type="datetimeFigureOut">
              <a:rPr lang="en-US" smtClean="0"/>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1484572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2DA32D-268F-401B-924F-86067F17BE9F}" type="datetimeFigureOut">
              <a:rPr lang="en-US" smtClean="0"/>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368688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2DA32D-268F-401B-924F-86067F17BE9F}" type="datetimeFigureOut">
              <a:rPr lang="en-US" smtClean="0"/>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A7A8F8-F8F0-46CD-ABD3-E93A0F9FBBFF}" type="slidenum">
              <a:rPr lang="en-US" smtClean="0"/>
              <a:t>‹#›</a:t>
            </a:fld>
            <a:endParaRPr lang="en-US"/>
          </a:p>
        </p:txBody>
      </p:sp>
    </p:spTree>
    <p:extLst>
      <p:ext uri="{BB962C8B-B14F-4D97-AF65-F5344CB8AC3E}">
        <p14:creationId xmlns:p14="http://schemas.microsoft.com/office/powerpoint/2010/main" val="538361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172DA32D-268F-401B-924F-86067F17BE9F}" type="datetimeFigureOut">
              <a:rPr lang="en-US" smtClean="0"/>
              <a:t>2/17/2022</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6A7A8F8-F8F0-46CD-ABD3-E93A0F9FBBFF}" type="slidenum">
              <a:rPr lang="en-US" smtClean="0"/>
              <a:t>‹#›</a:t>
            </a:fld>
            <a:endParaRPr lang="en-US"/>
          </a:p>
        </p:txBody>
      </p:sp>
    </p:spTree>
    <p:extLst>
      <p:ext uri="{BB962C8B-B14F-4D97-AF65-F5344CB8AC3E}">
        <p14:creationId xmlns:p14="http://schemas.microsoft.com/office/powerpoint/2010/main" val="2201498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7244-15CD-4D0D-979E-738E3971F1A7}"/>
              </a:ext>
            </a:extLst>
          </p:cNvPr>
          <p:cNvSpPr>
            <a:spLocks noGrp="1"/>
          </p:cNvSpPr>
          <p:nvPr>
            <p:ph type="ctrTitle"/>
          </p:nvPr>
        </p:nvSpPr>
        <p:spPr>
          <a:xfrm>
            <a:off x="514350" y="5241946"/>
            <a:ext cx="5829300" cy="4244622"/>
          </a:xfrm>
        </p:spPr>
        <p:txBody>
          <a:bodyPr>
            <a:normAutofit fontScale="90000"/>
          </a:bodyPr>
          <a:lstStyle/>
          <a:p>
            <a:pPr marL="0" marR="0" rtl="1">
              <a:lnSpc>
                <a:spcPct val="107000"/>
              </a:lnSpc>
              <a:spcBef>
                <a:spcPts val="0"/>
              </a:spcBef>
              <a:spcAft>
                <a:spcPts val="800"/>
              </a:spcAft>
            </a:pP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t>
            </a: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br>
              <a:rPr lang="en-US" sz="1800" b="1" u="sng"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Subtitle 2">
            <a:extLst>
              <a:ext uri="{FF2B5EF4-FFF2-40B4-BE49-F238E27FC236}">
                <a16:creationId xmlns:a16="http://schemas.microsoft.com/office/drawing/2014/main" id="{21A674EB-8D10-4955-9C4B-868BDDAB5797}"/>
              </a:ext>
            </a:extLst>
          </p:cNvPr>
          <p:cNvSpPr>
            <a:spLocks noGrp="1"/>
          </p:cNvSpPr>
          <p:nvPr>
            <p:ph type="subTitle" idx="1"/>
          </p:nvPr>
        </p:nvSpPr>
        <p:spPr/>
        <p:txBody>
          <a:bodyPr/>
          <a:lstStyle/>
          <a:p>
            <a:endParaRPr lang="en-US" dirty="0"/>
          </a:p>
        </p:txBody>
      </p:sp>
      <p:sp>
        <p:nvSpPr>
          <p:cNvPr id="7" name="TextBox 6">
            <a:extLst>
              <a:ext uri="{FF2B5EF4-FFF2-40B4-BE49-F238E27FC236}">
                <a16:creationId xmlns:a16="http://schemas.microsoft.com/office/drawing/2014/main" id="{941BDE86-49BE-454D-A5EB-86757BAE3EA9}"/>
              </a:ext>
            </a:extLst>
          </p:cNvPr>
          <p:cNvSpPr txBox="1"/>
          <p:nvPr/>
        </p:nvSpPr>
        <p:spPr>
          <a:xfrm>
            <a:off x="514349" y="1279316"/>
            <a:ext cx="5968643" cy="10666638"/>
          </a:xfrm>
          <a:prstGeom prst="rect">
            <a:avLst/>
          </a:prstGeom>
          <a:noFill/>
        </p:spPr>
        <p:txBody>
          <a:bodyPr wrap="square">
            <a:spAutoFit/>
          </a:bodyPr>
          <a:lstStyle/>
          <a:p>
            <a:pPr marL="0" marR="0" algn="r" rtl="1">
              <a:lnSpc>
                <a:spcPct val="107000"/>
              </a:lnSpc>
              <a:spcBef>
                <a:spcPts val="0"/>
              </a:spcBef>
              <a:spcAft>
                <a:spcPts val="800"/>
              </a:spcAft>
            </a:pPr>
            <a:r>
              <a:rPr lang="ar-AE" sz="1800" b="1" u="sng" dirty="0">
                <a:effectLst/>
                <a:latin typeface="Calibri" panose="020F0502020204030204" pitchFamily="34" charset="0"/>
                <a:ea typeface="Calibri" panose="020F0502020204030204" pitchFamily="34" charset="0"/>
                <a:cs typeface="Arial" panose="020B0604020202020204" pitchFamily="34" charset="0"/>
              </a:rPr>
              <a:t>السؤال الأول:</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800"/>
              </a:spcAft>
            </a:pPr>
            <a:r>
              <a:rPr lang="ar-AE" sz="2000" b="1" dirty="0">
                <a:solidFill>
                  <a:srgbClr val="0070C0"/>
                </a:solidFill>
                <a:effectLst/>
                <a:latin typeface="Calibri" panose="020F0502020204030204" pitchFamily="34" charset="0"/>
                <a:ea typeface="Calibri" panose="020F0502020204030204" pitchFamily="34" charset="0"/>
                <a:cs typeface="Arial" panose="020B0604020202020204" pitchFamily="34" charset="0"/>
              </a:rPr>
              <a:t>جاءَ الطبيب إلى غرفة الصف الثاني، وبدأ يفحص التلاميذ واحداً واحداً ولما جاء دور زياد، جاء مسرعاً ووقف أمام الطبيب، فحص الطبيب عينيه وأذنيه، وحلقه وأنفه، وجلده وشعره، وبعد أن فرغ الطبيب من فحص زياد قال : صحة هذا التلميذ جيدة لأنه نظيف، سُرَّ المعلمُ وشكر الطبيب، ثم قال للتلاميذ : حافظوا على نظافتكم، فالنظافة </a:t>
            </a:r>
            <a:r>
              <a:rPr lang="ar-SA" sz="2000" b="1" dirty="0">
                <a:solidFill>
                  <a:srgbClr val="0070C0"/>
                </a:solidFill>
                <a:effectLst/>
                <a:latin typeface="Calibri" panose="020F0502020204030204" pitchFamily="34" charset="0"/>
                <a:ea typeface="Calibri" panose="020F0502020204030204" pitchFamily="34" charset="0"/>
                <a:cs typeface="Arial" panose="020B0604020202020204" pitchFamily="34" charset="0"/>
              </a:rPr>
              <a:t>تُحافظ على صحة الجسم وتقيه من الإصابة بالأمراض</a:t>
            </a:r>
            <a:r>
              <a:rPr lang="ar-AE" sz="1800" b="1" dirty="0">
                <a:solidFill>
                  <a:srgbClr val="0070C0"/>
                </a:solidFill>
                <a:effectLst/>
                <a:latin typeface="Calibri" panose="020F0502020204030204" pitchFamily="34" charset="0"/>
                <a:ea typeface="Calibri" panose="020F0502020204030204" pitchFamily="34" charset="0"/>
                <a:cs typeface="Arial" panose="020B0604020202020204" pitchFamily="34" charset="0"/>
              </a:rPr>
              <a:t>.</a:t>
            </a:r>
          </a:p>
          <a:p>
            <a:pPr marL="0" marR="0" algn="ctr" rtl="1">
              <a:lnSpc>
                <a:spcPct val="107000"/>
              </a:lnSpc>
              <a:spcBef>
                <a:spcPts val="0"/>
              </a:spcBef>
              <a:spcAft>
                <a:spcPts val="800"/>
              </a:spcAft>
            </a:pPr>
            <a:endParaRPr lang="en-US" sz="18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Symbol" panose="05050102010706020507" pitchFamily="18" charset="2"/>
              <a:buChar char=""/>
            </a:pPr>
            <a:r>
              <a:rPr lang="ar-AE" sz="1800" b="1" dirty="0">
                <a:effectLst/>
                <a:latin typeface="Calibri" panose="020F0502020204030204" pitchFamily="34" charset="0"/>
                <a:ea typeface="Calibri" panose="020F0502020204030204" pitchFamily="34" charset="0"/>
                <a:cs typeface="Arial" panose="020B0604020202020204" pitchFamily="34" charset="0"/>
              </a:rPr>
              <a:t> </a:t>
            </a:r>
            <a:r>
              <a:rPr lang="ar-AE" sz="1800" b="1" u="sng" dirty="0">
                <a:effectLst/>
                <a:latin typeface="Calibri" panose="020F0502020204030204" pitchFamily="34" charset="0"/>
                <a:ea typeface="Calibri" panose="020F0502020204030204" pitchFamily="34" charset="0"/>
                <a:cs typeface="Arial" panose="020B0604020202020204" pitchFamily="34" charset="0"/>
              </a:rPr>
              <a:t>ضع دائرة حول رمز الإجابة الصحيحة فيما يلي</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 .1</a:t>
            </a:r>
            <a:r>
              <a:rPr lang="ar-EG" sz="1800" b="1" dirty="0">
                <a:effectLst/>
                <a:latin typeface="Calibri" panose="020F0502020204030204" pitchFamily="34" charset="0"/>
                <a:ea typeface="Calibri" panose="020F0502020204030204" pitchFamily="34" charset="0"/>
                <a:cs typeface="Arial" panose="020B0604020202020204" pitchFamily="34" charset="0"/>
              </a:rPr>
              <a:t>الشخصيات الرئيسة في القصة هي:</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gn="r" rtl="1">
              <a:lnSpc>
                <a:spcPct val="107000"/>
              </a:lnSpc>
              <a:spcBef>
                <a:spcPts val="0"/>
              </a:spcBef>
              <a:spcAft>
                <a:spcPts val="800"/>
              </a:spcAft>
            </a:pPr>
            <a:r>
              <a:rPr lang="ar-AE" sz="1600" b="1" dirty="0">
                <a:effectLst/>
                <a:latin typeface="Calibri" panose="020F0502020204030204" pitchFamily="34" charset="0"/>
                <a:ea typeface="Calibri" panose="020F0502020204030204" pitchFamily="34" charset="0"/>
                <a:cs typeface="Arial" panose="020B0604020202020204" pitchFamily="34" charset="0"/>
              </a:rPr>
              <a:t>أ.المعلم وزياد والتلام</a:t>
            </a:r>
            <a:r>
              <a:rPr lang="ar-AE" sz="1600" b="1" dirty="0">
                <a:latin typeface="Calibri" panose="020F0502020204030204" pitchFamily="34" charset="0"/>
                <a:ea typeface="Calibri" panose="020F0502020204030204" pitchFamily="34" charset="0"/>
                <a:cs typeface="Arial" panose="020B0604020202020204" pitchFamily="34" charset="0"/>
              </a:rPr>
              <a:t>يذ</a:t>
            </a:r>
            <a:r>
              <a:rPr lang="ar-AE" sz="1600" b="1" dirty="0">
                <a:effectLst/>
                <a:latin typeface="Calibri" panose="020F0502020204030204" pitchFamily="34" charset="0"/>
                <a:ea typeface="Calibri" panose="020F0502020204030204" pitchFamily="34" charset="0"/>
                <a:cs typeface="Arial" panose="020B0604020202020204" pitchFamily="34" charset="0"/>
              </a:rPr>
              <a:t>      ب. الطبيب والمعلم وزياد     ج. التلاميذ وزياد والطبيب</a:t>
            </a:r>
          </a:p>
          <a:p>
            <a:pPr marR="0" lvl="0" algn="r" rt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 .2</a:t>
            </a:r>
            <a:r>
              <a:rPr lang="ar-AE" sz="1800" b="1" dirty="0">
                <a:effectLst/>
                <a:latin typeface="Calibri" panose="020F0502020204030204" pitchFamily="34" charset="0"/>
                <a:ea typeface="Calibri" panose="020F0502020204030204" pitchFamily="34" charset="0"/>
                <a:cs typeface="Arial" panose="020B0604020202020204" pitchFamily="34" charset="0"/>
              </a:rPr>
              <a:t>"جاء زياد مسرعاً ووقف أمام الطبيب"  هذا دليل على:</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cs"/>
              <a:buAutoNum type="arabic1Minus"/>
            </a:pPr>
            <a:r>
              <a:rPr lang="ar-AE" sz="1800" b="1" dirty="0">
                <a:effectLst/>
                <a:latin typeface="Calibri" panose="020F0502020204030204" pitchFamily="34" charset="0"/>
                <a:ea typeface="Calibri" panose="020F0502020204030204" pitchFamily="34" charset="0"/>
                <a:cs typeface="Arial" panose="020B0604020202020204" pitchFamily="34" charset="0"/>
              </a:rPr>
              <a:t>خوفه من الطبيب               ب.  حبه للطبيب            ج. صحته الجيدة</a:t>
            </a:r>
          </a:p>
          <a:p>
            <a:pPr marR="0" lvl="0" algn="r" rtl="1">
              <a:lnSpc>
                <a:spcPct val="107000"/>
              </a:lnSpc>
              <a:spcBef>
                <a:spcPts val="0"/>
              </a:spcBef>
              <a:spcAft>
                <a:spcPts val="800"/>
              </a:spcAft>
            </a:pPr>
            <a:endParaRPr lang="ar-AE" sz="18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3</a:t>
            </a:r>
            <a:r>
              <a:rPr lang="ar-AE" sz="1800" b="1" dirty="0">
                <a:effectLst/>
                <a:latin typeface="Calibri" panose="020F0502020204030204" pitchFamily="34" charset="0"/>
                <a:ea typeface="Calibri" panose="020F0502020204030204" pitchFamily="34" charset="0"/>
                <a:cs typeface="Arial" panose="020B0604020202020204" pitchFamily="34" charset="0"/>
              </a:rPr>
              <a:t> من صفات </a:t>
            </a:r>
            <a:r>
              <a:rPr lang="ar-AE"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زياد</a:t>
            </a:r>
            <a:r>
              <a:rPr lang="ar-AE" sz="1800" b="1" dirty="0">
                <a:effectLst/>
                <a:latin typeface="Calibri" panose="020F0502020204030204" pitchFamily="34" charset="0"/>
                <a:ea typeface="Calibri" panose="020F0502020204030204" pitchFamily="34" charset="0"/>
                <a:cs typeface="Arial" panose="020B0604020202020204" pitchFamily="34" charset="0"/>
              </a:rPr>
              <a:t> أنه:</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cs"/>
              <a:buAutoNum type="arabic1Minus"/>
            </a:pPr>
            <a:r>
              <a:rPr lang="ar-AE" sz="1800" b="1" dirty="0">
                <a:effectLst/>
                <a:latin typeface="Calibri" panose="020F0502020204030204" pitchFamily="34" charset="0"/>
                <a:ea typeface="Calibri" panose="020F0502020204030204" pitchFamily="34" charset="0"/>
                <a:cs typeface="Arial" panose="020B0604020202020204" pitchFamily="34" charset="0"/>
              </a:rPr>
              <a:t>كسول                           ب. نظيف                     ج. جبان</a:t>
            </a:r>
          </a:p>
          <a:p>
            <a:pPr marR="0" lvl="0" algn="r" rtl="1">
              <a:lnSpc>
                <a:spcPct val="107000"/>
              </a:lnSpc>
              <a:spcBef>
                <a:spcPts val="0"/>
              </a:spcBef>
              <a:spcAft>
                <a:spcPts val="800"/>
              </a:spcAft>
            </a:pPr>
            <a:endParaRPr lang="ar-AE" sz="18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cs"/>
              <a:buAutoNum type="arabic1Minus"/>
            </a:pPr>
            <a:r>
              <a:rPr lang="ar-AE" sz="1800" b="1" dirty="0">
                <a:effectLst/>
                <a:latin typeface="Calibri" panose="020F0502020204030204" pitchFamily="34" charset="0"/>
                <a:ea typeface="Calibri" panose="020F0502020204030204" pitchFamily="34" charset="0"/>
                <a:cs typeface="Arial" panose="020B0604020202020204" pitchFamily="34" charset="0"/>
              </a:rPr>
              <a:t>ما نوع التنوين في كلمة " </a:t>
            </a:r>
            <a:r>
              <a:rPr lang="ar-AE"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مسرعاً</a:t>
            </a:r>
            <a:r>
              <a:rPr lang="ar-AE" sz="1800" b="1"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AE" sz="1800" b="1" dirty="0">
                <a:effectLst/>
                <a:latin typeface="Calibri" panose="020F0502020204030204" pitchFamily="34" charset="0"/>
                <a:ea typeface="Calibri" panose="020F0502020204030204" pitchFamily="34" charset="0"/>
                <a:cs typeface="Arial" panose="020B0604020202020204" pitchFamily="34" charset="0"/>
              </a:rPr>
              <a:t>أ. تنوين فتح               ب. تنوين ضم                  ج. تنوين كسر</a:t>
            </a:r>
          </a:p>
          <a:p>
            <a:pPr marL="0" marR="0" algn="r" rt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 .5</a:t>
            </a:r>
            <a:r>
              <a:rPr lang="ar-AE" sz="1800" b="1" dirty="0">
                <a:effectLst/>
                <a:latin typeface="Calibri" panose="020F0502020204030204" pitchFamily="34" charset="0"/>
                <a:ea typeface="Calibri" panose="020F0502020204030204" pitchFamily="34" charset="0"/>
                <a:cs typeface="Arial" panose="020B0604020202020204" pitchFamily="34" charset="0"/>
              </a:rPr>
              <a:t>حرف المد في كلمة " </a:t>
            </a:r>
            <a:r>
              <a:rPr lang="ar-AE"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زياد</a:t>
            </a:r>
            <a:r>
              <a:rPr lang="ar-AE" sz="1800" b="1" dirty="0">
                <a:effectLst/>
                <a:latin typeface="Calibri" panose="020F0502020204030204" pitchFamily="34" charset="0"/>
                <a:ea typeface="Calibri" panose="020F0502020204030204" pitchFamily="34" charset="0"/>
                <a:cs typeface="Arial" panose="020B0604020202020204" pitchFamily="34" charset="0"/>
              </a:rPr>
              <a:t> " هو حرف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cs"/>
              <a:buAutoNum type="arabic1Minus"/>
            </a:pPr>
            <a:r>
              <a:rPr lang="ar-AE" sz="1800" b="1" dirty="0">
                <a:effectLst/>
                <a:latin typeface="Calibri" panose="020F0502020204030204" pitchFamily="34" charset="0"/>
                <a:ea typeface="Calibri" panose="020F0502020204030204" pitchFamily="34" charset="0"/>
                <a:cs typeface="Arial" panose="020B0604020202020204" pitchFamily="34" charset="0"/>
              </a:rPr>
              <a:t>الواو                ب. الياء                      ج. الألف</a:t>
            </a:r>
          </a:p>
          <a:p>
            <a:pPr marR="0" lvl="0" algn="r" rt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 .6</a:t>
            </a:r>
            <a:r>
              <a:rPr lang="ar-AE" sz="1800" b="1" dirty="0">
                <a:effectLst/>
                <a:latin typeface="Calibri" panose="020F0502020204030204" pitchFamily="34" charset="0"/>
                <a:ea typeface="Calibri" panose="020F0502020204030204" pitchFamily="34" charset="0"/>
                <a:cs typeface="Arial" panose="020B0604020202020204" pitchFamily="34" charset="0"/>
              </a:rPr>
              <a:t>كلمة " </a:t>
            </a:r>
            <a:r>
              <a:rPr lang="ar-AE"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غرفة</a:t>
            </a:r>
            <a:r>
              <a:rPr lang="ar-AE" sz="1800" b="1" dirty="0">
                <a:effectLst/>
                <a:latin typeface="Calibri" panose="020F0502020204030204" pitchFamily="34" charset="0"/>
                <a:ea typeface="Calibri" panose="020F0502020204030204" pitchFamily="34" charset="0"/>
                <a:cs typeface="Arial" panose="020B0604020202020204" pitchFamily="34" charset="0"/>
              </a:rPr>
              <a:t>"   هي اسم:</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cs"/>
              <a:buAutoNum type="arabic1Minus"/>
            </a:pPr>
            <a:r>
              <a:rPr lang="ar-AE" sz="1800" b="1" dirty="0">
                <a:effectLst/>
                <a:latin typeface="Calibri" panose="020F0502020204030204" pitchFamily="34" charset="0"/>
                <a:ea typeface="Calibri" panose="020F0502020204030204" pitchFamily="34" charset="0"/>
                <a:cs typeface="Arial" panose="020B0604020202020204" pitchFamily="34" charset="0"/>
              </a:rPr>
              <a:t>نبات                 ب.  جماد                  ج. حيوان</a:t>
            </a:r>
          </a:p>
          <a:p>
            <a:pPr marL="0" marR="0" algn="r" rtl="1">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ED3E164E-B6CB-4D01-9CB5-06F0E06990B3}"/>
              </a:ext>
            </a:extLst>
          </p:cNvPr>
          <p:cNvSpPr/>
          <p:nvPr/>
        </p:nvSpPr>
        <p:spPr>
          <a:xfrm>
            <a:off x="1096445" y="879852"/>
            <a:ext cx="4665109" cy="3740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dirty="0">
                <a:solidFill>
                  <a:schemeClr val="tx1"/>
                </a:solidFill>
              </a:rPr>
              <a:t>اختبار اللغة العربية – الفصل الدراسي الثاني</a:t>
            </a:r>
            <a:endParaRPr lang="en-US" dirty="0">
              <a:solidFill>
                <a:schemeClr val="tx1"/>
              </a:solidFill>
            </a:endParaRPr>
          </a:p>
        </p:txBody>
      </p:sp>
      <p:sp>
        <p:nvSpPr>
          <p:cNvPr id="9" name="Rectangle: Rounded Corners 8">
            <a:extLst>
              <a:ext uri="{FF2B5EF4-FFF2-40B4-BE49-F238E27FC236}">
                <a16:creationId xmlns:a16="http://schemas.microsoft.com/office/drawing/2014/main" id="{9826984F-3438-425E-AFC2-D0D8E4C2D376}"/>
              </a:ext>
            </a:extLst>
          </p:cNvPr>
          <p:cNvSpPr/>
          <p:nvPr/>
        </p:nvSpPr>
        <p:spPr>
          <a:xfrm>
            <a:off x="113016" y="77966"/>
            <a:ext cx="2291137" cy="68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dirty="0">
                <a:solidFill>
                  <a:schemeClr val="tx1"/>
                </a:solidFill>
              </a:rPr>
              <a:t>اسمي:........................</a:t>
            </a:r>
          </a:p>
          <a:p>
            <a:pPr algn="ctr"/>
            <a:r>
              <a:rPr lang="ar-AE" dirty="0">
                <a:solidFill>
                  <a:schemeClr val="tx1"/>
                </a:solidFill>
              </a:rPr>
              <a:t>صفي:........................</a:t>
            </a:r>
            <a:endParaRPr lang="en-US" dirty="0">
              <a:solidFill>
                <a:schemeClr val="tx1"/>
              </a:solidFill>
            </a:endParaRPr>
          </a:p>
        </p:txBody>
      </p:sp>
    </p:spTree>
    <p:extLst>
      <p:ext uri="{BB962C8B-B14F-4D97-AF65-F5344CB8AC3E}">
        <p14:creationId xmlns:p14="http://schemas.microsoft.com/office/powerpoint/2010/main" val="925599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6F1E8-A64D-43B0-9C4D-4808ED04119A}"/>
              </a:ext>
            </a:extLst>
          </p:cNvPr>
          <p:cNvSpPr>
            <a:spLocks noGrp="1"/>
          </p:cNvSpPr>
          <p:nvPr>
            <p:ph type="title"/>
          </p:nvPr>
        </p:nvSpPr>
        <p:spPr>
          <a:xfrm>
            <a:off x="337924" y="1419675"/>
            <a:ext cx="5915025" cy="5307049"/>
          </a:xfrm>
        </p:spPr>
        <p:txBody>
          <a:bodyPr>
            <a:normAutofit fontScale="90000"/>
          </a:bodyPr>
          <a:lstStyle/>
          <a:p>
            <a:pPr marL="0" marR="0" algn="r" rtl="1">
              <a:lnSpc>
                <a:spcPct val="107000"/>
              </a:lnSpc>
              <a:spcBef>
                <a:spcPts val="0"/>
              </a:spcBef>
              <a:spcAft>
                <a:spcPts val="800"/>
              </a:spcAft>
            </a:pPr>
            <a:r>
              <a:rPr lang="ar-AE" sz="2000" b="1" dirty="0">
                <a:effectLst/>
                <a:latin typeface="Calibri" panose="020F0502020204030204" pitchFamily="34" charset="0"/>
                <a:ea typeface="Calibri" panose="020F0502020204030204" pitchFamily="34" charset="0"/>
                <a:cs typeface="Arial" panose="020B0604020202020204" pitchFamily="34" charset="0"/>
              </a:rPr>
              <a:t>7.</a:t>
            </a:r>
            <a:r>
              <a:rPr lang="en-US" sz="2000" b="1" dirty="0">
                <a:effectLst/>
                <a:latin typeface="Calibri" panose="020F0502020204030204" pitchFamily="34" charset="0"/>
                <a:ea typeface="Calibri" panose="020F0502020204030204" pitchFamily="34" charset="0"/>
                <a:cs typeface="Arial" panose="020B0604020202020204" pitchFamily="34" charset="0"/>
              </a:rPr>
              <a:t> </a:t>
            </a:r>
            <a:r>
              <a:rPr lang="ar-AE" sz="2000" b="1" dirty="0">
                <a:effectLst/>
                <a:latin typeface="Calibri" panose="020F0502020204030204" pitchFamily="34" charset="0"/>
                <a:ea typeface="Calibri" panose="020F0502020204030204" pitchFamily="34" charset="0"/>
                <a:cs typeface="Arial" panose="020B0604020202020204" pitchFamily="34" charset="0"/>
              </a:rPr>
              <a:t>كلمة " </a:t>
            </a:r>
            <a:r>
              <a:rPr lang="ar-AE"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التلاميذ </a:t>
            </a:r>
            <a:r>
              <a:rPr lang="ar-AE" sz="2000" b="1" dirty="0">
                <a:effectLst/>
                <a:latin typeface="Calibri" panose="020F0502020204030204" pitchFamily="34" charset="0"/>
                <a:ea typeface="Calibri" panose="020F0502020204030204" pitchFamily="34" charset="0"/>
                <a:cs typeface="Arial" panose="020B0604020202020204" pitchFamily="34" charset="0"/>
              </a:rPr>
              <a:t>" هي اسم:</a:t>
            </a:r>
            <a:br>
              <a:rPr lang="en-US" sz="2000" dirty="0">
                <a:effectLst/>
                <a:latin typeface="Calibri" panose="020F0502020204030204" pitchFamily="34" charset="0"/>
                <a:ea typeface="Calibri" panose="020F0502020204030204" pitchFamily="34" charset="0"/>
                <a:cs typeface="Arial" panose="020B0604020202020204" pitchFamily="34" charset="0"/>
              </a:rPr>
            </a:br>
            <a:r>
              <a:rPr lang="ar-AE" sz="2000" b="1" dirty="0">
                <a:effectLst/>
                <a:latin typeface="Calibri" panose="020F0502020204030204" pitchFamily="34" charset="0"/>
                <a:ea typeface="Calibri" panose="020F0502020204030204" pitchFamily="34" charset="0"/>
                <a:cs typeface="Arial" panose="020B0604020202020204" pitchFamily="34" charset="0"/>
              </a:rPr>
              <a:t>مفرد                  ب.  مثنى                  ج. جمع</a:t>
            </a: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en-US" sz="2000" dirty="0">
                <a:effectLst/>
                <a:latin typeface="Calibri" panose="020F0502020204030204" pitchFamily="34" charset="0"/>
                <a:ea typeface="Calibri" panose="020F0502020204030204" pitchFamily="34" charset="0"/>
                <a:cs typeface="Arial" panose="020B0604020202020204" pitchFamily="34" charset="0"/>
              </a:rPr>
            </a:br>
            <a:r>
              <a:rPr lang="en-US" sz="2000" b="1" dirty="0">
                <a:effectLst/>
                <a:latin typeface="Calibri" panose="020F0502020204030204" pitchFamily="34" charset="0"/>
                <a:ea typeface="Calibri" panose="020F0502020204030204" pitchFamily="34" charset="0"/>
                <a:cs typeface="Arial" panose="020B0604020202020204" pitchFamily="34" charset="0"/>
              </a:rPr>
              <a:t> .8</a:t>
            </a:r>
            <a:r>
              <a:rPr lang="ar-AE" sz="2000" b="1" dirty="0">
                <a:effectLst/>
                <a:latin typeface="Calibri" panose="020F0502020204030204" pitchFamily="34" charset="0"/>
                <a:ea typeface="Calibri" panose="020F0502020204030204" pitchFamily="34" charset="0"/>
                <a:cs typeface="Arial" panose="020B0604020202020204" pitchFamily="34" charset="0"/>
              </a:rPr>
              <a:t>ما نوع اللام في كلمة " </a:t>
            </a:r>
            <a:r>
              <a:rPr lang="ar-AE"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الْمعلم </a:t>
            </a:r>
            <a:r>
              <a:rPr lang="ar-AE" sz="2000" b="1" dirty="0">
                <a:effectLst/>
                <a:latin typeface="Calibri" panose="020F0502020204030204" pitchFamily="34" charset="0"/>
                <a:ea typeface="Calibri" panose="020F0502020204030204" pitchFamily="34" charset="0"/>
                <a:cs typeface="Arial" panose="020B0604020202020204" pitchFamily="34" charset="0"/>
              </a:rPr>
              <a:t>"؟ </a:t>
            </a:r>
            <a:br>
              <a:rPr lang="en-US" sz="2000" dirty="0">
                <a:effectLst/>
                <a:latin typeface="Calibri" panose="020F0502020204030204" pitchFamily="34" charset="0"/>
                <a:ea typeface="Calibri" panose="020F0502020204030204" pitchFamily="34" charset="0"/>
                <a:cs typeface="Arial" panose="020B0604020202020204" pitchFamily="34" charset="0"/>
              </a:rPr>
            </a:br>
            <a:r>
              <a:rPr lang="ar-AE" sz="2000" b="1" dirty="0">
                <a:effectLst/>
                <a:latin typeface="Calibri" panose="020F0502020204030204" pitchFamily="34" charset="0"/>
                <a:ea typeface="Calibri" panose="020F0502020204030204" pitchFamily="34" charset="0"/>
                <a:cs typeface="Arial" panose="020B0604020202020204" pitchFamily="34" charset="0"/>
              </a:rPr>
              <a:t>لام شمسية                ب. لام قمرية                ج. لام الأمر</a:t>
            </a: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en-US" sz="2000" dirty="0">
                <a:effectLst/>
                <a:latin typeface="Calibri" panose="020F0502020204030204" pitchFamily="34" charset="0"/>
                <a:ea typeface="Calibri" panose="020F0502020204030204" pitchFamily="34" charset="0"/>
                <a:cs typeface="Arial" panose="020B0604020202020204" pitchFamily="34" charset="0"/>
              </a:rPr>
            </a:br>
            <a:r>
              <a:rPr lang="en-US" sz="2000" b="1" dirty="0">
                <a:effectLst/>
                <a:latin typeface="Calibri" panose="020F0502020204030204" pitchFamily="34" charset="0"/>
                <a:ea typeface="Calibri" panose="020F0502020204030204" pitchFamily="34" charset="0"/>
                <a:cs typeface="Arial" panose="020B0604020202020204" pitchFamily="34" charset="0"/>
              </a:rPr>
              <a:t> .9</a:t>
            </a:r>
            <a:r>
              <a:rPr lang="ar-AE" sz="2000" b="1" dirty="0">
                <a:effectLst/>
                <a:latin typeface="Calibri" panose="020F0502020204030204" pitchFamily="34" charset="0"/>
                <a:ea typeface="Calibri" panose="020F0502020204030204" pitchFamily="34" charset="0"/>
                <a:cs typeface="Arial" panose="020B0604020202020204" pitchFamily="34" charset="0"/>
              </a:rPr>
              <a:t> كلمة " </a:t>
            </a:r>
            <a:r>
              <a:rPr lang="ar-AE"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جاءَ </a:t>
            </a:r>
            <a:r>
              <a:rPr lang="ar-AE" sz="2000" b="1" dirty="0">
                <a:effectLst/>
                <a:latin typeface="Calibri" panose="020F0502020204030204" pitchFamily="34" charset="0"/>
                <a:ea typeface="Calibri" panose="020F0502020204030204" pitchFamily="34" charset="0"/>
                <a:cs typeface="Arial" panose="020B0604020202020204" pitchFamily="34" charset="0"/>
              </a:rPr>
              <a:t>"   نوعها فعل:</a:t>
            </a:r>
            <a:br>
              <a:rPr lang="en-US" sz="2000" dirty="0">
                <a:effectLst/>
                <a:latin typeface="Calibri" panose="020F0502020204030204" pitchFamily="34" charset="0"/>
                <a:ea typeface="Calibri" panose="020F0502020204030204" pitchFamily="34" charset="0"/>
                <a:cs typeface="Arial" panose="020B0604020202020204" pitchFamily="34" charset="0"/>
              </a:rPr>
            </a:br>
            <a:r>
              <a:rPr lang="ar-AE" sz="2000" b="1" dirty="0">
                <a:effectLst/>
                <a:latin typeface="Calibri" panose="020F0502020204030204" pitchFamily="34" charset="0"/>
                <a:ea typeface="Calibri" panose="020F0502020204030204" pitchFamily="34" charset="0"/>
                <a:cs typeface="Arial" panose="020B0604020202020204" pitchFamily="34" charset="0"/>
              </a:rPr>
              <a:t>أ. ماضٍ                     ب. مضارع</a:t>
            </a: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en-US" sz="2000" dirty="0">
                <a:effectLst/>
                <a:latin typeface="Calibri" panose="020F0502020204030204" pitchFamily="34" charset="0"/>
                <a:ea typeface="Calibri" panose="020F0502020204030204" pitchFamily="34" charset="0"/>
                <a:cs typeface="Arial" panose="020B0604020202020204" pitchFamily="34" charset="0"/>
              </a:rPr>
            </a:br>
            <a:r>
              <a:rPr lang="en-US" sz="2000" b="1" dirty="0">
                <a:effectLst/>
                <a:latin typeface="Calibri" panose="020F0502020204030204" pitchFamily="34" charset="0"/>
                <a:ea typeface="Calibri" panose="020F0502020204030204" pitchFamily="34" charset="0"/>
                <a:cs typeface="Arial" panose="020B0604020202020204" pitchFamily="34" charset="0"/>
              </a:rPr>
              <a:t> .10</a:t>
            </a:r>
            <a:r>
              <a:rPr lang="ar-AE" sz="2000" b="1" dirty="0">
                <a:effectLst/>
                <a:latin typeface="Calibri" panose="020F0502020204030204" pitchFamily="34" charset="0"/>
                <a:ea typeface="Calibri" panose="020F0502020204030204" pitchFamily="34" charset="0"/>
                <a:cs typeface="Arial" panose="020B0604020202020204" pitchFamily="34" charset="0"/>
              </a:rPr>
              <a:t>حرف من حروف العطف هو:</a:t>
            </a:r>
            <a:br>
              <a:rPr lang="en-US" sz="2000" dirty="0">
                <a:effectLst/>
                <a:latin typeface="Calibri" panose="020F0502020204030204" pitchFamily="34" charset="0"/>
                <a:ea typeface="Calibri" panose="020F0502020204030204" pitchFamily="34" charset="0"/>
                <a:cs typeface="Arial" panose="020B0604020202020204" pitchFamily="34" charset="0"/>
              </a:rPr>
            </a:br>
            <a:r>
              <a:rPr lang="ar-AE" sz="2000" b="1" dirty="0">
                <a:effectLst/>
                <a:latin typeface="Calibri" panose="020F0502020204030204" pitchFamily="34" charset="0"/>
                <a:ea typeface="Calibri" panose="020F0502020204030204" pitchFamily="34" charset="0"/>
                <a:cs typeface="Arial" panose="020B0604020202020204" pitchFamily="34" charset="0"/>
              </a:rPr>
              <a:t>( في )                 ب.  ( مِن )                     ج. ( ثمّ )</a:t>
            </a: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ar-AE" sz="2000" b="1"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pic>
        <p:nvPicPr>
          <p:cNvPr id="4" name="Picture 3" descr="Boy and girl clipart 6 » Clipart Station">
            <a:extLst>
              <a:ext uri="{FF2B5EF4-FFF2-40B4-BE49-F238E27FC236}">
                <a16:creationId xmlns:a16="http://schemas.microsoft.com/office/drawing/2014/main" id="{E0C5C1AF-8328-40E0-AAC7-DED688298B3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55051"/>
          <a:stretch/>
        </p:blipFill>
        <p:spPr bwMode="auto">
          <a:xfrm flipH="1">
            <a:off x="10921041" y="2150853"/>
            <a:ext cx="961978" cy="1114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oy and girl clipart 6 » Clipart Station">
            <a:extLst>
              <a:ext uri="{FF2B5EF4-FFF2-40B4-BE49-F238E27FC236}">
                <a16:creationId xmlns:a16="http://schemas.microsoft.com/office/drawing/2014/main" id="{B9F05736-F6BE-4FB8-9977-90FCC46BED5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55051"/>
          <a:stretch/>
        </p:blipFill>
        <p:spPr bwMode="auto">
          <a:xfrm flipH="1">
            <a:off x="4851474" y="6095999"/>
            <a:ext cx="1401473" cy="205211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6B49E0AC-A6D9-4BF6-89C6-424CD370DDE3}"/>
              </a:ext>
            </a:extLst>
          </p:cNvPr>
          <p:cNvSpPr/>
          <p:nvPr/>
        </p:nvSpPr>
        <p:spPr>
          <a:xfrm>
            <a:off x="2190939" y="6228784"/>
            <a:ext cx="2498756" cy="12674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dirty="0">
                <a:solidFill>
                  <a:srgbClr val="FF0000"/>
                </a:solidFill>
              </a:rPr>
              <a:t>اتمنى لكم النجاح والتوفيق</a:t>
            </a:r>
            <a:endParaRPr lang="en-US" dirty="0">
              <a:solidFill>
                <a:srgbClr val="FF0000"/>
              </a:solidFill>
            </a:endParaRPr>
          </a:p>
        </p:txBody>
      </p:sp>
    </p:spTree>
    <p:extLst>
      <p:ext uri="{BB962C8B-B14F-4D97-AF65-F5344CB8AC3E}">
        <p14:creationId xmlns:p14="http://schemas.microsoft.com/office/powerpoint/2010/main" val="33226859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347</Words>
  <Application>Microsoft Office PowerPoint</Application>
  <PresentationFormat>Widescreen</PresentationFormat>
  <Paragraphs>27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Symbol</vt:lpstr>
      <vt:lpstr>Office Theme</vt:lpstr>
      <vt:lpstr>                                     </vt:lpstr>
      <vt:lpstr>7. كلمة " التلاميذ " هي اسم: مفرد                  ب.  مثنى                  ج. جمع   .8ما نوع اللام في كلمة " الْمعلم "؟  لام شمسية                ب. لام قمرية                ج. لام الأمر   .9 كلمة " جاءَ "   نوعها فعل: أ. ماضٍ                     ب. مضارع   .10حرف من حروف العطف هو: ( في )                 ب.  ( مِن )                     ج. ( ثمّ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فاطمة حسين الحوسني</dc:creator>
  <cp:lastModifiedBy>فاطمة حسين الحوسني</cp:lastModifiedBy>
  <cp:revision>2</cp:revision>
  <dcterms:created xsi:type="dcterms:W3CDTF">2022-02-12T18:28:51Z</dcterms:created>
  <dcterms:modified xsi:type="dcterms:W3CDTF">2022-02-17T09:22:07Z</dcterms:modified>
</cp:coreProperties>
</file>