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9"/>
  </p:notesMasterIdLst>
  <p:sldIdLst>
    <p:sldId id="268" r:id="rId4"/>
    <p:sldId id="261" r:id="rId5"/>
    <p:sldId id="256" r:id="rId6"/>
    <p:sldId id="257" r:id="rId7"/>
    <p:sldId id="258" r:id="rId8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3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23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B2211B-F0FC-44AB-87F9-46DC30A4F23B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8DEC58-43F2-4425-BCE8-F737D46C0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467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8DEC58-43F2-4425-BCE8-F737D46C081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52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733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096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87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445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130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8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936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20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8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152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849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5" indent="0" algn="ctr">
              <a:buNone/>
              <a:defRPr sz="1500"/>
            </a:lvl2pPr>
            <a:lvl3pPr marL="685808" indent="0" algn="ctr">
              <a:buNone/>
              <a:defRPr sz="1350"/>
            </a:lvl3pPr>
            <a:lvl4pPr marL="1028713" indent="0" algn="ctr">
              <a:buNone/>
              <a:defRPr sz="1200"/>
            </a:lvl4pPr>
            <a:lvl5pPr marL="1371617" indent="0" algn="ctr">
              <a:buNone/>
              <a:defRPr sz="1200"/>
            </a:lvl5pPr>
            <a:lvl6pPr marL="1714521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0" indent="0" algn="ctr">
              <a:buNone/>
              <a:defRPr sz="1200"/>
            </a:lvl8pPr>
            <a:lvl9pPr marL="2743234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15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80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8159050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5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8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1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17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21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26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3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3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8844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865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6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5" indent="0">
              <a:buNone/>
              <a:defRPr sz="1500" b="1"/>
            </a:lvl2pPr>
            <a:lvl3pPr marL="685808" indent="0">
              <a:buNone/>
              <a:defRPr sz="1350" b="1"/>
            </a:lvl3pPr>
            <a:lvl4pPr marL="1028713" indent="0">
              <a:buNone/>
              <a:defRPr sz="1200" b="1"/>
            </a:lvl4pPr>
            <a:lvl5pPr marL="1371617" indent="0">
              <a:buNone/>
              <a:defRPr sz="1200" b="1"/>
            </a:lvl5pPr>
            <a:lvl6pPr marL="1714521" indent="0">
              <a:buNone/>
              <a:defRPr sz="1200" b="1"/>
            </a:lvl6pPr>
            <a:lvl7pPr marL="2057426" indent="0">
              <a:buNone/>
              <a:defRPr sz="1200" b="1"/>
            </a:lvl7pPr>
            <a:lvl8pPr marL="2400330" indent="0">
              <a:buNone/>
              <a:defRPr sz="1200" b="1"/>
            </a:lvl8pPr>
            <a:lvl9pPr marL="274323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4453468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5" indent="0">
              <a:buNone/>
              <a:defRPr sz="1500" b="1"/>
            </a:lvl2pPr>
            <a:lvl3pPr marL="685808" indent="0">
              <a:buNone/>
              <a:defRPr sz="1350" b="1"/>
            </a:lvl3pPr>
            <a:lvl4pPr marL="1028713" indent="0">
              <a:buNone/>
              <a:defRPr sz="1200" b="1"/>
            </a:lvl4pPr>
            <a:lvl5pPr marL="1371617" indent="0">
              <a:buNone/>
              <a:defRPr sz="1200" b="1"/>
            </a:lvl5pPr>
            <a:lvl6pPr marL="1714521" indent="0">
              <a:buNone/>
              <a:defRPr sz="1200" b="1"/>
            </a:lvl6pPr>
            <a:lvl7pPr marL="2057426" indent="0">
              <a:buNone/>
              <a:defRPr sz="1200" b="1"/>
            </a:lvl7pPr>
            <a:lvl8pPr marL="2400330" indent="0">
              <a:buNone/>
              <a:defRPr sz="1200" b="1"/>
            </a:lvl8pPr>
            <a:lvl9pPr marL="2743234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4453468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524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4508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225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755427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5" indent="0">
              <a:buNone/>
              <a:defRPr sz="1050"/>
            </a:lvl2pPr>
            <a:lvl3pPr marL="685808" indent="0">
              <a:buNone/>
              <a:defRPr sz="900"/>
            </a:lvl3pPr>
            <a:lvl4pPr marL="1028713" indent="0">
              <a:buNone/>
              <a:defRPr sz="750"/>
            </a:lvl4pPr>
            <a:lvl5pPr marL="1371617" indent="0">
              <a:buNone/>
              <a:defRPr sz="750"/>
            </a:lvl5pPr>
            <a:lvl6pPr marL="1714521" indent="0">
              <a:buNone/>
              <a:defRPr sz="750"/>
            </a:lvl6pPr>
            <a:lvl7pPr marL="2057426" indent="0">
              <a:buNone/>
              <a:defRPr sz="750"/>
            </a:lvl7pPr>
            <a:lvl8pPr marL="2400330" indent="0">
              <a:buNone/>
              <a:defRPr sz="750"/>
            </a:lvl8pPr>
            <a:lvl9pPr marL="2743234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3604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755427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5" indent="0">
              <a:buNone/>
              <a:defRPr sz="2100"/>
            </a:lvl2pPr>
            <a:lvl3pPr marL="685808" indent="0">
              <a:buNone/>
              <a:defRPr sz="1800"/>
            </a:lvl3pPr>
            <a:lvl4pPr marL="1028713" indent="0">
              <a:buNone/>
              <a:defRPr sz="1500"/>
            </a:lvl4pPr>
            <a:lvl5pPr marL="1371617" indent="0">
              <a:buNone/>
              <a:defRPr sz="1500"/>
            </a:lvl5pPr>
            <a:lvl6pPr marL="1714521" indent="0">
              <a:buNone/>
              <a:defRPr sz="1500"/>
            </a:lvl6pPr>
            <a:lvl7pPr marL="2057426" indent="0">
              <a:buNone/>
              <a:defRPr sz="1500"/>
            </a:lvl7pPr>
            <a:lvl8pPr marL="2400330" indent="0">
              <a:buNone/>
              <a:defRPr sz="1500"/>
            </a:lvl8pPr>
            <a:lvl9pPr marL="2743234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5" indent="0">
              <a:buNone/>
              <a:defRPr sz="1050"/>
            </a:lvl2pPr>
            <a:lvl3pPr marL="685808" indent="0">
              <a:buNone/>
              <a:defRPr sz="900"/>
            </a:lvl3pPr>
            <a:lvl4pPr marL="1028713" indent="0">
              <a:buNone/>
              <a:defRPr sz="750"/>
            </a:lvl4pPr>
            <a:lvl5pPr marL="1371617" indent="0">
              <a:buNone/>
              <a:defRPr sz="750"/>
            </a:lvl5pPr>
            <a:lvl6pPr marL="1714521" indent="0">
              <a:buNone/>
              <a:defRPr sz="750"/>
            </a:lvl6pPr>
            <a:lvl7pPr marL="2057426" indent="0">
              <a:buNone/>
              <a:defRPr sz="750"/>
            </a:lvl7pPr>
            <a:lvl8pPr marL="2400330" indent="0">
              <a:buNone/>
              <a:defRPr sz="750"/>
            </a:lvl8pPr>
            <a:lvl9pPr marL="2743234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5667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075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010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4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371739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3008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3039538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8159049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568707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6493086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649115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5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988735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422259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553458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239470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755426"/>
            <a:ext cx="3471863" cy="866422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1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81383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755426"/>
            <a:ext cx="3471863" cy="8664223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1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91428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879109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3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3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0586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EA13EC-AC5E-4AAF-9CDB-0876A053B240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72100E-B774-418A-8FBB-74B3FB5591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26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649116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656E5A-843A-46D8-A5B3-9794BE32B9C5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11300182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7D8D73-6CD6-49FA-A4F6-3E7EAE5BDD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8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2" indent="-171452" algn="l" defTabSz="68580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6" indent="-171452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61" indent="-171452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65" indent="-171452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69" indent="-171452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74" indent="-171452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78" indent="-171452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2" indent="-171452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87" indent="-171452" algn="l" defTabSz="68580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8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3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7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1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6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0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34" algn="l" defTabSz="68580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649115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E5C56-1330-4791-8CCE-48C931B2FA38}" type="datetimeFigureOut">
              <a:rPr lang="en-AE" smtClean="0"/>
              <a:t>10/09/2026</a:t>
            </a:fld>
            <a:endParaRPr lang="en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11300182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14DA3-D627-43DF-A412-2D0AF6B58F65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793895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jpeg"/><Relationship Id="rId18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7.emf"/><Relationship Id="rId12" Type="http://schemas.openxmlformats.org/officeDocument/2006/relationships/image" Target="../media/image12.jpeg"/><Relationship Id="rId17" Type="http://schemas.openxmlformats.org/officeDocument/2006/relationships/image" Target="../media/image17.jpeg"/><Relationship Id="rId2" Type="http://schemas.openxmlformats.org/officeDocument/2006/relationships/image" Target="../media/image2.png"/><Relationship Id="rId16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5" Type="http://schemas.openxmlformats.org/officeDocument/2006/relationships/image" Target="../media/image15.png"/><Relationship Id="rId10" Type="http://schemas.openxmlformats.org/officeDocument/2006/relationships/image" Target="../media/image10.emf"/><Relationship Id="rId4" Type="http://schemas.openxmlformats.org/officeDocument/2006/relationships/image" Target="../media/image4.jpeg"/><Relationship Id="rId9" Type="http://schemas.openxmlformats.org/officeDocument/2006/relationships/image" Target="../media/image9.emf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C865E-F5AB-730E-AFD5-9691610C2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FF687338-5F3D-24FC-93CC-153657F5D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839042"/>
              </p:ext>
            </p:extLst>
          </p:nvPr>
        </p:nvGraphicFramePr>
        <p:xfrm>
          <a:off x="184752" y="5581199"/>
          <a:ext cx="6488497" cy="19780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07546">
                  <a:extLst>
                    <a:ext uri="{9D8B030D-6E8A-4147-A177-3AD203B41FA5}">
                      <a16:colId xmlns:a16="http://schemas.microsoft.com/office/drawing/2014/main" val="1610199458"/>
                    </a:ext>
                  </a:extLst>
                </a:gridCol>
                <a:gridCol w="2680951">
                  <a:extLst>
                    <a:ext uri="{9D8B030D-6E8A-4147-A177-3AD203B41FA5}">
                      <a16:colId xmlns:a16="http://schemas.microsoft.com/office/drawing/2014/main" val="2836521655"/>
                    </a:ext>
                  </a:extLst>
                </a:gridCol>
              </a:tblGrid>
              <a:tr h="583143">
                <a:tc>
                  <a:txBody>
                    <a:bodyPr/>
                    <a:lstStyle/>
                    <a:p>
                      <a:pPr marL="0" marR="0" lvl="0" indent="0" algn="ctr" defTabSz="5376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……………………………………………………………………………………….</a:t>
                      </a:r>
                    </a:p>
                  </a:txBody>
                  <a:tcPr marL="116629" marR="116629" marT="58314" marB="58314" anchor="ctr"/>
                </a:tc>
                <a:tc>
                  <a:txBody>
                    <a:bodyPr/>
                    <a:lstStyle/>
                    <a:p>
                      <a:pPr marL="0" marR="0" lvl="0" indent="0" algn="r" defTabSz="537667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اسم الطالب</a:t>
                      </a:r>
                    </a:p>
                  </a:txBody>
                  <a:tcPr marL="116629" marR="116629" marT="58314" marB="58314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7893361"/>
                  </a:ext>
                </a:extLst>
              </a:tr>
              <a:tr h="30177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43200" algn="ctr"/>
                          <a:tab pos="5486400" algn="r"/>
                        </a:tabLst>
                      </a:pPr>
                      <a:endParaRPr lang="en-US" sz="15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16629" marR="116629" marT="58314" marB="58314" anchor="ctr"/>
                </a:tc>
                <a:tc>
                  <a:txBody>
                    <a:bodyPr/>
                    <a:lstStyle/>
                    <a:p>
                      <a:pPr marL="0" marR="0" lvl="0" indent="0" algn="r" defTabSz="537667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المدرسة</a:t>
                      </a:r>
                    </a:p>
                  </a:txBody>
                  <a:tcPr marL="116629" marR="116629" marT="58314" marB="58314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4544377"/>
                  </a:ext>
                </a:extLst>
              </a:tr>
              <a:tr h="349886">
                <a:tc>
                  <a:txBody>
                    <a:bodyPr/>
                    <a:lstStyle/>
                    <a:p>
                      <a:pPr marL="0" marR="0" lvl="0" indent="0" algn="ctr" defTabSz="5376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الثاني</a:t>
                      </a:r>
                      <a:r>
                        <a:rPr lang="ar-AE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endParaRPr lang="ar-SA" sz="1500" b="0" i="0" u="none" strike="noStrike" dirty="0">
                        <a:solidFill>
                          <a:srgbClr val="000000"/>
                        </a:solidFill>
                        <a:effectLst/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marL="116629" marR="116629" marT="58314" marB="58314" anchor="ctr"/>
                </a:tc>
                <a:tc>
                  <a:txBody>
                    <a:bodyPr/>
                    <a:lstStyle/>
                    <a:p>
                      <a:pPr marL="0" marR="0" lvl="0" indent="0" algn="r" defTabSz="537667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الصف</a:t>
                      </a:r>
                      <a:endParaRPr kumimoji="0" lang="ar-SA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Sakkal Majalla" panose="02000000000000000000" pitchFamily="2" charset="-78"/>
                        <a:ea typeface="+mn-ea"/>
                        <a:cs typeface="Sakkal Majalla" panose="02000000000000000000" pitchFamily="2" charset="-78"/>
                      </a:endParaRPr>
                    </a:p>
                  </a:txBody>
                  <a:tcPr marL="116629" marR="116629" marT="58314" marB="58314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103323"/>
                  </a:ext>
                </a:extLst>
              </a:tr>
              <a:tr h="349886">
                <a:tc>
                  <a:txBody>
                    <a:bodyPr/>
                    <a:lstStyle/>
                    <a:p>
                      <a:pPr marL="0" marR="0" lvl="0" indent="0" algn="ctr" defTabSz="5376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التربية الإسلامية</a:t>
                      </a:r>
                    </a:p>
                  </a:txBody>
                  <a:tcPr marL="116629" marR="116629" marT="58314" marB="58314" anchor="ctr"/>
                </a:tc>
                <a:tc>
                  <a:txBody>
                    <a:bodyPr/>
                    <a:lstStyle/>
                    <a:p>
                      <a:pPr marL="0" marR="0" lvl="0" indent="0" algn="r" defTabSz="537667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الم</a:t>
                      </a:r>
                      <a:r>
                        <a:rPr kumimoji="0" lang="ar-SA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ادة</a:t>
                      </a:r>
                    </a:p>
                  </a:txBody>
                  <a:tcPr marL="116629" marR="116629" marT="58314" marB="58314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1367409"/>
                  </a:ext>
                </a:extLst>
              </a:tr>
              <a:tr h="349886">
                <a:tc>
                  <a:txBody>
                    <a:bodyPr/>
                    <a:lstStyle/>
                    <a:p>
                      <a:pPr marL="0" marR="0" lvl="0" indent="0" algn="ctr" defTabSz="5376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.........................\ 100</a:t>
                      </a:r>
                    </a:p>
                  </a:txBody>
                  <a:tcPr marL="116629" marR="116629" marT="58314" marB="58314" anchor="ctr"/>
                </a:tc>
                <a:tc>
                  <a:txBody>
                    <a:bodyPr/>
                    <a:lstStyle/>
                    <a:p>
                      <a:pPr marL="0" marR="0" lvl="0" indent="0" algn="r" defTabSz="537667" rtl="1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Sakkal Majalla" panose="02000000000000000000" pitchFamily="2" charset="-78"/>
                          <a:ea typeface="+mn-ea"/>
                          <a:cs typeface="Sakkal Majalla" panose="02000000000000000000" pitchFamily="2" charset="-78"/>
                        </a:rPr>
                        <a:t>النتيجة</a:t>
                      </a:r>
                    </a:p>
                  </a:txBody>
                  <a:tcPr marL="116629" marR="116629" marT="58314" marB="58314" anchor="ctr"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51034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42042D1-C13B-6505-B251-FA43918839FF}"/>
              </a:ext>
            </a:extLst>
          </p:cNvPr>
          <p:cNvSpPr txBox="1"/>
          <p:nvPr/>
        </p:nvSpPr>
        <p:spPr>
          <a:xfrm>
            <a:off x="205070" y="3478974"/>
            <a:ext cx="6468179" cy="563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1531" b="1" u="sng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الاختبار التشخيصي لمادة التربية الإسلامية للصف الثاني الأساسي</a:t>
            </a:r>
          </a:p>
          <a:p>
            <a:pPr algn="ctr"/>
            <a:r>
              <a:rPr lang="ar-SA" sz="1531" b="1" u="sng" dirty="0">
                <a:solidFill>
                  <a:prstClr val="black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الفصل الدراسي الأول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8E36FBC4-62BF-FC4C-FF7B-41EDB4C2F40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298" y="1514115"/>
            <a:ext cx="3025052" cy="84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5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AE43714-1939-0619-997B-8250A3A02FA8}"/>
              </a:ext>
            </a:extLst>
          </p:cNvPr>
          <p:cNvSpPr txBox="1"/>
          <p:nvPr/>
        </p:nvSpPr>
        <p:spPr>
          <a:xfrm>
            <a:off x="264782" y="1957011"/>
            <a:ext cx="6339623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أولاً : حوط الإجابة الصحيحة</a:t>
            </a:r>
            <a:r>
              <a:rPr lang="ar-S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( 10 درجات لكل سؤال درجة )</a:t>
            </a:r>
            <a:r>
              <a:rPr lang="ar-AE" sz="2000" b="1" dirty="0"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en-AE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813984B5-3B3C-A05D-AB48-32A3CA4FB0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1023035"/>
              </p:ext>
            </p:extLst>
          </p:nvPr>
        </p:nvGraphicFramePr>
        <p:xfrm>
          <a:off x="307851" y="4506608"/>
          <a:ext cx="6242299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9472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100323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72504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219560">
                <a:tc gridSpan="3">
                  <a:txBody>
                    <a:bodyPr/>
                    <a:lstStyle/>
                    <a:p>
                      <a:pPr algn="r"/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2- الحيوانات والنباتات مفيدة لحياة : </a:t>
                      </a:r>
                      <a:endParaRPr lang="en-AE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538919"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الانسان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الكرسي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الجبل </a:t>
                      </a:r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219560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  <p:graphicFrame>
        <p:nvGraphicFramePr>
          <p:cNvPr id="13" name="Table 2">
            <a:extLst>
              <a:ext uri="{FF2B5EF4-FFF2-40B4-BE49-F238E27FC236}">
                <a16:creationId xmlns:a16="http://schemas.microsoft.com/office/drawing/2014/main" id="{0DE5BDB2-383B-401B-7666-507CE73512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806965"/>
              </p:ext>
            </p:extLst>
          </p:nvPr>
        </p:nvGraphicFramePr>
        <p:xfrm>
          <a:off x="307849" y="2659992"/>
          <a:ext cx="6211447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59244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089942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62261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182071">
                <a:tc gridSpan="3">
                  <a:txBody>
                    <a:bodyPr/>
                    <a:lstStyle/>
                    <a:p>
                      <a:pPr algn="r"/>
                      <a:r>
                        <a:rPr lang="ar-AE" sz="18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1- </a:t>
                      </a:r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من فوائد النبات لحياة الإنسان : </a:t>
                      </a:r>
                      <a:endParaRPr lang="en-AE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446902"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اللعب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التصوير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الدواء</a:t>
                      </a:r>
                    </a:p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182071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  <p:graphicFrame>
        <p:nvGraphicFramePr>
          <p:cNvPr id="35" name="Table 2">
            <a:extLst>
              <a:ext uri="{FF2B5EF4-FFF2-40B4-BE49-F238E27FC236}">
                <a16:creationId xmlns:a16="http://schemas.microsoft.com/office/drawing/2014/main" id="{1287CF1F-6669-BF31-FC7F-399E86B99D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030022"/>
              </p:ext>
            </p:extLst>
          </p:nvPr>
        </p:nvGraphicFramePr>
        <p:xfrm>
          <a:off x="276997" y="6338134"/>
          <a:ext cx="6273152" cy="13664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0324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100324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72504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271091">
                <a:tc gridSpan="3">
                  <a:txBody>
                    <a:bodyPr/>
                    <a:lstStyle/>
                    <a:p>
                      <a:pPr algn="r"/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3- اسم النهر الذي أعطاه الله للرسول ﷺ :</a:t>
                      </a:r>
                      <a:endParaRPr lang="en-US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665404">
                <a:tc>
                  <a:txBody>
                    <a:bodyPr/>
                    <a:lstStyle/>
                    <a:p>
                      <a:pPr algn="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الخليج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الكوثر 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البركة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  <p:graphicFrame>
        <p:nvGraphicFramePr>
          <p:cNvPr id="38" name="Table 2">
            <a:extLst>
              <a:ext uri="{FF2B5EF4-FFF2-40B4-BE49-F238E27FC236}">
                <a16:creationId xmlns:a16="http://schemas.microsoft.com/office/drawing/2014/main" id="{A1362872-903A-F551-ED71-79DC10B4CD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746717"/>
              </p:ext>
            </p:extLst>
          </p:nvPr>
        </p:nvGraphicFramePr>
        <p:xfrm>
          <a:off x="276998" y="9811994"/>
          <a:ext cx="6242299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69472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100323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72504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219560">
                <a:tc gridSpan="3">
                  <a:txBody>
                    <a:bodyPr/>
                    <a:lstStyle/>
                    <a:p>
                      <a:pPr algn="r"/>
                      <a:r>
                        <a:rPr lang="ar-AE" sz="18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5- </a:t>
                      </a:r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أرحم الحيوانات بـــــــ : </a:t>
                      </a:r>
                      <a:endParaRPr lang="en-AE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538919"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تقديم الطعام لها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إيذائها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ضربها </a:t>
                      </a:r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219560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  <p:graphicFrame>
        <p:nvGraphicFramePr>
          <p:cNvPr id="45" name="Table 2">
            <a:extLst>
              <a:ext uri="{FF2B5EF4-FFF2-40B4-BE49-F238E27FC236}">
                <a16:creationId xmlns:a16="http://schemas.microsoft.com/office/drawing/2014/main" id="{F1CADF0B-7B99-2A74-22C4-9B8FF488EE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7775105"/>
              </p:ext>
            </p:extLst>
          </p:nvPr>
        </p:nvGraphicFramePr>
        <p:xfrm>
          <a:off x="276998" y="8018076"/>
          <a:ext cx="6273151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79700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110704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82747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182071">
                <a:tc gridSpan="3">
                  <a:txBody>
                    <a:bodyPr/>
                    <a:lstStyle/>
                    <a:p>
                      <a:pPr algn="r"/>
                      <a:r>
                        <a:rPr lang="ar-AE" sz="18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4- </a:t>
                      </a:r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كلمة الرحمة تعني : </a:t>
                      </a:r>
                      <a:endParaRPr lang="en-AE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446902"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الخوف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الرفق والعطف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القسوة</a:t>
                      </a:r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182071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DD65287-F92B-1440-29CA-AD49E78F8D61}"/>
              </a:ext>
            </a:extLst>
          </p:cNvPr>
          <p:cNvSpPr/>
          <p:nvPr/>
        </p:nvSpPr>
        <p:spPr>
          <a:xfrm>
            <a:off x="749456" y="471728"/>
            <a:ext cx="5297382" cy="75454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الاختبار التشخيصي لمادة التربية الاسلامية للصف الثاني الأساسي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A108CC0-4698-6D38-4EAF-28A95A092F73}"/>
              </a:ext>
            </a:extLst>
          </p:cNvPr>
          <p:cNvSpPr/>
          <p:nvPr/>
        </p:nvSpPr>
        <p:spPr>
          <a:xfrm>
            <a:off x="222315" y="1325044"/>
            <a:ext cx="870373" cy="56235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423EFE1-F516-0782-3808-B5EAB6B90F86}"/>
              </a:ext>
            </a:extLst>
          </p:cNvPr>
          <p:cNvCxnSpPr>
            <a:cxnSpLocks/>
            <a:stCxn id="4" idx="3"/>
            <a:endCxn id="4" idx="1"/>
          </p:cNvCxnSpPr>
          <p:nvPr/>
        </p:nvCxnSpPr>
        <p:spPr>
          <a:xfrm flipH="1">
            <a:off x="222315" y="1606219"/>
            <a:ext cx="87037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0A078FE-59F1-2E45-95DC-6D1355C93913}"/>
              </a:ext>
            </a:extLst>
          </p:cNvPr>
          <p:cNvSpPr txBox="1"/>
          <p:nvPr/>
        </p:nvSpPr>
        <p:spPr>
          <a:xfrm>
            <a:off x="450041" y="1587679"/>
            <a:ext cx="587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/>
              <a:t>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62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9E38B6D1-1167-F75E-BF14-7C7D285C31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9242511"/>
              </p:ext>
            </p:extLst>
          </p:nvPr>
        </p:nvGraphicFramePr>
        <p:xfrm>
          <a:off x="279560" y="1257457"/>
          <a:ext cx="6298880" cy="13664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8938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108938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81004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271091">
                <a:tc gridSpan="3">
                  <a:txBody>
                    <a:bodyPr/>
                    <a:lstStyle/>
                    <a:p>
                      <a:pPr algn="r"/>
                      <a:r>
                        <a:rPr lang="ar-AE" sz="1800" b="1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6- </a:t>
                      </a:r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من آداب الطعام أثناء الأكل 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665404">
                <a:tc>
                  <a:txBody>
                    <a:bodyPr/>
                    <a:lstStyle/>
                    <a:p>
                      <a:pPr algn="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أقول الحمد الله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آكل بيدي اليمنى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أغسل يدي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  <p:graphicFrame>
        <p:nvGraphicFramePr>
          <p:cNvPr id="5" name="Table 2">
            <a:extLst>
              <a:ext uri="{FF2B5EF4-FFF2-40B4-BE49-F238E27FC236}">
                <a16:creationId xmlns:a16="http://schemas.microsoft.com/office/drawing/2014/main" id="{D8590EB3-B443-9631-C358-B3CA583212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78665"/>
              </p:ext>
            </p:extLst>
          </p:nvPr>
        </p:nvGraphicFramePr>
        <p:xfrm>
          <a:off x="314131" y="3223927"/>
          <a:ext cx="6264309" cy="13664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97363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097363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69583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271091">
                <a:tc gridSpan="3">
                  <a:txBody>
                    <a:bodyPr/>
                    <a:lstStyle/>
                    <a:p>
                      <a:pPr algn="r"/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7- عند البدا بالطعام أقول 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665404">
                <a:tc>
                  <a:txBody>
                    <a:bodyPr/>
                    <a:lstStyle/>
                    <a:p>
                      <a:pPr algn="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الحمد لله 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استغفر الله 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بسم الله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  <p:graphicFrame>
        <p:nvGraphicFramePr>
          <p:cNvPr id="6" name="Table 2">
            <a:extLst>
              <a:ext uri="{FF2B5EF4-FFF2-40B4-BE49-F238E27FC236}">
                <a16:creationId xmlns:a16="http://schemas.microsoft.com/office/drawing/2014/main" id="{9DC54660-8DD2-FE6C-3676-816D356E5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361132"/>
              </p:ext>
            </p:extLst>
          </p:nvPr>
        </p:nvGraphicFramePr>
        <p:xfrm>
          <a:off x="305288" y="5284288"/>
          <a:ext cx="6273152" cy="13664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0324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100324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72504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271091">
                <a:tc gridSpan="3">
                  <a:txBody>
                    <a:bodyPr/>
                    <a:lstStyle/>
                    <a:p>
                      <a:pPr algn="r"/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8- أثناء الأكل آكل بيدي </a:t>
                      </a:r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:</a:t>
                      </a:r>
                      <a:endParaRPr lang="en-US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665404">
                <a:tc>
                  <a:txBody>
                    <a:bodyPr/>
                    <a:lstStyle/>
                    <a:p>
                      <a:pPr algn="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بيدي اليمنى و اليسرى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اليسرى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اليمنى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  <p:graphicFrame>
        <p:nvGraphicFramePr>
          <p:cNvPr id="7" name="Table 2">
            <a:extLst>
              <a:ext uri="{FF2B5EF4-FFF2-40B4-BE49-F238E27FC236}">
                <a16:creationId xmlns:a16="http://schemas.microsoft.com/office/drawing/2014/main" id="{8A68894D-BD82-0A71-4FF6-1DBC1D4BCB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247957"/>
              </p:ext>
            </p:extLst>
          </p:nvPr>
        </p:nvGraphicFramePr>
        <p:xfrm>
          <a:off x="305288" y="7250758"/>
          <a:ext cx="6273152" cy="13664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0324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100324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72504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271091">
                <a:tc gridSpan="3"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9- يشرب من نهر الكوثر هو  :</a:t>
                      </a:r>
                      <a:endParaRPr lang="en-US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665404">
                <a:tc>
                  <a:txBody>
                    <a:bodyPr/>
                    <a:lstStyle/>
                    <a:p>
                      <a:pPr algn="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الجبل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المؤمن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الكافر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  <p:graphicFrame>
        <p:nvGraphicFramePr>
          <p:cNvPr id="8" name="Table 2">
            <a:extLst>
              <a:ext uri="{FF2B5EF4-FFF2-40B4-BE49-F238E27FC236}">
                <a16:creationId xmlns:a16="http://schemas.microsoft.com/office/drawing/2014/main" id="{D1F813A8-C337-AE97-F86F-18FF54BC78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68466"/>
              </p:ext>
            </p:extLst>
          </p:nvPr>
        </p:nvGraphicFramePr>
        <p:xfrm>
          <a:off x="305288" y="9217228"/>
          <a:ext cx="6273152" cy="13664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00324">
                  <a:extLst>
                    <a:ext uri="{9D8B030D-6E8A-4147-A177-3AD203B41FA5}">
                      <a16:colId xmlns:a16="http://schemas.microsoft.com/office/drawing/2014/main" val="2880042350"/>
                    </a:ext>
                  </a:extLst>
                </a:gridCol>
                <a:gridCol w="2100324">
                  <a:extLst>
                    <a:ext uri="{9D8B030D-6E8A-4147-A177-3AD203B41FA5}">
                      <a16:colId xmlns:a16="http://schemas.microsoft.com/office/drawing/2014/main" val="1536949246"/>
                    </a:ext>
                  </a:extLst>
                </a:gridCol>
                <a:gridCol w="2072504">
                  <a:extLst>
                    <a:ext uri="{9D8B030D-6E8A-4147-A177-3AD203B41FA5}">
                      <a16:colId xmlns:a16="http://schemas.microsoft.com/office/drawing/2014/main" val="2700068189"/>
                    </a:ext>
                  </a:extLst>
                </a:gridCol>
              </a:tblGrid>
              <a:tr h="271091">
                <a:tc gridSpan="3"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sz="1800" b="1" kern="1200" dirty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10- عند الانتهاء من الطعام :</a:t>
                      </a:r>
                      <a:endParaRPr lang="en-US" sz="1800" b="1" kern="12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      الأسرة البسيطة 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506402"/>
                  </a:ext>
                </a:extLst>
              </a:tr>
              <a:tr h="665404">
                <a:tc>
                  <a:txBody>
                    <a:bodyPr/>
                    <a:lstStyle/>
                    <a:p>
                      <a:pPr algn="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أمضغ الطعام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أغسل يدي</a:t>
                      </a:r>
                      <a:endParaRPr lang="en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ar-AE" sz="1600" b="1" kern="12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AE" sz="1600" b="1" kern="12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لا أغسل يدي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083966"/>
                  </a:ext>
                </a:extLst>
              </a:tr>
              <a:tr h="271091"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ج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6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</a:t>
                      </a:r>
                      <a:endParaRPr lang="en-AE" sz="16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6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7971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F0FE-949A-9288-C83E-15616D3F2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C2D4BCF-7219-7444-E40E-5C677DAD7EF6}"/>
              </a:ext>
            </a:extLst>
          </p:cNvPr>
          <p:cNvSpPr txBox="1"/>
          <p:nvPr/>
        </p:nvSpPr>
        <p:spPr>
          <a:xfrm>
            <a:off x="350866" y="281688"/>
            <a:ext cx="6339623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ثانياً</a:t>
            </a: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 أصل بين المخلوق والفائدة منه </a:t>
            </a: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( 5 درجات لكل سؤال درجة )</a:t>
            </a:r>
            <a:r>
              <a:rPr kumimoji="0" lang="ar-A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en-AE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066226D-D259-9685-BA81-80BF18D939E4}"/>
              </a:ext>
            </a:extLst>
          </p:cNvPr>
          <p:cNvSpPr txBox="1"/>
          <p:nvPr/>
        </p:nvSpPr>
        <p:spPr>
          <a:xfrm>
            <a:off x="268816" y="7354757"/>
            <a:ext cx="6339623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ثالثاً</a:t>
            </a:r>
            <a:r>
              <a:rPr kumimoji="0" lang="ar-AE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ضع دائرة  أسفل الصورة التي تدل على الرحمة </a:t>
            </a:r>
            <a:endParaRPr kumimoji="0" lang="ar-SA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( 5 درجات لكل سؤال درجة )</a:t>
            </a:r>
            <a:r>
              <a:rPr kumimoji="0" lang="ar-AE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endParaRPr kumimoji="0" lang="en-AE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C1AACC1-5E21-3D3A-8E03-B5418DC032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60752">
            <a:off x="753745" y="3579082"/>
            <a:ext cx="901559" cy="446835"/>
          </a:xfrm>
          <a:prstGeom prst="rect">
            <a:avLst/>
          </a:prstGeom>
        </p:spPr>
      </p:pic>
      <p:pic>
        <p:nvPicPr>
          <p:cNvPr id="41" name="Picture 10" descr="افضل طريقة لتعليم الاطفال الحروف وتقنيات التعليم الحديثة - حرف الباء  بالتشكيل">
            <a:extLst>
              <a:ext uri="{FF2B5EF4-FFF2-40B4-BE49-F238E27FC236}">
                <a16:creationId xmlns:a16="http://schemas.microsoft.com/office/drawing/2014/main" id="{8A74635D-0280-0C44-11BA-E8098FE7EA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896"/>
          <a:stretch/>
        </p:blipFill>
        <p:spPr bwMode="auto">
          <a:xfrm flipH="1">
            <a:off x="4834924" y="848049"/>
            <a:ext cx="1619639" cy="97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خروف صور">
            <a:extLst>
              <a:ext uri="{FF2B5EF4-FFF2-40B4-BE49-F238E27FC236}">
                <a16:creationId xmlns:a16="http://schemas.microsoft.com/office/drawing/2014/main" id="{63D9C8F3-ABCF-B520-456D-B1DD6A2AD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77713" y="4806155"/>
            <a:ext cx="1110295" cy="83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بوابة من السهل حدوث ذلك عدائي بلوزات صوف بناتي - cazeres-arthurimmo.com">
            <a:extLst>
              <a:ext uri="{FF2B5EF4-FFF2-40B4-BE49-F238E27FC236}">
                <a16:creationId xmlns:a16="http://schemas.microsoft.com/office/drawing/2014/main" id="{95E5E832-B87D-39B9-F752-E1789901C9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82" b="10753"/>
          <a:stretch/>
        </p:blipFill>
        <p:spPr bwMode="auto">
          <a:xfrm>
            <a:off x="734623" y="943403"/>
            <a:ext cx="1040071" cy="938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شجرة, الرسم بالألوان المائية, الفن صورة بابوا نيو غينيا">
            <a:extLst>
              <a:ext uri="{FF2B5EF4-FFF2-40B4-BE49-F238E27FC236}">
                <a16:creationId xmlns:a16="http://schemas.microsoft.com/office/drawing/2014/main" id="{9EFB7B82-36E2-D5C3-2872-72B2D1884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592" y="2107404"/>
            <a:ext cx="1040071" cy="1024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759B8E5-667A-6420-92D7-B33C198681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695" t="3979" r="6996"/>
          <a:stretch>
            <a:fillRect/>
          </a:stretch>
        </p:blipFill>
        <p:spPr>
          <a:xfrm>
            <a:off x="5269499" y="3428242"/>
            <a:ext cx="982619" cy="100797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30DCBC7-B8A5-EB7E-57C0-29B3283A716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00052" y="6020343"/>
            <a:ext cx="1351435" cy="933833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99D6F1C-101D-A1C8-29DA-0E9BA9E41B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089" y="2174956"/>
            <a:ext cx="1197138" cy="1052656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86FCED8-8739-FD53-95AC-0221D8F4BD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2407" y="5908345"/>
            <a:ext cx="831972" cy="916392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" name="Picture 6" descr="كرسي خشبي AR01 | Ro2ya Home">
            <a:extLst>
              <a:ext uri="{FF2B5EF4-FFF2-40B4-BE49-F238E27FC236}">
                <a16:creationId xmlns:a16="http://schemas.microsoft.com/office/drawing/2014/main" id="{4D6761A3-4683-FED7-3433-F94234319F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2933" y="4521344"/>
            <a:ext cx="1110294" cy="103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 descr="صبي سقي النباتات التوضيح, نباتات فنية, صبي, الأطفال PNG وملف PSD للتحميل  مجانا">
            <a:extLst>
              <a:ext uri="{FF2B5EF4-FFF2-40B4-BE49-F238E27FC236}">
                <a16:creationId xmlns:a16="http://schemas.microsoft.com/office/drawing/2014/main" id="{1BBF57CF-E9F3-36A3-3955-6ECA1930892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713" y="8238256"/>
            <a:ext cx="1373774" cy="1467450"/>
          </a:xfrm>
          <a:prstGeom prst="rect">
            <a:avLst/>
          </a:prstGeom>
          <a:noFill/>
          <a:ln w="12700">
            <a:noFill/>
          </a:ln>
        </p:spPr>
      </p:pic>
      <p:pic>
        <p:nvPicPr>
          <p:cNvPr id="51" name="Picture 50" descr="مشاهد تواصل شفوي على التعاون - صفحة الوليّ ، التّلميذ و المربّي | فيسبوك">
            <a:extLst>
              <a:ext uri="{FF2B5EF4-FFF2-40B4-BE49-F238E27FC236}">
                <a16:creationId xmlns:a16="http://schemas.microsoft.com/office/drawing/2014/main" id="{280D2DE2-A64F-AE9F-BF57-90AC6629054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32" y="8238255"/>
            <a:ext cx="1429132" cy="1335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Picture 8" descr="تعليم القرآن الكريم - التطبيقات على Google Play">
            <a:extLst>
              <a:ext uri="{FF2B5EF4-FFF2-40B4-BE49-F238E27FC236}">
                <a16:creationId xmlns:a16="http://schemas.microsoft.com/office/drawing/2014/main" id="{B664BFA7-41AB-4599-BD2C-0857F58C9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670" y="10185015"/>
            <a:ext cx="1405983" cy="1268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12" descr="سلوكيات الاطفال - أكاديمية إشراقة">
            <a:extLst>
              <a:ext uri="{FF2B5EF4-FFF2-40B4-BE49-F238E27FC236}">
                <a16:creationId xmlns:a16="http://schemas.microsoft.com/office/drawing/2014/main" id="{960EB47D-C65B-2449-A60E-655420337F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1" t="10306" r="22246"/>
          <a:stretch/>
        </p:blipFill>
        <p:spPr bwMode="auto">
          <a:xfrm>
            <a:off x="1878976" y="8238256"/>
            <a:ext cx="1373774" cy="1335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 descr="A cartoon of a child pushing a child on a rocking horse&#10;&#10;Description automatically generated">
            <a:extLst>
              <a:ext uri="{FF2B5EF4-FFF2-40B4-BE49-F238E27FC236}">
                <a16:creationId xmlns:a16="http://schemas.microsoft.com/office/drawing/2014/main" id="{1E178AC0-F911-B0B5-8DD9-4208B01A624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7696" y="10170284"/>
            <a:ext cx="1445965" cy="1283320"/>
          </a:xfrm>
          <a:prstGeom prst="rect">
            <a:avLst/>
          </a:prstGeom>
          <a:ln w="12700">
            <a:noFill/>
          </a:ln>
        </p:spPr>
      </p:pic>
      <p:pic>
        <p:nvPicPr>
          <p:cNvPr id="55" name="Picture 4" descr="اتق الله - پيغةمبةرى خوا (ص)دةفةرموى (اذا عاد الرجل اخاه... | Facebook">
            <a:extLst>
              <a:ext uri="{FF2B5EF4-FFF2-40B4-BE49-F238E27FC236}">
                <a16:creationId xmlns:a16="http://schemas.microsoft.com/office/drawing/2014/main" id="{5B8C6919-C9EF-21CB-B609-4E4D5CFFA9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251" y="8238256"/>
            <a:ext cx="1351435" cy="1335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55" descr="فتاة تطعم القط, فتاة, قط, كارتون PNG وملف PSD للتحميل مجانا">
            <a:extLst>
              <a:ext uri="{FF2B5EF4-FFF2-40B4-BE49-F238E27FC236}">
                <a16:creationId xmlns:a16="http://schemas.microsoft.com/office/drawing/2014/main" id="{56960A27-6539-C5DE-4F8B-F3B9FB689DC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891" y="10033192"/>
            <a:ext cx="1697409" cy="1477010"/>
          </a:xfrm>
          <a:prstGeom prst="rect">
            <a:avLst/>
          </a:prstGeom>
          <a:noFill/>
          <a:ln w="12700">
            <a:noFill/>
          </a:ln>
        </p:spPr>
      </p:pic>
    </p:spTree>
    <p:extLst>
      <p:ext uri="{BB962C8B-B14F-4D97-AF65-F5344CB8AC3E}">
        <p14:creationId xmlns:p14="http://schemas.microsoft.com/office/powerpoint/2010/main" val="61910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D5DB7-4144-C07E-713B-5F588B5FC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D20ABDA-DDDA-26ED-2990-35BF3B478575}"/>
              </a:ext>
            </a:extLst>
          </p:cNvPr>
          <p:cNvSpPr txBox="1"/>
          <p:nvPr/>
        </p:nvSpPr>
        <p:spPr>
          <a:xfrm>
            <a:off x="396216" y="411575"/>
            <a:ext cx="633962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رابعاً</a:t>
            </a:r>
            <a:r>
              <a:rPr kumimoji="0" lang="ar-AE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 اختر الكلمة المناسبة للجملة المناسب لها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( 5 درجات لكل سؤال درجة )</a:t>
            </a:r>
            <a:r>
              <a:rPr kumimoji="0" lang="ar-AE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:</a:t>
            </a:r>
            <a:endParaRPr kumimoji="0" lang="en-AE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0DA5A03-F562-0300-1D98-AE8487B06B3C}"/>
              </a:ext>
            </a:extLst>
          </p:cNvPr>
          <p:cNvSpPr txBox="1"/>
          <p:nvPr/>
        </p:nvSpPr>
        <p:spPr>
          <a:xfrm>
            <a:off x="1152628" y="11549958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انتهت الأسئلة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بالتوفيق</a:t>
            </a:r>
            <a:endParaRPr kumimoji="0" lang="en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9C591E-049E-469D-02D5-914BB428FD68}"/>
              </a:ext>
            </a:extLst>
          </p:cNvPr>
          <p:cNvSpPr/>
          <p:nvPr/>
        </p:nvSpPr>
        <p:spPr>
          <a:xfrm>
            <a:off x="4182809" y="2169874"/>
            <a:ext cx="1624115" cy="5943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BFE78A-8DA4-92AA-1C09-144BC55B9CEA}"/>
              </a:ext>
            </a:extLst>
          </p:cNvPr>
          <p:cNvSpPr/>
          <p:nvPr/>
        </p:nvSpPr>
        <p:spPr>
          <a:xfrm>
            <a:off x="1679904" y="2188873"/>
            <a:ext cx="1473200" cy="601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غير 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9C054C-D59F-4234-8A5D-7B859B336275}"/>
              </a:ext>
            </a:extLst>
          </p:cNvPr>
          <p:cNvSpPr txBox="1"/>
          <p:nvPr/>
        </p:nvSpPr>
        <p:spPr>
          <a:xfrm>
            <a:off x="106273" y="1325747"/>
            <a:ext cx="667896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اِعْتَذَرَتْ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رِيمُ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لِأُخْتِهَا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لِأَنَّهَا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سَكَبَتْ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الْمَاءَ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فَقَبِلَتْ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أُخْتُهَا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الِاعْتِذَارَ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وَسَامَحَتْهَا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B09036-FFB5-DE26-905A-7C1F7DC221EC}"/>
              </a:ext>
            </a:extLst>
          </p:cNvPr>
          <p:cNvSpPr txBox="1"/>
          <p:nvPr/>
        </p:nvSpPr>
        <p:spPr>
          <a:xfrm>
            <a:off x="98599" y="3340885"/>
            <a:ext cx="667896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سَقَطَتْ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مِمْحَاةُ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زَيْدٍ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مِنْ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يَدِ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زَمِيلِهِ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فَصَرَخَ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وَجْهِهِ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وَرَفَضَ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أَنْ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يَسْمَعَ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عُذْرَهُ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2D7E56-03FD-2DE6-0138-3E2568C5187F}"/>
              </a:ext>
            </a:extLst>
          </p:cNvPr>
          <p:cNvSpPr txBox="1"/>
          <p:nvPr/>
        </p:nvSpPr>
        <p:spPr>
          <a:xfrm>
            <a:off x="106273" y="5421731"/>
            <a:ext cx="668663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اخْتَلَفَ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زِيَادٌ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مَعَ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صَدِيقِهِ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فِي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اللُّعْبَةِ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فَتَنَازَلَ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عَنْ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دَوْرِهِ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بِتَسَامُحٍ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لِتَسْتَمِرَّ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اللَّعْبَةُ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42A045F-5E14-9C39-8136-8C9B5C3D90F6}"/>
              </a:ext>
            </a:extLst>
          </p:cNvPr>
          <p:cNvSpPr txBox="1"/>
          <p:nvPr/>
        </p:nvSpPr>
        <p:spPr>
          <a:xfrm>
            <a:off x="7676" y="7651625"/>
            <a:ext cx="6785232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أَخْطَأَ سَعِيدٌ فِي لُعْبَةٍ مَعَ </a:t>
            </a:r>
            <a:r>
              <a:rPr kumimoji="0" lang="ar-SA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الْجَمَاعَةِ؛فَغَضِبَ</a:t>
            </a:r>
            <a:r>
              <a:rPr kumimoji="0" lang="ar-SA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مِنْهُ مَاجِدٌ وَرَفَضَ أَنْ يُشَارِكَهُ اللَّعِبَ مَرَّةً أُخْرَ</a:t>
            </a:r>
            <a:r>
              <a:rPr kumimoji="0" lang="ar-AE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ى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16C939-C64B-44DF-10FF-3D3D201FAF75}"/>
              </a:ext>
            </a:extLst>
          </p:cNvPr>
          <p:cNvSpPr txBox="1"/>
          <p:nvPr/>
        </p:nvSpPr>
        <p:spPr>
          <a:xfrm>
            <a:off x="98599" y="9791659"/>
            <a:ext cx="6678960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457200" marR="0" lvl="1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تَعَثَّرَ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طِفْلٌ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صَغِيرٌ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فَأَوْقَعَ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أَلْعَابَ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عُمَرَ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فَأَسْرَعَ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عُمَرُ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يُسَاعِدُهُ</a:t>
            </a:r>
            <a:endParaRPr kumimoji="0" lang="en-US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9CE286-F819-EA1C-42C1-80786ED17D08}"/>
              </a:ext>
            </a:extLst>
          </p:cNvPr>
          <p:cNvSpPr/>
          <p:nvPr/>
        </p:nvSpPr>
        <p:spPr>
          <a:xfrm>
            <a:off x="4353358" y="4428448"/>
            <a:ext cx="1624115" cy="5943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7EB9B69-385E-B460-136B-A6F5ED543C2D}"/>
              </a:ext>
            </a:extLst>
          </p:cNvPr>
          <p:cNvSpPr/>
          <p:nvPr/>
        </p:nvSpPr>
        <p:spPr>
          <a:xfrm>
            <a:off x="1768043" y="4424719"/>
            <a:ext cx="1473200" cy="601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غير 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9B2C5E-BA6D-9E9E-0CAD-5F6D3B551FFC}"/>
              </a:ext>
            </a:extLst>
          </p:cNvPr>
          <p:cNvSpPr/>
          <p:nvPr/>
        </p:nvSpPr>
        <p:spPr>
          <a:xfrm>
            <a:off x="4366038" y="6424151"/>
            <a:ext cx="1624115" cy="5943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74B3B21-9E85-6A23-DC10-01EA04C27937}"/>
              </a:ext>
            </a:extLst>
          </p:cNvPr>
          <p:cNvSpPr/>
          <p:nvPr/>
        </p:nvSpPr>
        <p:spPr>
          <a:xfrm>
            <a:off x="1679904" y="6442735"/>
            <a:ext cx="1473200" cy="601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غير 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705C4C-8982-87AD-7DF8-F8664D856B94}"/>
              </a:ext>
            </a:extLst>
          </p:cNvPr>
          <p:cNvSpPr/>
          <p:nvPr/>
        </p:nvSpPr>
        <p:spPr>
          <a:xfrm>
            <a:off x="4353357" y="8764545"/>
            <a:ext cx="1624115" cy="5943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07B0E45-AD08-7647-58C8-67FC2C86DE3A}"/>
              </a:ext>
            </a:extLst>
          </p:cNvPr>
          <p:cNvSpPr/>
          <p:nvPr/>
        </p:nvSpPr>
        <p:spPr>
          <a:xfrm>
            <a:off x="1679904" y="8764545"/>
            <a:ext cx="1473200" cy="601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غير 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8322A1-175F-BF07-AA49-F6DBC7330756}"/>
              </a:ext>
            </a:extLst>
          </p:cNvPr>
          <p:cNvSpPr/>
          <p:nvPr/>
        </p:nvSpPr>
        <p:spPr>
          <a:xfrm>
            <a:off x="4353356" y="10593719"/>
            <a:ext cx="1624115" cy="5943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CB3741-CBB7-3347-9C60-E9BD216AA54E}"/>
              </a:ext>
            </a:extLst>
          </p:cNvPr>
          <p:cNvSpPr/>
          <p:nvPr/>
        </p:nvSpPr>
        <p:spPr>
          <a:xfrm>
            <a:off x="1768043" y="10614771"/>
            <a:ext cx="1473200" cy="6018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غير متسامح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792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325</Words>
  <Application>Microsoft Office PowerPoint</Application>
  <PresentationFormat>Widescreen</PresentationFormat>
  <Paragraphs>136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Calibri Light</vt:lpstr>
      <vt:lpstr>Sakkal Majalla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Tarifa Abdulla Hashel Abdulla Alshamsi</dc:creator>
  <cp:lastModifiedBy>Fatma Obaid Mohamed Alrayhi Alaleeli</cp:lastModifiedBy>
  <cp:revision>8</cp:revision>
  <dcterms:created xsi:type="dcterms:W3CDTF">2026-06-08T12:59:54Z</dcterms:created>
  <dcterms:modified xsi:type="dcterms:W3CDTF">2026-09-10T04:30:26Z</dcterms:modified>
</cp:coreProperties>
</file>