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</p:sldIdLst>
  <p:sldSz cx="6858000" cy="9144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9" d="100"/>
          <a:sy n="59" d="100"/>
        </p:scale>
        <p:origin x="2568" y="13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363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4592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0300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223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6572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5543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0221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4989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805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6893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041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80B2-37C4-49AE-BF55-9C63ABE24CE2}" type="datetimeFigureOut">
              <a:rPr lang="ar-AE" smtClean="0"/>
              <a:t>22/06/1443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749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621898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0"/>
            <a:ext cx="6264696" cy="8528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26" name="مربع نص 9">
            <a:extLst>
              <a:ext uri="{FF2B5EF4-FFF2-40B4-BE49-F238E27FC236}">
                <a16:creationId xmlns:a16="http://schemas.microsoft.com/office/drawing/2014/main" id="{647DE416-18BF-4FC1-8F82-7D7F0277E4E0}"/>
              </a:ext>
            </a:extLst>
          </p:cNvPr>
          <p:cNvSpPr txBox="1"/>
          <p:nvPr/>
        </p:nvSpPr>
        <p:spPr>
          <a:xfrm>
            <a:off x="496460" y="2611021"/>
            <a:ext cx="604723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استمع لقراءة النص ثم اختر الإجابة الصحيحة :</a:t>
            </a:r>
            <a:endParaRPr lang="ar-AE" sz="2000" dirty="0"/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04913497-2C62-4C3C-B341-EDEEF86E4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" t="3142" r="80326" b="77985"/>
          <a:stretch/>
        </p:blipFill>
        <p:spPr>
          <a:xfrm>
            <a:off x="396680" y="485248"/>
            <a:ext cx="1661401" cy="698474"/>
          </a:xfrm>
          <a:prstGeom prst="rect">
            <a:avLst/>
          </a:prstGeom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9DA16E8A-C607-4012-9274-7E76BE42EEF7}"/>
              </a:ext>
            </a:extLst>
          </p:cNvPr>
          <p:cNvSpPr txBox="1"/>
          <p:nvPr/>
        </p:nvSpPr>
        <p:spPr>
          <a:xfrm>
            <a:off x="2151465" y="473464"/>
            <a:ext cx="432269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b="1" dirty="0"/>
              <a:t>اختبار مادة التربية الإسلامية </a:t>
            </a:r>
          </a:p>
          <a:p>
            <a:r>
              <a:rPr lang="ar-AE" sz="1600" b="1" dirty="0"/>
              <a:t>الصف الثاني الأساسي </a:t>
            </a:r>
          </a:p>
          <a:p>
            <a:r>
              <a:rPr lang="ar-AE" sz="1600" b="1" dirty="0"/>
              <a:t>الفصل الدراسي الثاني  التقويم الأول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8526C0D-469F-4706-A1C3-7358C1FCC638}"/>
              </a:ext>
            </a:extLst>
          </p:cNvPr>
          <p:cNvSpPr txBox="1"/>
          <p:nvPr/>
        </p:nvSpPr>
        <p:spPr>
          <a:xfrm>
            <a:off x="472480" y="1495662"/>
            <a:ext cx="59130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AE" sz="2400" dirty="0"/>
              <a:t>اسم الطالب :............................ الصف الأول ........</a:t>
            </a:r>
            <a:endParaRPr lang="ar-AE" sz="2400" b="1" dirty="0"/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9822333-5522-42F6-B7DD-F29722982227}"/>
              </a:ext>
            </a:extLst>
          </p:cNvPr>
          <p:cNvSpPr txBox="1"/>
          <p:nvPr/>
        </p:nvSpPr>
        <p:spPr>
          <a:xfrm>
            <a:off x="580585" y="2095536"/>
            <a:ext cx="59130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sz="2400" b="1" u="sng" dirty="0"/>
              <a:t>السؤال الأول ( </a:t>
            </a:r>
            <a:r>
              <a:rPr lang="en-US" sz="2400" b="1" u="sng" dirty="0"/>
              <a:t>4</a:t>
            </a:r>
            <a:r>
              <a:rPr lang="ar-AE" sz="2400" b="1" u="sng" dirty="0"/>
              <a:t> درجات)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AD61A866-A8AD-4102-9A2A-B173F0A7C967}"/>
              </a:ext>
            </a:extLst>
          </p:cNvPr>
          <p:cNvSpPr/>
          <p:nvPr/>
        </p:nvSpPr>
        <p:spPr>
          <a:xfrm>
            <a:off x="549361" y="2026604"/>
            <a:ext cx="1122765" cy="9769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dirty="0"/>
          </a:p>
          <a:p>
            <a:pPr algn="ctr"/>
            <a:r>
              <a:rPr lang="en-US" dirty="0"/>
              <a:t>10</a:t>
            </a: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8277CA58-E28C-4FF0-957D-894DB80BE832}"/>
              </a:ext>
            </a:extLst>
          </p:cNvPr>
          <p:cNvCxnSpPr>
            <a:cxnSpLocks/>
          </p:cNvCxnSpPr>
          <p:nvPr/>
        </p:nvCxnSpPr>
        <p:spPr>
          <a:xfrm flipH="1">
            <a:off x="549361" y="2446265"/>
            <a:ext cx="11227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8A046C4A-6652-4CD4-9DA6-3623ED1A013B}"/>
              </a:ext>
            </a:extLst>
          </p:cNvPr>
          <p:cNvSpPr/>
          <p:nvPr/>
        </p:nvSpPr>
        <p:spPr>
          <a:xfrm>
            <a:off x="531762" y="3779912"/>
            <a:ext cx="2393182" cy="417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ربع نص 9">
            <a:extLst>
              <a:ext uri="{FF2B5EF4-FFF2-40B4-BE49-F238E27FC236}">
                <a16:creationId xmlns:a16="http://schemas.microsoft.com/office/drawing/2014/main" id="{02EA7518-D554-4418-B243-01D7A0D29839}"/>
              </a:ext>
            </a:extLst>
          </p:cNvPr>
          <p:cNvSpPr txBox="1"/>
          <p:nvPr/>
        </p:nvSpPr>
        <p:spPr>
          <a:xfrm>
            <a:off x="1539482" y="5010066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  </a:t>
            </a:r>
            <a:r>
              <a:rPr lang="en-US" dirty="0"/>
              <a:t>1</a:t>
            </a:r>
            <a:r>
              <a:rPr lang="ar-AE" dirty="0"/>
              <a:t>- أرسل الله الأنبياء لـ :</a:t>
            </a:r>
          </a:p>
        </p:txBody>
      </p:sp>
      <p:sp>
        <p:nvSpPr>
          <p:cNvPr id="36" name="مربع نص 9">
            <a:extLst>
              <a:ext uri="{FF2B5EF4-FFF2-40B4-BE49-F238E27FC236}">
                <a16:creationId xmlns:a16="http://schemas.microsoft.com/office/drawing/2014/main" id="{B29C3904-9981-47EF-81D7-F679A632D807}"/>
              </a:ext>
            </a:extLst>
          </p:cNvPr>
          <p:cNvSpPr txBox="1"/>
          <p:nvPr/>
        </p:nvSpPr>
        <p:spPr>
          <a:xfrm>
            <a:off x="909239" y="5370613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دعوة الناس إلى عبادة الله</a:t>
            </a:r>
          </a:p>
        </p:txBody>
      </p:sp>
      <p:sp>
        <p:nvSpPr>
          <p:cNvPr id="37" name="مربع نص 9">
            <a:extLst>
              <a:ext uri="{FF2B5EF4-FFF2-40B4-BE49-F238E27FC236}">
                <a16:creationId xmlns:a16="http://schemas.microsoft.com/office/drawing/2014/main" id="{F86EA939-2194-46E3-835D-1B466E8FB9E2}"/>
              </a:ext>
            </a:extLst>
          </p:cNvPr>
          <p:cNvSpPr txBox="1"/>
          <p:nvPr/>
        </p:nvSpPr>
        <p:spPr>
          <a:xfrm>
            <a:off x="901424" y="5791369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لتوزيع المال </a:t>
            </a:r>
          </a:p>
        </p:txBody>
      </p:sp>
      <p:sp>
        <p:nvSpPr>
          <p:cNvPr id="39" name="مربع نص 9">
            <a:extLst>
              <a:ext uri="{FF2B5EF4-FFF2-40B4-BE49-F238E27FC236}">
                <a16:creationId xmlns:a16="http://schemas.microsoft.com/office/drawing/2014/main" id="{930CA479-BDD4-4235-B064-FD6CD29FC00B}"/>
              </a:ext>
            </a:extLst>
          </p:cNvPr>
          <p:cNvSpPr txBox="1"/>
          <p:nvPr/>
        </p:nvSpPr>
        <p:spPr>
          <a:xfrm>
            <a:off x="901423" y="6234571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لطرد الكفار من المدينة</a:t>
            </a: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26FFD7A1-F90B-4A44-8278-4CEE8AE53F14}"/>
              </a:ext>
            </a:extLst>
          </p:cNvPr>
          <p:cNvSpPr/>
          <p:nvPr/>
        </p:nvSpPr>
        <p:spPr>
          <a:xfrm>
            <a:off x="5956576" y="5481061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23887C6A-42BF-48C8-931C-439E09774AD8}"/>
              </a:ext>
            </a:extLst>
          </p:cNvPr>
          <p:cNvSpPr/>
          <p:nvPr/>
        </p:nvSpPr>
        <p:spPr>
          <a:xfrm>
            <a:off x="5949280" y="5917291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شكل بيضاوي 43">
            <a:extLst>
              <a:ext uri="{FF2B5EF4-FFF2-40B4-BE49-F238E27FC236}">
                <a16:creationId xmlns:a16="http://schemas.microsoft.com/office/drawing/2014/main" id="{FFC8F83C-D7C2-4DBB-A537-5ACFAD0636DF}"/>
              </a:ext>
            </a:extLst>
          </p:cNvPr>
          <p:cNvSpPr/>
          <p:nvPr/>
        </p:nvSpPr>
        <p:spPr>
          <a:xfrm>
            <a:off x="5949280" y="6349339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مربع نص 9">
            <a:extLst>
              <a:ext uri="{FF2B5EF4-FFF2-40B4-BE49-F238E27FC236}">
                <a16:creationId xmlns:a16="http://schemas.microsoft.com/office/drawing/2014/main" id="{E43D9BD8-F21E-407C-9AF5-C23A5DDDF19E}"/>
              </a:ext>
            </a:extLst>
          </p:cNvPr>
          <p:cNvSpPr txBox="1"/>
          <p:nvPr/>
        </p:nvSpPr>
        <p:spPr>
          <a:xfrm>
            <a:off x="1481107" y="6780681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  </a:t>
            </a:r>
            <a:r>
              <a:rPr lang="en-US" dirty="0"/>
              <a:t>2</a:t>
            </a:r>
            <a:r>
              <a:rPr lang="ar-AE" dirty="0"/>
              <a:t>- من صفات الأنبياء :</a:t>
            </a:r>
          </a:p>
        </p:txBody>
      </p:sp>
      <p:sp>
        <p:nvSpPr>
          <p:cNvPr id="47" name="مربع نص 9">
            <a:extLst>
              <a:ext uri="{FF2B5EF4-FFF2-40B4-BE49-F238E27FC236}">
                <a16:creationId xmlns:a16="http://schemas.microsoft.com/office/drawing/2014/main" id="{74AED094-82F5-4258-9C2D-075C0B57A57D}"/>
              </a:ext>
            </a:extLst>
          </p:cNvPr>
          <p:cNvSpPr txBox="1"/>
          <p:nvPr/>
        </p:nvSpPr>
        <p:spPr>
          <a:xfrm>
            <a:off x="850864" y="7141228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البخل </a:t>
            </a:r>
          </a:p>
        </p:txBody>
      </p:sp>
      <p:sp>
        <p:nvSpPr>
          <p:cNvPr id="48" name="مربع نص 9">
            <a:extLst>
              <a:ext uri="{FF2B5EF4-FFF2-40B4-BE49-F238E27FC236}">
                <a16:creationId xmlns:a16="http://schemas.microsoft.com/office/drawing/2014/main" id="{6D934463-BB41-4089-BE31-D35AD809106A}"/>
              </a:ext>
            </a:extLst>
          </p:cNvPr>
          <p:cNvSpPr txBox="1"/>
          <p:nvPr/>
        </p:nvSpPr>
        <p:spPr>
          <a:xfrm>
            <a:off x="843048" y="7549963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الصدق والأمانة والصبر</a:t>
            </a:r>
          </a:p>
        </p:txBody>
      </p:sp>
      <p:sp>
        <p:nvSpPr>
          <p:cNvPr id="49" name="مربع نص 9">
            <a:extLst>
              <a:ext uri="{FF2B5EF4-FFF2-40B4-BE49-F238E27FC236}">
                <a16:creationId xmlns:a16="http://schemas.microsoft.com/office/drawing/2014/main" id="{5EFFA437-5960-4C13-B4A1-302BE5FA7C6A}"/>
              </a:ext>
            </a:extLst>
          </p:cNvPr>
          <p:cNvSpPr txBox="1"/>
          <p:nvPr/>
        </p:nvSpPr>
        <p:spPr>
          <a:xfrm>
            <a:off x="843048" y="8005186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عدم التحمل </a:t>
            </a:r>
          </a:p>
        </p:txBody>
      </p:sp>
      <p:sp>
        <p:nvSpPr>
          <p:cNvPr id="50" name="شكل بيضاوي 49">
            <a:extLst>
              <a:ext uri="{FF2B5EF4-FFF2-40B4-BE49-F238E27FC236}">
                <a16:creationId xmlns:a16="http://schemas.microsoft.com/office/drawing/2014/main" id="{FADB44FF-5914-4E31-914E-310578D01DF7}"/>
              </a:ext>
            </a:extLst>
          </p:cNvPr>
          <p:cNvSpPr/>
          <p:nvPr/>
        </p:nvSpPr>
        <p:spPr>
          <a:xfrm>
            <a:off x="5877272" y="7720670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F4136192-FB3F-4D39-BFA0-A01B3CF4B9F5}"/>
              </a:ext>
            </a:extLst>
          </p:cNvPr>
          <p:cNvSpPr/>
          <p:nvPr/>
        </p:nvSpPr>
        <p:spPr>
          <a:xfrm>
            <a:off x="5877272" y="7213435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شكل بيضاوي 51">
            <a:extLst>
              <a:ext uri="{FF2B5EF4-FFF2-40B4-BE49-F238E27FC236}">
                <a16:creationId xmlns:a16="http://schemas.microsoft.com/office/drawing/2014/main" id="{3C3EAADC-E14B-448B-B982-E7711330928C}"/>
              </a:ext>
            </a:extLst>
          </p:cNvPr>
          <p:cNvSpPr/>
          <p:nvPr/>
        </p:nvSpPr>
        <p:spPr>
          <a:xfrm>
            <a:off x="5901828" y="8152718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صورة 6" descr="صورة تحتوي على نص, طائر, الطيور المائية, لقطة شاشة&#10;&#10;تم إنشاء الوصف تلقائياً">
            <a:extLst>
              <a:ext uri="{FF2B5EF4-FFF2-40B4-BE49-F238E27FC236}">
                <a16:creationId xmlns:a16="http://schemas.microsoft.com/office/drawing/2014/main" id="{A432C3C7-3EFD-466B-A36A-6C5128E27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2" y="3001582"/>
            <a:ext cx="5689310" cy="196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9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-1411533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929499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354639" y="386565"/>
            <a:ext cx="6264696" cy="8528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8A046C4A-6652-4CD4-9DA6-3623ED1A013B}"/>
              </a:ext>
            </a:extLst>
          </p:cNvPr>
          <p:cNvSpPr/>
          <p:nvPr/>
        </p:nvSpPr>
        <p:spPr>
          <a:xfrm>
            <a:off x="531762" y="-912487"/>
            <a:ext cx="2393182" cy="417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ربع نص 9">
            <a:extLst>
              <a:ext uri="{FF2B5EF4-FFF2-40B4-BE49-F238E27FC236}">
                <a16:creationId xmlns:a16="http://schemas.microsoft.com/office/drawing/2014/main" id="{02EA7518-D554-4418-B243-01D7A0D29839}"/>
              </a:ext>
            </a:extLst>
          </p:cNvPr>
          <p:cNvSpPr txBox="1"/>
          <p:nvPr/>
        </p:nvSpPr>
        <p:spPr>
          <a:xfrm>
            <a:off x="1463839" y="2096834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4</a:t>
            </a:r>
            <a:r>
              <a:rPr lang="ar-AE" dirty="0"/>
              <a:t>- معجزة سيدنا صالح عليه السلام :</a:t>
            </a:r>
          </a:p>
        </p:txBody>
      </p:sp>
      <p:sp>
        <p:nvSpPr>
          <p:cNvPr id="36" name="مربع نص 9">
            <a:extLst>
              <a:ext uri="{FF2B5EF4-FFF2-40B4-BE49-F238E27FC236}">
                <a16:creationId xmlns:a16="http://schemas.microsoft.com/office/drawing/2014/main" id="{B29C3904-9981-47EF-81D7-F679A632D807}"/>
              </a:ext>
            </a:extLst>
          </p:cNvPr>
          <p:cNvSpPr txBox="1"/>
          <p:nvPr/>
        </p:nvSpPr>
        <p:spPr>
          <a:xfrm>
            <a:off x="833596" y="2457381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الناقة </a:t>
            </a:r>
          </a:p>
        </p:txBody>
      </p:sp>
      <p:sp>
        <p:nvSpPr>
          <p:cNvPr id="37" name="مربع نص 9">
            <a:extLst>
              <a:ext uri="{FF2B5EF4-FFF2-40B4-BE49-F238E27FC236}">
                <a16:creationId xmlns:a16="http://schemas.microsoft.com/office/drawing/2014/main" id="{F86EA939-2194-46E3-835D-1B466E8FB9E2}"/>
              </a:ext>
            </a:extLst>
          </p:cNvPr>
          <p:cNvSpPr txBox="1"/>
          <p:nvPr/>
        </p:nvSpPr>
        <p:spPr>
          <a:xfrm>
            <a:off x="825781" y="2878137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العصا</a:t>
            </a:r>
          </a:p>
        </p:txBody>
      </p:sp>
      <p:sp>
        <p:nvSpPr>
          <p:cNvPr id="39" name="مربع نص 9">
            <a:extLst>
              <a:ext uri="{FF2B5EF4-FFF2-40B4-BE49-F238E27FC236}">
                <a16:creationId xmlns:a16="http://schemas.microsoft.com/office/drawing/2014/main" id="{930CA479-BDD4-4235-B064-FD6CD29FC00B}"/>
              </a:ext>
            </a:extLst>
          </p:cNvPr>
          <p:cNvSpPr txBox="1"/>
          <p:nvPr/>
        </p:nvSpPr>
        <p:spPr>
          <a:xfrm>
            <a:off x="825780" y="3321339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الغراب</a:t>
            </a: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26FFD7A1-F90B-4A44-8278-4CEE8AE53F14}"/>
              </a:ext>
            </a:extLst>
          </p:cNvPr>
          <p:cNvSpPr/>
          <p:nvPr/>
        </p:nvSpPr>
        <p:spPr>
          <a:xfrm>
            <a:off x="5901828" y="2567829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23887C6A-42BF-48C8-931C-439E09774AD8}"/>
              </a:ext>
            </a:extLst>
          </p:cNvPr>
          <p:cNvSpPr/>
          <p:nvPr/>
        </p:nvSpPr>
        <p:spPr>
          <a:xfrm>
            <a:off x="5903122" y="3005141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شكل بيضاوي 43">
            <a:extLst>
              <a:ext uri="{FF2B5EF4-FFF2-40B4-BE49-F238E27FC236}">
                <a16:creationId xmlns:a16="http://schemas.microsoft.com/office/drawing/2014/main" id="{FFC8F83C-D7C2-4DBB-A537-5ACFAD0636DF}"/>
              </a:ext>
            </a:extLst>
          </p:cNvPr>
          <p:cNvSpPr/>
          <p:nvPr/>
        </p:nvSpPr>
        <p:spPr>
          <a:xfrm>
            <a:off x="5949280" y="3436107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ربع نص 9">
            <a:extLst>
              <a:ext uri="{FF2B5EF4-FFF2-40B4-BE49-F238E27FC236}">
                <a16:creationId xmlns:a16="http://schemas.microsoft.com/office/drawing/2014/main" id="{BA58775C-751C-4885-948E-3715D9D10A6D}"/>
              </a:ext>
            </a:extLst>
          </p:cNvPr>
          <p:cNvSpPr txBox="1"/>
          <p:nvPr/>
        </p:nvSpPr>
        <p:spPr>
          <a:xfrm>
            <a:off x="1539482" y="539552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  </a:t>
            </a:r>
            <a:r>
              <a:rPr lang="en-US" dirty="0"/>
              <a:t>3</a:t>
            </a:r>
            <a:r>
              <a:rPr lang="ar-AE" dirty="0"/>
              <a:t>- أهلك الله قوم نوح بــ :</a:t>
            </a:r>
          </a:p>
        </p:txBody>
      </p:sp>
      <p:sp>
        <p:nvSpPr>
          <p:cNvPr id="33" name="مربع نص 9">
            <a:extLst>
              <a:ext uri="{FF2B5EF4-FFF2-40B4-BE49-F238E27FC236}">
                <a16:creationId xmlns:a16="http://schemas.microsoft.com/office/drawing/2014/main" id="{80339217-0609-4EAB-AB6E-2ADBF11E9FEA}"/>
              </a:ext>
            </a:extLst>
          </p:cNvPr>
          <p:cNvSpPr txBox="1"/>
          <p:nvPr/>
        </p:nvSpPr>
        <p:spPr>
          <a:xfrm>
            <a:off x="909239" y="900099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الحجارة</a:t>
            </a:r>
          </a:p>
        </p:txBody>
      </p:sp>
      <p:sp>
        <p:nvSpPr>
          <p:cNvPr id="38" name="مربع نص 9">
            <a:extLst>
              <a:ext uri="{FF2B5EF4-FFF2-40B4-BE49-F238E27FC236}">
                <a16:creationId xmlns:a16="http://schemas.microsoft.com/office/drawing/2014/main" id="{FEAED364-4A1D-43A9-BCF5-274650F204DF}"/>
              </a:ext>
            </a:extLst>
          </p:cNvPr>
          <p:cNvSpPr txBox="1"/>
          <p:nvPr/>
        </p:nvSpPr>
        <p:spPr>
          <a:xfrm>
            <a:off x="901423" y="1308834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السفينة</a:t>
            </a:r>
          </a:p>
        </p:txBody>
      </p:sp>
      <p:sp>
        <p:nvSpPr>
          <p:cNvPr id="40" name="مربع نص 9">
            <a:extLst>
              <a:ext uri="{FF2B5EF4-FFF2-40B4-BE49-F238E27FC236}">
                <a16:creationId xmlns:a16="http://schemas.microsoft.com/office/drawing/2014/main" id="{6493EFFC-3256-4884-A0E9-2AF80E8BA0E5}"/>
              </a:ext>
            </a:extLst>
          </p:cNvPr>
          <p:cNvSpPr txBox="1"/>
          <p:nvPr/>
        </p:nvSpPr>
        <p:spPr>
          <a:xfrm>
            <a:off x="901423" y="1764057"/>
            <a:ext cx="50395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الطوفان الذي أغرقهم</a:t>
            </a: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815F1C3E-FEDA-44A2-B0F2-B672C3BA384B}"/>
              </a:ext>
            </a:extLst>
          </p:cNvPr>
          <p:cNvSpPr/>
          <p:nvPr/>
        </p:nvSpPr>
        <p:spPr>
          <a:xfrm>
            <a:off x="5973836" y="1479541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شكل بيضاوي 41">
            <a:extLst>
              <a:ext uri="{FF2B5EF4-FFF2-40B4-BE49-F238E27FC236}">
                <a16:creationId xmlns:a16="http://schemas.microsoft.com/office/drawing/2014/main" id="{D3C75FDE-73A7-4544-B0AE-0CEB96923219}"/>
              </a:ext>
            </a:extLst>
          </p:cNvPr>
          <p:cNvSpPr/>
          <p:nvPr/>
        </p:nvSpPr>
        <p:spPr>
          <a:xfrm>
            <a:off x="5960203" y="1911589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شكل بيضاوي 45">
            <a:extLst>
              <a:ext uri="{FF2B5EF4-FFF2-40B4-BE49-F238E27FC236}">
                <a16:creationId xmlns:a16="http://schemas.microsoft.com/office/drawing/2014/main" id="{4566CD09-40C8-4204-9CEE-A34702E3174A}"/>
              </a:ext>
            </a:extLst>
          </p:cNvPr>
          <p:cNvSpPr/>
          <p:nvPr/>
        </p:nvSpPr>
        <p:spPr>
          <a:xfrm>
            <a:off x="5973836" y="1012047"/>
            <a:ext cx="119460" cy="140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مربع نص 9">
            <a:extLst>
              <a:ext uri="{FF2B5EF4-FFF2-40B4-BE49-F238E27FC236}">
                <a16:creationId xmlns:a16="http://schemas.microsoft.com/office/drawing/2014/main" id="{C6273873-3617-4C5D-A3E7-A01735A15E73}"/>
              </a:ext>
            </a:extLst>
          </p:cNvPr>
          <p:cNvSpPr txBox="1"/>
          <p:nvPr/>
        </p:nvSpPr>
        <p:spPr>
          <a:xfrm>
            <a:off x="238665" y="4451005"/>
            <a:ext cx="626469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- ضع علامة  </a:t>
            </a:r>
            <a:r>
              <a:rPr lang="ar-AE" sz="2000" dirty="0">
                <a:latin typeface="Calibri" panose="020F0502020204030204" pitchFamily="34" charset="0"/>
                <a:cs typeface="Calibri" panose="020F0502020204030204" pitchFamily="34" charset="0"/>
              </a:rPr>
              <a:t>√ </a:t>
            </a:r>
            <a:r>
              <a:rPr lang="ar-AE" sz="2000" dirty="0"/>
              <a:t>أمام العبارة الصحيحة و علامة  خطأ </a:t>
            </a:r>
            <a:r>
              <a:rPr lang="ar-AE" sz="2000" dirty="0">
                <a:latin typeface="Calibri" panose="020F0502020204030204" pitchFamily="34" charset="0"/>
                <a:cs typeface="Calibri" panose="020F0502020204030204" pitchFamily="34" charset="0"/>
              </a:rPr>
              <a:t>ꭓ </a:t>
            </a:r>
            <a:r>
              <a:rPr lang="ar-AE" sz="2000" dirty="0"/>
              <a:t>اما العبارة الخاطئة </a:t>
            </a:r>
            <a:endParaRPr lang="ar-AE" dirty="0"/>
          </a:p>
        </p:txBody>
      </p:sp>
      <p:sp>
        <p:nvSpPr>
          <p:cNvPr id="54" name="مربع نص 9">
            <a:extLst>
              <a:ext uri="{FF2B5EF4-FFF2-40B4-BE49-F238E27FC236}">
                <a16:creationId xmlns:a16="http://schemas.microsoft.com/office/drawing/2014/main" id="{751E909F-E2C2-4689-B25D-89D8EC8B05B5}"/>
              </a:ext>
            </a:extLst>
          </p:cNvPr>
          <p:cNvSpPr txBox="1"/>
          <p:nvPr/>
        </p:nvSpPr>
        <p:spPr>
          <a:xfrm>
            <a:off x="757751" y="4953718"/>
            <a:ext cx="5039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  يقصد بكلمة التناجي  أن تتحدث بصوت مرتفع</a:t>
            </a:r>
          </a:p>
        </p:txBody>
      </p:sp>
      <p:sp>
        <p:nvSpPr>
          <p:cNvPr id="55" name="مربع نص 9">
            <a:extLst>
              <a:ext uri="{FF2B5EF4-FFF2-40B4-BE49-F238E27FC236}">
                <a16:creationId xmlns:a16="http://schemas.microsoft.com/office/drawing/2014/main" id="{FF56E0B1-1406-44B4-A6C0-AC2FD5D15544}"/>
              </a:ext>
            </a:extLst>
          </p:cNvPr>
          <p:cNvSpPr txBox="1"/>
          <p:nvPr/>
        </p:nvSpPr>
        <p:spPr>
          <a:xfrm>
            <a:off x="201550" y="6102894"/>
            <a:ext cx="558361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  معنى أَفْلَحَ خَسِرَ وهَـلَـكَ</a:t>
            </a:r>
          </a:p>
        </p:txBody>
      </p:sp>
      <p:sp>
        <p:nvSpPr>
          <p:cNvPr id="56" name="مربع نص 9">
            <a:extLst>
              <a:ext uri="{FF2B5EF4-FFF2-40B4-BE49-F238E27FC236}">
                <a16:creationId xmlns:a16="http://schemas.microsoft.com/office/drawing/2014/main" id="{04BB7B79-6D2B-4F06-B931-60EE2DF753CD}"/>
              </a:ext>
            </a:extLst>
          </p:cNvPr>
          <p:cNvSpPr txBox="1"/>
          <p:nvPr/>
        </p:nvSpPr>
        <p:spPr>
          <a:xfrm>
            <a:off x="1871291" y="5532659"/>
            <a:ext cx="382870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 معنى ضحاها : نورها وضوؤها</a:t>
            </a:r>
          </a:p>
        </p:txBody>
      </p:sp>
      <p:sp>
        <p:nvSpPr>
          <p:cNvPr id="58" name="مربع نص 9">
            <a:extLst>
              <a:ext uri="{FF2B5EF4-FFF2-40B4-BE49-F238E27FC236}">
                <a16:creationId xmlns:a16="http://schemas.microsoft.com/office/drawing/2014/main" id="{601CC2C9-0B4B-434A-8EA8-3C9BEC709062}"/>
              </a:ext>
            </a:extLst>
          </p:cNvPr>
          <p:cNvSpPr txBox="1"/>
          <p:nvPr/>
        </p:nvSpPr>
        <p:spPr>
          <a:xfrm>
            <a:off x="769891" y="6664766"/>
            <a:ext cx="5039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 خَلَقَ الله الإنسان في أحسن صورة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77A21C13-458F-4DDE-BBA8-695D45DF9BD1}"/>
              </a:ext>
            </a:extLst>
          </p:cNvPr>
          <p:cNvSpPr txBox="1"/>
          <p:nvPr/>
        </p:nvSpPr>
        <p:spPr>
          <a:xfrm>
            <a:off x="567582" y="3762907"/>
            <a:ext cx="591304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sz="2000" b="1" u="sng" dirty="0"/>
              <a:t>السؤال الثاني  ( </a:t>
            </a:r>
            <a:r>
              <a:rPr lang="en-US" sz="2000" b="1" u="sng" dirty="0"/>
              <a:t>4</a:t>
            </a:r>
            <a:r>
              <a:rPr lang="ar-AE" sz="2000" b="1" u="sng" dirty="0"/>
              <a:t> درجات)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2C7F2DF8-2E17-4D89-945B-A764982AAB59}"/>
              </a:ext>
            </a:extLst>
          </p:cNvPr>
          <p:cNvSpPr/>
          <p:nvPr/>
        </p:nvSpPr>
        <p:spPr>
          <a:xfrm>
            <a:off x="5843487" y="4930762"/>
            <a:ext cx="441822" cy="400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شكل بيضاوي 59">
            <a:extLst>
              <a:ext uri="{FF2B5EF4-FFF2-40B4-BE49-F238E27FC236}">
                <a16:creationId xmlns:a16="http://schemas.microsoft.com/office/drawing/2014/main" id="{1C7D684E-A3CD-4FE6-BD37-80D49A7A381E}"/>
              </a:ext>
            </a:extLst>
          </p:cNvPr>
          <p:cNvSpPr/>
          <p:nvPr/>
        </p:nvSpPr>
        <p:spPr>
          <a:xfrm>
            <a:off x="5820697" y="6080596"/>
            <a:ext cx="441822" cy="400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شكل بيضاوي 60">
            <a:extLst>
              <a:ext uri="{FF2B5EF4-FFF2-40B4-BE49-F238E27FC236}">
                <a16:creationId xmlns:a16="http://schemas.microsoft.com/office/drawing/2014/main" id="{A2018B04-4BD4-45F7-9CC6-B0447406C62C}"/>
              </a:ext>
            </a:extLst>
          </p:cNvPr>
          <p:cNvSpPr/>
          <p:nvPr/>
        </p:nvSpPr>
        <p:spPr>
          <a:xfrm>
            <a:off x="5829300" y="5502857"/>
            <a:ext cx="441822" cy="400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شكل بيضاوي 61">
            <a:extLst>
              <a:ext uri="{FF2B5EF4-FFF2-40B4-BE49-F238E27FC236}">
                <a16:creationId xmlns:a16="http://schemas.microsoft.com/office/drawing/2014/main" id="{04096514-DCC1-40B5-A438-580FD3032236}"/>
              </a:ext>
            </a:extLst>
          </p:cNvPr>
          <p:cNvSpPr/>
          <p:nvPr/>
        </p:nvSpPr>
        <p:spPr>
          <a:xfrm>
            <a:off x="5843487" y="6664766"/>
            <a:ext cx="441822" cy="400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A6385659-7437-445F-BFBC-A6143DD6BD87}"/>
              </a:ext>
            </a:extLst>
          </p:cNvPr>
          <p:cNvSpPr txBox="1"/>
          <p:nvPr/>
        </p:nvSpPr>
        <p:spPr>
          <a:xfrm>
            <a:off x="514350" y="7232690"/>
            <a:ext cx="606465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AE" b="1" u="sng" dirty="0"/>
              <a:t>السؤال الثاني  ( </a:t>
            </a:r>
            <a:r>
              <a:rPr lang="en-AU" b="1" u="sng" dirty="0"/>
              <a:t>2</a:t>
            </a:r>
            <a:r>
              <a:rPr lang="ar-AE" b="1" u="sng" dirty="0"/>
              <a:t> درجتان)</a:t>
            </a:r>
          </a:p>
        </p:txBody>
      </p:sp>
      <p:sp>
        <p:nvSpPr>
          <p:cNvPr id="31" name="مربع نص 9">
            <a:extLst>
              <a:ext uri="{FF2B5EF4-FFF2-40B4-BE49-F238E27FC236}">
                <a16:creationId xmlns:a16="http://schemas.microsoft.com/office/drawing/2014/main" id="{C1EDD4E4-1F77-4090-A3BF-571E6703D73C}"/>
              </a:ext>
            </a:extLst>
          </p:cNvPr>
          <p:cNvSpPr txBox="1"/>
          <p:nvPr/>
        </p:nvSpPr>
        <p:spPr>
          <a:xfrm>
            <a:off x="-428400" y="7217301"/>
            <a:ext cx="5039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 </a:t>
            </a:r>
            <a:r>
              <a:rPr lang="ar-AE" sz="1600" dirty="0"/>
              <a:t>ارسم أربعة من المخلوقات التي أقسم الله بها في سورة الشمس</a:t>
            </a:r>
            <a:endParaRPr lang="ar-AE" sz="2000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F64F55EC-6356-4F1C-B817-E4538DD595D0}"/>
              </a:ext>
            </a:extLst>
          </p:cNvPr>
          <p:cNvSpPr/>
          <p:nvPr/>
        </p:nvSpPr>
        <p:spPr>
          <a:xfrm>
            <a:off x="5139622" y="7874455"/>
            <a:ext cx="1362150" cy="9174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13A0AAE6-F885-4A5C-B45C-968D27D99FF3}"/>
              </a:ext>
            </a:extLst>
          </p:cNvPr>
          <p:cNvSpPr/>
          <p:nvPr/>
        </p:nvSpPr>
        <p:spPr>
          <a:xfrm>
            <a:off x="3689641" y="7873625"/>
            <a:ext cx="1362150" cy="9174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60B7C638-AD05-4ACC-8B27-D0DD31C29F2E}"/>
              </a:ext>
            </a:extLst>
          </p:cNvPr>
          <p:cNvSpPr/>
          <p:nvPr/>
        </p:nvSpPr>
        <p:spPr>
          <a:xfrm>
            <a:off x="2221102" y="7871291"/>
            <a:ext cx="1362150" cy="9174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AFF9F5C0-1BFD-4AD3-A858-2DDE9B128780}"/>
              </a:ext>
            </a:extLst>
          </p:cNvPr>
          <p:cNvSpPr/>
          <p:nvPr/>
        </p:nvSpPr>
        <p:spPr>
          <a:xfrm>
            <a:off x="729211" y="7873625"/>
            <a:ext cx="1362150" cy="9174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313693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154</Words>
  <Application>Microsoft Office PowerPoint</Application>
  <PresentationFormat>عرض على الشاشة (4:3)</PresentationFormat>
  <Paragraphs>32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5" baseType="lpstr">
      <vt:lpstr>Arial</vt:lpstr>
      <vt:lpstr>Calibri</vt:lpstr>
      <vt:lpstr>نسق Office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</dc:creator>
  <cp:lastModifiedBy>آمنة مراد</cp:lastModifiedBy>
  <cp:revision>85</cp:revision>
  <dcterms:created xsi:type="dcterms:W3CDTF">2017-10-07T14:21:32Z</dcterms:created>
  <dcterms:modified xsi:type="dcterms:W3CDTF">2022-01-25T06:40:27Z</dcterms:modified>
</cp:coreProperties>
</file>