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</p:sldIdLst>
  <p:sldSz cx="9144000" cy="6858000" type="screen4x3"/>
  <p:notesSz cx="7077075" cy="9028113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14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514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DEFE3-349C-4D9C-98C7-C96295E2939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282700" y="677863"/>
            <a:ext cx="451167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07708" y="4288355"/>
            <a:ext cx="5661660" cy="40626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575140"/>
            <a:ext cx="3066733" cy="451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4008706" y="8575140"/>
            <a:ext cx="3066733" cy="451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6F165-8CA5-4644-8A61-AE535B05E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77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10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11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12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13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14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15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16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17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18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19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2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20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21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22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23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24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25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3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4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5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6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7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8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AE" altLang="ar-SA"/>
          </a:p>
        </p:txBody>
      </p:sp>
      <p:sp>
        <p:nvSpPr>
          <p:cNvPr id="41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E3EDB7-2B0B-4E5F-A7C6-06D54AD70B89}" type="slidenum">
              <a:rPr lang="ar-AE" altLang="ar-SA">
                <a:latin typeface="Calibri" panose="020F0502020204030204" pitchFamily="34" charset="0"/>
              </a:rPr>
              <a:pPr eaLnBrk="1" hangingPunct="1"/>
              <a:t>9</a:t>
            </a:fld>
            <a:endParaRPr lang="ar-AE" altLang="ar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84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2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0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8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2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8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4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7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9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9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9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6DA6C-FD02-4BB9-B2FE-A7EBDC50EB86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A8AB-AE0E-454A-9BDF-2259A405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6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91723"/>
              </p:ext>
            </p:extLst>
          </p:nvPr>
        </p:nvGraphicFramePr>
        <p:xfrm>
          <a:off x="304800" y="523221"/>
          <a:ext cx="8610600" cy="5974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مسعودة السلحفاة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توزع على الأطفال صورًا لأطعمة مختلفة، صحية وغير صحية، وتطلب إلى كل واحد منهم أن يرفع الصورة التي لديه، والآخرون يحددون أكان الطعام صحيًّا أو غير ذلك. </a:t>
                      </a:r>
                      <a:endParaRPr lang="ar-AE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 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بر</a:t>
                      </a: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الوالدين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بالعلوم الطعام الصحي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ما مرادف كلمة شهية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تعزيز الطلاب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إنشاء كلمات جديدة وقراءتها .</a:t>
                      </a: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الإجابة عن أسئلة القصة   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 قصة مسعودة على جهاز الداتا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شو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ومناقشة الطلاب في مفردات القصة .</a:t>
                      </a: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عرض قصة الثعلب والغراب أقرأ القصة أمام الطلاب بأسلوب قصصي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طرح أسئلة وأطلب من الطلاب الإجابة عنها من النص ، ثم عرض المفردات الجديدة وتفسيرها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يُحَدِّدُ المُتَعَلِّمُ عَلاقاتِ التَّضادِّ وَالتَّرادُفِ بَيْنَ الكَلِماتِ.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قِراءَةً جَهْرِيَّةً سَليمَةً مُراعِيًا التَّنْغيمَ وَالضَّبْطَ السَّليمَ.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يُفَسِّرُ المُتَعَلِّمُ الكَلِماتِ مُسْتَعينًا بِمُرادِفاتِها وَأَضْدادِها وَسِياقِها.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085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827367"/>
              </p:ext>
            </p:extLst>
          </p:nvPr>
        </p:nvGraphicFramePr>
        <p:xfrm>
          <a:off x="304800" y="523221"/>
          <a:ext cx="8610600" cy="57514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صحتك بين يديك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( الكتابة)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586">
                <a:tc gridSpan="10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عرض</a:t>
                      </a: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فيلم فيديو قصير يظهر فيه خطّاط يكتب جملة بخط جميل.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 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بر</a:t>
                      </a: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الوالدين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 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 الوطنية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مجلس التعاون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المتابعة والتصحيح</a:t>
                      </a: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تعزيز الطلاب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كتابة الكلمات والجمل كتابة صحيحة مراعيا الحركات القصيرة والطويلة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كتابة الجملة كتابة صحيحة في كتاب النشاط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عرض الفقرة على شفافة أو بطاقة أو الحاسوب.</a:t>
                      </a:r>
                    </a:p>
                    <a:p>
                      <a:pPr algn="r" rtl="1"/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توجيه المتعلمين قراءة الجملة ومناقشتهم </a:t>
                      </a:r>
                      <a:r>
                        <a:rPr lang="ar-SA" sz="12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فيها.كتابة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المعلم للجملة المراد محاكاتها.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تكليف المتعلمين بفتح كراساتهم لمحاكاة الجملة </a:t>
                      </a:r>
                      <a:r>
                        <a:rPr lang="ar-SA" sz="12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كتابيًا.توجيه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المتعلمين للكتابة على السطر.</a:t>
                      </a: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عرض الجملة قراءتها  وتدريب الطلاب على قراءتها وكتابتها كتابة صحيحة 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يَكْتُبُ المُتَعَلِّمُ كَلِماتٍ وَجُمَلًا (مِنْ كَلِمَتَيْنِ إِلى سِتِّ كَلِماتٍ) بِخَطِّ النَّسْخِ مُحاكِيًا نَمَطًا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يكتب المتعلم الجملة كتابة صحيحة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 اذكري أسماء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دول مجلس التعاون الإسلامي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138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226383"/>
              </p:ext>
            </p:extLst>
          </p:nvPr>
        </p:nvGraphicFramePr>
        <p:xfrm>
          <a:off x="304800" y="642642"/>
          <a:ext cx="8610600" cy="6062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       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الدرس: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الكتابة</a:t>
                      </a: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270">
                <a:tc gridSpan="10">
                  <a:txBody>
                    <a:bodyPr/>
                    <a:lstStyle/>
                    <a:p>
                      <a:pPr lvl="0"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عرض العبارة التالية على المتعلمين </a:t>
                      </a:r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(مَعَ كُلِّ تِلْميذٍ عُلْبةَ أَلْوانٍ، كُلُّ طالِبٍ</a:t>
                      </a:r>
                      <a:r>
                        <a:rPr lang="ar-AE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يَنْظُرُ وَيَرْسُمُ وَيُلَوِّنُ، ماجِدٌ رَسَمَ وَرْدًا وَلَوَّنَهُ، سالِمٌ رَسَمَ مَرْكِبًا وَلَوَّنَهُ،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سَعيدٌ رَسَمَ شَجَرًا وَلَوَّنَهُ)</a:t>
                      </a:r>
                      <a:r>
                        <a:rPr lang="ar-AE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ت</a:t>
                      </a: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قسم الطلاب إلى أمجموعات ، والطّلب إليهم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استخراج الكلمات المنونة، ثم تصنيفها.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احترام المعلمة في الحصة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8830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10د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 الأخلاقية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احترام المعلمة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أدخل تنوين الكسر على كلمة ( مدرسة ) وغير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مايلزم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؟</a:t>
                      </a:r>
                    </a:p>
                    <a:p>
                      <a:pPr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المتابعة والتوجيه </a:t>
                      </a:r>
                    </a:p>
                    <a:p>
                      <a:pPr marL="171450" indent="-171450"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-المتابعة والتصحيح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الإستعداد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للكتابة </a:t>
                      </a:r>
                      <a:r>
                        <a:rPr lang="ar-AE" sz="14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والإلتزام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بالقوانين</a:t>
                      </a: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-كتابة الكلمات المنونة في الكتاب (املاء منقول) كتابة صحيحة</a:t>
                      </a:r>
                    </a:p>
                    <a:p>
                      <a:pPr algn="r">
                        <a:buFontTx/>
                        <a:buNone/>
                      </a:pPr>
                      <a:endParaRPr lang="en-US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-مراجعة الفقرة التي تمت دراستها 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عرض بطاقات بالكلمات وأطلب من الطلاب إدخال أنواع التنوين عليها  وتميز التنوين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اطلب إليهم أن يستعدّوا لكتابة فقرة الإملاء بالجلسة الصحيحة، وإمساك القلم إمساكًا صحيحًا، والتفاؤل بأنهم قادرين على كتابة الفقرة كلها كتابة صحيحة.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أطلب من الطلاب مراجعة ما كتبوه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( تعلم فردي ) </a:t>
                      </a: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يُنْشِئُ المُتَعَلِّمُ نُصوصًا مَقْروءَةً بِخَطٍّ واضِحٍ مُرَتَّبٍ يُبْرِزُ اعْتِناءَهُ بِما يَكْتُبُ.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يَكْتُبُ المُتَعَلِّمُ فِقْرَةً مُضَمِّنًا إيّاها جُمْلَةً رَئيسَةً، وَتَفاصيلَ داعِمَةً، وَجْمَلَةً خاتِمَةً.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يُراجِعُ المُتَعَلِّمُ ما يَكْتُبُهُ (المُسَوَّدَةَ) لِتَحْسينِ مُسْتَوى الكِتابَةِ، وَتَحْقيقِ التَّماسُكِ وَالتَّتابُعِ المَنْطِقِيِّ، مُسْتَخْدِمًا عَلاماتِ التَّرْقيمِ.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2738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r" rtl="1"/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 اذكري أسماء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دول مجلس التعاون الإسلامي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965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5517"/>
              </p:ext>
            </p:extLst>
          </p:nvPr>
        </p:nvGraphicFramePr>
        <p:xfrm>
          <a:off x="304800" y="642642"/>
          <a:ext cx="8610600" cy="6062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الدرس: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الكتابة</a:t>
                      </a: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270">
                <a:tc gridSpan="10">
                  <a:txBody>
                    <a:bodyPr/>
                    <a:lstStyle/>
                    <a:p>
                      <a:pPr lvl="0"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عرض العبارة التالية على المتعلمين </a:t>
                      </a:r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(مَعَ كُلِّ تِلْميذٍ عُلْبةَ أَلْوانٍ، كُلُّ طالِبٍ</a:t>
                      </a:r>
                      <a:r>
                        <a:rPr lang="ar-AE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يَنْظُرُ وَيَرْسُمُ وَيُلَوِّنُ، ماجِدٌ رَسَمَ وَرْدًا وَلَوَّنَهُ، سالِمٌ رَسَمَ مَرْكِبًا وَلَوَّنَهُ،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سَعيدٌ رَسَمَ شَجَرًا وَلَوَّنَهُ)</a:t>
                      </a:r>
                      <a:r>
                        <a:rPr lang="ar-AE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ت</a:t>
                      </a: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قسم الطلاب إلى أمجموعات ، والطّلب إليهم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استخراج الكلمات المنونة، ثم تصنيفها.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احترام المعلمة في الحصة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8830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10د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 الأخلاقية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احترام المعلمة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أدخل تنوين الكسر على كلمة ( مدرسة ) وغير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مايلزم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؟</a:t>
                      </a:r>
                    </a:p>
                    <a:p>
                      <a:pPr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المتابعة والتوجيه </a:t>
                      </a:r>
                    </a:p>
                    <a:p>
                      <a:pPr marL="171450" indent="-171450"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-المتابعة والتصحيح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الإستعداد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للكتابة </a:t>
                      </a:r>
                      <a:r>
                        <a:rPr lang="ar-AE" sz="14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والإلتزام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بالقوانين</a:t>
                      </a: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-كتابة الكلمات المنونة في الكتاب (املاء منقول) كتابة صحيحة</a:t>
                      </a:r>
                    </a:p>
                    <a:p>
                      <a:pPr algn="r">
                        <a:buFontTx/>
                        <a:buNone/>
                      </a:pPr>
                      <a:endParaRPr lang="en-US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-مراجعة الفقرة التي تمت دراستها 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عرض بطاقات بالكلمات وأطلب من الطلاب إدخال أنواع التنوين عليها  وتميز التنوين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اطلب إليهم أن يستعدّوا لكتابة فقرة الإملاء بالجلسة الصحيحة، وإمساك القلم إمساكًا صحيحًا، والتفاؤل بأنهم قادرين على كتابة الفقرة كلها كتابة صحيحة.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أطلب من الطلاب مراجعة ما كتبوه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( تعلم فردي ) </a:t>
                      </a: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يُنْشِئُ المُتَعَلِّمُ نُصوصًا مَقْروءَةً بِخَطٍّ واضِحٍ مُرَتَّبٍ يُبْرِزُ اعْتِناءَهُ بِما يَكْتُبُ.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يَكْتُبُ المُتَعَلِّمُ فِقْرَةً مُضَمِّنًا إيّاها جُمْلَةً رَئيسَةً، وَتَفاصيلَ داعِمَةً، وَجْمَلَةً خاتِمَةً.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يُراجِعُ المُتَعَلِّمُ ما يَكْتُبُهُ (المُسَوَّدَةَ) لِتَحْسينِ مُسْتَوى الكِتابَةِ، وَتَحْقيقِ التَّماسُكِ وَالتَّتابُعِ المَنْطِقِيِّ، مُسْتَخْدِمًا عَلاماتِ التَّرْقيمِ.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2738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r" rtl="1"/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 اذكري أسماء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دول مجلس التعاون الإسلامي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81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30176"/>
              </p:ext>
            </p:extLst>
          </p:nvPr>
        </p:nvGraphicFramePr>
        <p:xfrm>
          <a:off x="304800" y="523221"/>
          <a:ext cx="8610600" cy="582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الدرس: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قصة تكشيرة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786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عرض صورتين احداهما مبتسمة والأخرى </a:t>
                      </a:r>
                      <a:r>
                        <a:rPr lang="ar-AE" sz="14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حزينه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والمقارنة بينهما 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قيمة </a:t>
                      </a:r>
                      <a:r>
                        <a:rPr lang="ar-AE" sz="1200" b="1" dirty="0" err="1">
                          <a:solidFill>
                            <a:schemeClr val="tx1"/>
                          </a:solidFill>
                        </a:rPr>
                        <a:t>الإبتسامة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تنمية المهارات الفردية والسعي إلى اكتساب مهارات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الإسلامية  (</a:t>
                      </a:r>
                      <a:r>
                        <a:rPr lang="ar-AE" sz="1400" baseline="0" dirty="0" err="1">
                          <a:solidFill>
                            <a:schemeClr val="tx1"/>
                          </a:solidFill>
                        </a:rPr>
                        <a:t>الإبتسامة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صدقة 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ما ضد كلمة تكشيرة </a:t>
                      </a: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من شخصيات القصة ؟ 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إنشاء كلمات جديدة وقراءتها 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الإجابة عن أسئلة القصة  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مناقش الطلاب في صفحة المعجم مناقشة سريعة.  اطلب إليهم أن يمثلوا كلمة "قضمت" وكلمة "شهقت". </a:t>
                      </a: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كلمات الدرس قراءتها ثم أطلب من الطلاب قراءتها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طرح أسئلة وأطلب من الطلاب الإجابة عنها من النص 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يُنْشِئُ المُتَعَلِّمُ كَلِماتٍ جَديدَةً ذاتَ مَعْنًى بِإِضافَةِ أَوْ حَذْفِ أَوْ تَغْييرِ الأَصْواتِ في الكَلِماتِ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قِراءَةً جَهْرِيَّةً سَليمَةً مُراعِيًا التَّنْغيمَ وَالضَّبْطَ السَّليمَ.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يُجيبُ المُتَعَلِّمُ عَنْ أَسْئِلَةٍ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لِنَصٍّ أ وَيَطْرَحُ أَسْئِلَةً: (مَنْ - ماذا - مَتى - أيْنَ - لمِاذا – كَيْفَ) مُظْهِرًا فَهْمَهُ لِلنَّصِّ، </a:t>
                      </a:r>
                      <a:r>
                        <a:rPr lang="ar-SA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مُبْدِيًا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رَأْيَهُ فيْهِ.</a:t>
                      </a: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</a:t>
                      </a:r>
                      <a:r>
                        <a:rPr lang="ar-AE" sz="1200" b="1" dirty="0" err="1">
                          <a:solidFill>
                            <a:srgbClr val="CC3300"/>
                          </a:solidFill>
                        </a:rPr>
                        <a:t>مارأيك</a:t>
                      </a: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 في شخصية السيد برطم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415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98378"/>
              </p:ext>
            </p:extLst>
          </p:nvPr>
        </p:nvGraphicFramePr>
        <p:xfrm>
          <a:off x="304800" y="523221"/>
          <a:ext cx="8610600" cy="56067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>
                          <a:solidFill>
                            <a:schemeClr val="tx1"/>
                          </a:solidFill>
                        </a:rPr>
                        <a:t>قصة تكشيرة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786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عرض فيديو لموقف حزين ومناقشة الطلاب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200" b="0" dirty="0">
                          <a:solidFill>
                            <a:schemeClr val="tx1"/>
                          </a:solidFill>
                        </a:rPr>
                        <a:t>حب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الخير للناس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13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بالرياضيات (عدد شخصيات القصة)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متى حدثت القصة </a:t>
                      </a: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من شخصيات القصة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القصة قراءة جهرية صحيحة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سرد القصة بأسلوب ممتع وشيق أمام الطلاب </a:t>
                      </a:r>
                      <a:endParaRPr lang="ar-AE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كلمات الدرس قراءتها ثم أطلب من الطلاب قراءتها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بالحوار والمناقشة الشفوية في أحداث القصة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بِطَلاقَةٍ وَبِنُطْقٍ سَليمٍ مُسْتَثْمِرًا مَعْرِفَتَهُ بِاللّامِ القَمَرِيَّةِ - اللّامِ الشَّمْسِيَّةِ - الهَمْزَةِ - التّاءِ المَرْبوطَةِ - أَنْواعِ التَّنْوينِ الثَّلاثَةِ، عَلى أَنْ تَكونَ الكَلِماتُ مَشْكولَةً شَكْلاً تامًّا.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يُحَدِّدُ العَناصِرَ الفَنِّيَّةَ: (الشَّخْصِيّاتِ، وَالمَكانَ وَالزَّمانَ، وَالأَحْداثَ الرَّئيسَةَ) مُسْتَخْلِصًا مَغْزاها، مُعَبِّرًا عَنْ رَأْيِهِ فيها.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س- قارني بين حياة الإنسان المبتسم وحياة الإنسان الحزين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؟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033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713325"/>
              </p:ext>
            </p:extLst>
          </p:nvPr>
        </p:nvGraphicFramePr>
        <p:xfrm>
          <a:off x="304800" y="523221"/>
          <a:ext cx="8610600" cy="582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قصة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تكشيرة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786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مناقشة الطلاب في أحداث قصة تكشيرة </a:t>
                      </a:r>
                      <a:endParaRPr lang="ar-AE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 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قيمة </a:t>
                      </a:r>
                      <a:r>
                        <a:rPr lang="ar-AE" sz="1400" b="0" dirty="0" err="1">
                          <a:solidFill>
                            <a:schemeClr val="tx1"/>
                          </a:solidFill>
                        </a:rPr>
                        <a:t>الإبتسامة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بالعلوم البرمائيات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ما جمع كلمة  ضفدع ؟</a:t>
                      </a: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تعزيز الطلاب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إنشاء كلمات جديدة وقراءتها .</a:t>
                      </a: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الإجابة عن أسئلة القصة   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 قصة تكشيرة  على جهاز الداتا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شو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ومناقشة الطلاب في مفردات القصة .</a:t>
                      </a: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عرض قصة الضفدع الصغير أقرأ القصة أمام الطلاب بأسلوب قصصي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طرح أسئلة وأطلب من الطلاب الإجابة عنها من النص ، ثم عرض المفردات الجديدة وتفسيرها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يُحَدِّدُ المُتَعَلِّمُ عَلاقاتِ التَّضادِّ وَالتَّرادُفِ بَيْنَ الكَلِماتِ.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قِراءَةً جَهْرِيَّةً سَليمَةً مُراعِيًا التَّنْغيمَ وَالضَّبْطَ السَّليمَ.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يُفَسِّرُ المُتَعَلِّمُ الكَلِماتِ مُسْتَعينًا بِمُرادِفاتِها وَأَضْدادِها وَسِياقِها.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اكتب أربع كلمات مشتقة من حروف كلمة (كشَّر)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091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331436"/>
              </p:ext>
            </p:extLst>
          </p:nvPr>
        </p:nvGraphicFramePr>
        <p:xfrm>
          <a:off x="304800" y="523221"/>
          <a:ext cx="8610600" cy="58251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اضحك تضحك الدنيا معك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586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عرض فيديو لموقف مضحك ومناقشة الطلاب. </a:t>
                      </a:r>
                      <a:endParaRPr lang="ar-AE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التفكير قبل التصرف بأي أمر 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بالعلوم عملية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البناء الضوئي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ما مفرد كلمة الأقوال ؟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تعزيز الطلاب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التعلم التعاوني  كل مجموعة تكتب الفكرة الرئيسية للدرس  ثم يتم عرض الإجابات </a:t>
                      </a:r>
                    </a:p>
                    <a:p>
                      <a:pPr algn="r" rtl="1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 صور الدرس ومناقشتها ثم عرض فقرة الدرس قراءتها أمام الطلاب ثم أطلب منهم قراءتها  بدأً بالمتميز فالجيد ثم الضعيف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أطلب من الطلاب بعد قراءة الدرس وتفسير المفردات الصعبة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بإستنتاج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 الفكرة الرئيسية للدرس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( تمثيل الأدوار ، التعلم الفردي )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قْرَأُ المُتَعَلِّمُ قِراءَةً جَهْرِيَّةً سَليمَةً مُراعِيًا التَّنْغيمَ وَالضَّبْطَ السَّليمَ.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يستنتج المتعلم الفكرة الرئيسية للدرس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استنتج من الدرس ثلاث أدلة تبين فوائد الضحك للإنسان ؟ 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809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480797"/>
              </p:ext>
            </p:extLst>
          </p:nvPr>
        </p:nvGraphicFramePr>
        <p:xfrm>
          <a:off x="304800" y="523221"/>
          <a:ext cx="8610600" cy="6183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9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44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والشعبة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اعرف لغتك أحبها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( الفعل الماضي والمضارع )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586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عرض فيديو لموقف مضحك ومناقشة الطلاب. </a:t>
                      </a:r>
                      <a:endParaRPr lang="ar-AE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التفكير قبل التصرف بأي أمر 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بالعلوم عملية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البناء الضوئي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ما نوع الفعل يُشاهد</a:t>
                      </a: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استخرجي من القصص كلمات تدل على فعل ( ماضي – مضارع )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تمييز الأفعال من البطاقات والكلمات المعروضة .</a:t>
                      </a: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التعلم التعاوني  كل مجموعة تصنف الأفعال في الجمل إلى فعل ماضي وفعل مضارع ثم يتم عرض الإجابات </a:t>
                      </a:r>
                    </a:p>
                    <a:p>
                      <a:pPr algn="r" rtl="1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 صور الدرس ومناقشتها ثم عرض جمل الدرس قراءتها أمام الطلاب ثم أطلب منهم قراءتها  بدأً بالمتميز فالجيد ثم الضعيف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الكلمات على الداتا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شو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قراءتها ثم أطلب من الطلاب قراءتها وتصنيفها في الجدول بحسب نوع الفعل ( ماضي أو مضارع ) عرص صور بالأفعال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( تعلم تعاوني  ، التعلم باللعب لعبة الأفعال )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يميز المتعلم الأسماء والأفعال والحروف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يصنف المتعلم الكلمات إلى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فعل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ماضي وفعل مضارع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أكتب جملة تعبر فيها عما فعلته في الإجازة الصيفية ؟ 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148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765279"/>
              </p:ext>
            </p:extLst>
          </p:nvPr>
        </p:nvGraphicFramePr>
        <p:xfrm>
          <a:off x="304800" y="568937"/>
          <a:ext cx="8610600" cy="5713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الإملاء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( التنوين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270">
                <a:tc gridSpan="10">
                  <a:txBody>
                    <a:bodyPr/>
                    <a:lstStyle/>
                    <a:p>
                      <a:pPr lvl="0"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عرض شريط فيديو للتنوين ومناقشة الطلاب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.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احترام المعلمة في الحصة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13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 الأخلاقية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احترام المعلمة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أدخل تنوين فتح  على كلمة ( جمل ) وغير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مايلزم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؟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المتابعة والتوجيه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استخراج من الفقرة كلمات منونة وتصنيفها وفق نوع التنوين.</a:t>
                      </a: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-كتابة الكلمات المنونة في الكتاب (املاء منقول) كتابة صحيحة</a:t>
                      </a: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عرض بطاقات بالكلمات وأطلب من الطلاب إدخال أنواع التنوين عليها  وتميز التنوين ثم عرض فقرة وأطلب من الطلاب تصنيف الكلمات بحسب نوع التنوين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اطلب إليهم أن يستعدّوا لكتابة فقرة الإملاء بالجلسة الصحيحة، وإمساك القلم إمساكًا صحيحًا، والتفاؤل بأنهم قادرين على كتابة الفقرة كلها كتابة صحيحة.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يُميز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المُتَعَلِّمُ الكَلِماتِ المُنْتَهِيَةَ بِالتَّنْوينِ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تميزاً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صَحيحَةً، مُفَرِّقًا بَيْنَ النّونِ وَالتَّنْوينِ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يَكْتُبُ المُتَعَلِّمُ كَلِماتٍ تَتَكَوَّنُ مِنْ (3-6) حُروفٍ، مُكْتَسَبَةً مِنْ مُحيطِهِ اللُّغَوِيِّ (إِمْلاءٌ مَنْقولٌ).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824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س1 – استخرجي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من القصص كلمات بها تنوين فتح واكتبيها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؟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229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1539"/>
              </p:ext>
            </p:extLst>
          </p:nvPr>
        </p:nvGraphicFramePr>
        <p:xfrm>
          <a:off x="304800" y="523221"/>
          <a:ext cx="8610600" cy="5827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السباحة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هوايتي</a:t>
                      </a: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( الكتابة)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586">
                <a:tc gridSpan="10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عرض</a:t>
                      </a: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فيلم فيديو قصير يظهر فيه خطّاط يكتب جملة بخط جميل.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 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الكتابة بخط جميل ومرتب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 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 البدنية ( فوائد السباحة)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المتابعة والتصحيح</a:t>
                      </a: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تعزيز الطلاب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كتابة الكلمات والجمل كتابة صحيحة مراعيا الحركات القصيرة والطويلة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كتابة الجملة كتابة صحيحة في كتاب النشاط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عرض الفقرة على شفافة أو بطاقة أو الحاسوب.</a:t>
                      </a:r>
                    </a:p>
                    <a:p>
                      <a:pPr algn="r" rtl="1"/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توجيه المتعلمين قراءة الجملة ومناقشتهم </a:t>
                      </a:r>
                      <a:r>
                        <a:rPr lang="ar-SA" sz="12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فيها.كتابة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المعلم للجملة المراد محاكاتها.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تكليف المتعلمين بفتح كراساتهم لمحاكاة الجملة </a:t>
                      </a:r>
                      <a:r>
                        <a:rPr lang="ar-SA" sz="12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كتابيًا.توجيه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المتعلمين للكتابة على السطر.</a:t>
                      </a: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عرض الجملة قراءتها  وتدريب الطلاب على قراءتها وكتابتها كتابة صحيحة 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يَكْتُبُ المُتَعَلِّمُ كَلِماتٍ وَجُمَلًا (مِنْ كَلِمَتَيْنِ إِلى سِتِّ كَلِماتٍ) بِخَطِّ النَّسْخِ مُحاكِيًا نَمَطًا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يكتب المتعلم الجملة كتابة صحيحة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 قارني بين السباحة في المسبح والسباحة في البحر من حيث المكان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004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121736"/>
              </p:ext>
            </p:extLst>
          </p:nvPr>
        </p:nvGraphicFramePr>
        <p:xfrm>
          <a:off x="304800" y="523221"/>
          <a:ext cx="8610600" cy="5974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مسعودة السلحفاة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اطلب من الطلاب فتح كتاب الطالب على الصفحة الأولى في الوحدة " صحتك بين يديك" ونناقشهم في الصورة، واسألهم "ما معنى صحتك بين يديك؟" ثم اختم بقولك: دعونا قبل أن نقرأ قصة " مسعودة السلحفاة" ونعرف ما علاقتها بالصحة، وسنبدأ بالصفحة المفتاحية في كتاب النشاط.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تناول الطعام الصحي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تنمية المهارات الفردية والسعي إلى اكتساب مهارات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الإسلامية  (احترام الوالدين</a:t>
                      </a: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ما مرادف كلمة شهية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من شخصيات القصة ؟ 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إنشاء كلمات جديدة وقراءتها 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الإجابة عن أسئلة القصة  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مناقش الطلاب في صفحة المعجم مناقشة سريعة.  اطلب إليهم أن يمثلوا كلمة "قضمت" وكلمة "شهقت". </a:t>
                      </a: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كلمات الدرس قراءتها ثم أطلب من الطلاب قراءتها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طرح أسئلة وأطلب من الطلاب الإجابة عنها من النص 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يُنْشِئُ المُتَعَلِّمُ كَلِماتٍ جَديدَةً ذاتَ مَعْنًى بِإِضافَةِ أَوْ حَذْفِ أَوْ تَغْييرِ الأَصْواتِ في الكَلِماتِ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قِراءَةً جَهْرِيَّةً سَليمَةً مُراعِيًا التَّنْغيمَ وَالضَّبْطَ السَّليمَ.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يُجيبُ المُتَعَلِّمُ عَنْ أَسْئِلَةٍ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لِنَصٍّ أ وَيَطْرَحُ أَسْئِلَةً: (مَنْ - ماذا - مَتى - أيْنَ - لمِاذا – كَيْفَ) مُظْهِرًا فَهْمَهُ لِلنَّصِّ، </a:t>
                      </a:r>
                      <a:r>
                        <a:rPr lang="ar-SA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مُبْدِيًا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رَأْيَهُ فيْهِ.</a:t>
                      </a: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926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43660"/>
              </p:ext>
            </p:extLst>
          </p:nvPr>
        </p:nvGraphicFramePr>
        <p:xfrm>
          <a:off x="304800" y="642642"/>
          <a:ext cx="8610600" cy="6062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الدرس: 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الكتابة</a:t>
                      </a: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270">
                <a:tc gridSpan="10">
                  <a:txBody>
                    <a:bodyPr/>
                    <a:lstStyle/>
                    <a:p>
                      <a:pPr lvl="0"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عرض العبارة التالية على المتعلمين </a:t>
                      </a:r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(مَعَ كُلِّ تِلْميذٍ عُلْبةَ أَلْوانٍ، كُلُّ طالِبٍ</a:t>
                      </a:r>
                      <a:r>
                        <a:rPr lang="ar-AE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يَنْظُرُ وَيَرْسُمُ وَيُلَوِّنُ، ماجِدٌ رَسَمَ وَرْدًا وَلَوَّنَهُ، سالِمٌ رَسَمَ مَرْكِبًا وَلَوَّنَهُ،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سَعيدٌ رَسَمَ شَجَرًا وَلَوَّنَهُ)</a:t>
                      </a:r>
                      <a:r>
                        <a:rPr lang="ar-AE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ت</a:t>
                      </a: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قسم الطلاب إلى أمجموعات ، والطّلب إليهم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استخراج الكلمات المنونة، ثم تصنيفها.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احترام المعلمة في الحصة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8830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10د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 الأخلاقية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احترام المعلمة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أدخل تنوين الكسر على كلمة ( مدرسة ) وغير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مايلزم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؟</a:t>
                      </a:r>
                    </a:p>
                    <a:p>
                      <a:pPr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المتابعة والتوجيه </a:t>
                      </a:r>
                    </a:p>
                    <a:p>
                      <a:pPr marL="171450" indent="-171450"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-المتابعة والتصحيح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الإستعداد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للكتابة </a:t>
                      </a:r>
                      <a:r>
                        <a:rPr lang="ar-AE" sz="14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والإلتزام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بالقوانين</a:t>
                      </a: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-كتابة الكلمات المنونة في الكتاب (املاء منقول) كتابة صحيحة</a:t>
                      </a:r>
                    </a:p>
                    <a:p>
                      <a:pPr algn="r">
                        <a:buFontTx/>
                        <a:buNone/>
                      </a:pPr>
                      <a:endParaRPr lang="en-US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-مراجعة الفقرة التي تمت دراستها 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عرض بطاقات بالكلمات وأطلب من الطلاب إدخال أنواع التنوين عليها  وتميز التنوين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اطلب إليهم أن يستعدّوا لكتابة فقرة الإملاء بالجلسة الصحيحة، وإمساك القلم إمساكًا صحيحًا، والتفاؤل بأنهم قادرين على كتابة الفقرة كلها كتابة صحيحة.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أطلب من الطلاب مراجعة ما كتبوه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( تعلم فردي ) </a:t>
                      </a: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يُنْشِئُ المُتَعَلِّمُ نُصوصًا مَقْروءَةً بِخَطٍّ واضِحٍ مُرَتَّبٍ يُبْرِزُ اعْتِناءَهُ بِما يَكْتُبُ.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يَكْتُبُ المُتَعَلِّمُ فِقْرَةً مُضَمِّنًا إيّاها جُمْلَةً رَئيسَةً، وَتَفاصيلَ داعِمَةً، وَجْمَلَةً خاتِمَةً.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يُراجِعُ المُتَعَلِّمُ ما يَكْتُبُهُ (المُسَوَّدَةَ) لِتَحْسينِ مُسْتَوى الكِتابَةِ، وَتَحْقيقِ التَّماسُكِ وَالتَّتابُعِ المَنْطِقِيِّ، مُسْتَخْدِمًا عَلاماتِ التَّرْقيمِ.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2738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r" rtl="1"/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 اذكري أسماء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دول مجلس التعاون الإسلامي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1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050066"/>
              </p:ext>
            </p:extLst>
          </p:nvPr>
        </p:nvGraphicFramePr>
        <p:xfrm>
          <a:off x="304800" y="491994"/>
          <a:ext cx="8610600" cy="5850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1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7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83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45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5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62028">
                <a:tc gridSpan="3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 :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الصف والشعبة: </a:t>
                      </a:r>
                      <a:r>
                        <a:rPr lang="ar-AE" sz="14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التاريخ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400" b="1" dirty="0">
                          <a:solidFill>
                            <a:schemeClr val="tx1"/>
                          </a:solidFill>
                        </a:rPr>
                        <a:t>نشيد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baseline="0" dirty="0">
                          <a:solidFill>
                            <a:schemeClr val="tx1"/>
                          </a:solidFill>
                        </a:rPr>
                        <a:t>( فرح وتفاؤل )</a:t>
                      </a: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4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470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التهيئة : </a:t>
                      </a: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ابدأ الحصة بتهيئة مناسبة، لعبة</a:t>
                      </a:r>
                      <a:r>
                        <a:rPr lang="ar-AE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إكتشاف عنوان الدرس في لعبة ارقام و حروف </a:t>
                      </a: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وثم مشاهدة فيديو وأ</a:t>
                      </a:r>
                      <a:r>
                        <a:rPr lang="ar-AE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طلب إلى الطلاب قراءة الكلمات، ومحاولة الربط بينها لاكتشاف موضوع القصيدة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20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20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154">
                <a:tc gridSpan="10">
                  <a:txBody>
                    <a:bodyPr/>
                    <a:lstStyle/>
                    <a:p>
                      <a:pPr algn="r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تناول 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الطعام الصحي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 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تنمية المهارات الفردية والسعي إلى اكتساب مهارات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947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بالرياضيات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( الوقت 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متابعة الطالبات</a:t>
                      </a: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تعزيز الطالبات</a:t>
                      </a: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تعزيز الطالبات</a:t>
                      </a: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محاكاة المعلم أثناء قراءة النشيد </a:t>
                      </a:r>
                    </a:p>
                    <a:p>
                      <a:pPr algn="r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الإجابة عن أسئلة الكتاب المدرسي</a:t>
                      </a:r>
                    </a:p>
                    <a:p>
                      <a:pPr algn="r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حفظ أبيات النشيد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 algn="r">
                        <a:buFontTx/>
                        <a:buChar char="-"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التوأمة مع معلمة الموسيقى في تلحين النشيد ليسهل حفظ النشيد للأطفال . </a:t>
                      </a:r>
                    </a:p>
                    <a:p>
                      <a:pPr marL="285750" indent="-285750"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بعد الإستماع للنشيد أقومناقشة الطلاب في </a:t>
                      </a:r>
                      <a:r>
                        <a:rPr lang="ar-AE" sz="1400" b="0" baseline="0">
                          <a:solidFill>
                            <a:schemeClr val="tx1"/>
                          </a:solidFill>
                        </a:rPr>
                        <a:t>النشيد </a:t>
                      </a: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تقسيم الطلاب إلى مجموعات وبالترديد الثنائي </a:t>
                      </a:r>
                      <a:r>
                        <a:rPr lang="ar-AE" sz="1400" b="0" baseline="0" dirty="0" err="1">
                          <a:solidFill>
                            <a:schemeClr val="tx1"/>
                          </a:solidFill>
                        </a:rPr>
                        <a:t>والزمري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لأبيات النشيد حتى يتم الحفظ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يقرأ المتعلم قراءةً </a:t>
                      </a:r>
                      <a:r>
                        <a:rPr lang="ar-SA" sz="14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جهريةً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سليمةً مراعيًا التنغيم والضبط</a:t>
                      </a:r>
                    </a:p>
                    <a:p>
                      <a:pPr algn="r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السليم في حدود 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45 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كلمة في الدقيقة الواحدة.</a:t>
                      </a: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يجيب المتعلم عن أسئلة تظهر فهمه للفكر الرئيسة والفكر الفرعية مستعينًا بالنص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algn="r">
                        <a:lnSpc>
                          <a:spcPct val="100000"/>
                        </a:lnSpc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يحفظ المتعلم النشيد</a:t>
                      </a: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386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س- قارني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بين جميلة والسيد برطم من قصة تكشيرة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549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154120"/>
              </p:ext>
            </p:extLst>
          </p:nvPr>
        </p:nvGraphicFramePr>
        <p:xfrm>
          <a:off x="304800" y="523221"/>
          <a:ext cx="8610600" cy="6119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خويلد والبطاطا 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اطلب من الطلاب فتح كتاب الطالب على الصفحة الأولى في الوحدة " همة وعمل " ونناقشهم في الصورة، واسألهم "ما معنى الهمة ، العمل ؟" ثم اختم بقولك: دعونا قبل أن نقرأ قصة " خويلد والبطاطا" ونعرف ما علاقتها بالهمة والعمل وسنبدأ بالصفحة المفتاحية في كتاب النشاط.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قيمة العمل بإخلاص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تنمية المهارات الفردية والسعي إلى اكتساب مهارات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بالعلوم 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(الثديات</a:t>
                      </a: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ما مرادف كلمة وفيراً ؟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من شخصيات القصة ؟ 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إنشاء كلمات جديدة وقراءتها 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عمل تعاوني مسابقة بين المجموعات </a:t>
                      </a:r>
                      <a:r>
                        <a:rPr lang="ar-AE" sz="14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بإختيار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المعنى الصحيح للكلمات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مناقش الطلاب في صفحة المعجم مناقشة سريعة.  اطلب إليهم أن يمثلوا كلمة "قضمت" وكلمة "شهقت".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كلمات الدرس قراءتها ثم أطلب من الطلاب قراءتها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عرض بطاقات الكلمات على المسبور ومناقشتها وتفسير معناها  بالتمثيل والصور ( التعلم تمثيل الأدوار).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يُنْشِئُ المُتَعَلِّمُ كَلِماتٍ جَديدَةً ذاتَ مَعْنًى بِإِضافَةِ أَوْ حَذْفِ أَوْ تَغْييرِ الأَصْواتِ في الكَلِماتِ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قِراءَةً جَهْرِيَّةً سَليمَةً مُراعِيًا التَّنْغيمَ وَالضَّبْطَ السَّليمَ.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يُفسر المتعلم الكلمات الجديدة مستخدما المعجم المبسط المصور</a:t>
                      </a: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- ما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رأيك بحياة الخلد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499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248947"/>
              </p:ext>
            </p:extLst>
          </p:nvPr>
        </p:nvGraphicFramePr>
        <p:xfrm>
          <a:off x="304800" y="523221"/>
          <a:ext cx="8610600" cy="5745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خويلد والبطاطا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عرض فيديو لحياة الخلد ثم مناقشة الطلاب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أين يعيش الخلد ؟   </a:t>
                      </a:r>
                      <a:r>
                        <a:rPr lang="ar-AE" sz="140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ماهو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الطعام المفضل للخلد ؟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200" b="0" dirty="0">
                          <a:solidFill>
                            <a:schemeClr val="tx1"/>
                          </a:solidFill>
                        </a:rPr>
                        <a:t>قيمة العمل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13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10د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الإسلامية  (شكر الله على نعمه الكثيرة</a:t>
                      </a: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متى حدثت القصة </a:t>
                      </a: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من شخصيات القصة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القصة قراءة جهرية صحيحة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سرد القصة بأسلوب ممتع وشيق أمام الطلاب </a:t>
                      </a:r>
                      <a:endParaRPr lang="ar-AE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كلمات الدرس قراءتها ثم أطلب من الطلاب قراءتها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بالحوار والمناقشة الشفوية في أحداث القصة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بِطَلاقَةٍ وَبِنُطْقٍ سَليمٍ مُسْتَثْمِرًا مَعْرِفَتَهُ بِاللّامِ القَمَرِيَّةِ - اللّامِ الشَّمْسِيَّةِ - الهَمْزَةِ - التّاءِ المَرْبوطَةِ - أَنْواعِ التَّنْوينِ الثَّلاثَةِ، عَلى أَنْ تَكونَ الكَلِماتُ مَشْكولَةً شَكْلاً تامًّا.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يُحَدِّدُ العَناصِرَ الفَنِّيَّةَ: (الشَّخْصِيّاتِ، وَالمَكانَ وَالزَّمانَ، وَالأَحْداثَ الرَّئيسَةَ) مُسْتَخْلِصًا مَغْزاها، مُعَبِّرًا عَنْ رَأْيِهِ فيها.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ما رأيك في شخصية خويلد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771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979047"/>
              </p:ext>
            </p:extLst>
          </p:nvPr>
        </p:nvGraphicFramePr>
        <p:xfrm>
          <a:off x="304800" y="523221"/>
          <a:ext cx="8610600" cy="5974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خويلد والبطاطا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الحوار والمناقشة الشفوية 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لماذا كان خويلد يحاول أن يجد طعاما من دون أن يبذل جهداً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تناول الطعام الصحي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تنمية المهارات الفردية والسعي إلى اكتساب مهارات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الإسلامية  (احترام الوالدين</a:t>
                      </a: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ما مرادف كلمة شهية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من شخصيات القصة ؟ 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إنشاء كلمات جديدة وقراءتها 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الإجابة عن أسئلة القصة  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مناقش الطلاب في صفحة المعجم مناقشة سريعة.  اطلب إليهم أن يمثلوا كلمة "قضمت" وكلمة "شهقت". </a:t>
                      </a: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كلمات الدرس قراءتها ثم أطلب من الطلاب قراءتها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طرح أسئلة وأطلب من الطلاب الإجابة عنها من النص 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يُنْشِئُ المُتَعَلِّمُ كَلِماتٍ جَديدَةً ذاتَ مَعْنًى بِإِضافَةِ أَوْ حَذْفِ أَوْ تَغْييرِ الأَصْواتِ في الكَلِماتِ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قِراءَةً جَهْرِيَّةً سَليمَةً مُراعِيًا التَّنْغيمَ وَالضَّبْطَ السَّليمَ.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يُجيبُ المُتَعَلِّمُ عَنْ أَسْئِلَةٍ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لِنَصٍّ أ وَيَطْرَحُ أَسْئِلَةً: (مَنْ - ماذا - مَتى - أيْنَ - لمِاذا – كَيْفَ) مُظْهِرًا فَهْمَهُ لِلنَّصِّ، </a:t>
                      </a:r>
                      <a:r>
                        <a:rPr lang="ar-SA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مُبْدِيًا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رَأْيَهُ فيْهِ.</a:t>
                      </a: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18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59223"/>
              </p:ext>
            </p:extLst>
          </p:nvPr>
        </p:nvGraphicFramePr>
        <p:xfrm>
          <a:off x="304800" y="523221"/>
          <a:ext cx="8610600" cy="5745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خويلد والبطاطا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عرض فيديو لحياة الخلد ثم مناقشة الطلاب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أين يعيش الخلد ؟   </a:t>
                      </a:r>
                      <a:r>
                        <a:rPr lang="ar-AE" sz="140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ماهو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الطعام المفضل للخلد ؟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200" b="0" dirty="0">
                          <a:solidFill>
                            <a:schemeClr val="tx1"/>
                          </a:solidFill>
                        </a:rPr>
                        <a:t>قيمة العمل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13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endParaRPr lang="ar-AE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10د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الإسلامية  (شكر الله على نعمه الكثيرة</a:t>
                      </a: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متى حدثت القصة </a:t>
                      </a: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من شخصيات القصة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القصة قراءة جهرية صحيحة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عمل مجموعات </a:t>
                      </a: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 البحث عن الكلمة في كتاب آخر من القصص)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قراءة المعلم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للقصة من </a:t>
                      </a:r>
                      <a:r>
                        <a:rPr lang="ar-AE" sz="120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الداتاشو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ثم قراءة الطلاب المتميزين ثم المتوسط فالضعيف كلمات من القصة .</a:t>
                      </a: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عرض المخطط على السبورة ومناقشة الطلاب  فيها ( كتابة معناها ، تحليل الكلمة ، وضع الكلمة في جملة )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بِطَلاقَةٍ وَبِنُطْقٍ سَليمٍ مُسْتَثْمِرًا مَعْرِفَتَهُ بِاللّامِ القَمَرِيَّةِ - اللّامِ الشَّمْسِيَّةِ - الهَمْزَةِ - التّاءِ المَرْبوطَةِ - أَنْواعِ التَّنْوينِ الثَّلاثَةِ، عَلى أَنْ تَكونَ الكَلِماتُ مَشْكولَةً شَكْلاً تامًّا.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إكمال المخطط الخاص بكلمة ( جُحْرٌ)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ابحث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عن معنى كلمة جحر</a:t>
                      </a: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14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934216"/>
              </p:ext>
            </p:extLst>
          </p:nvPr>
        </p:nvGraphicFramePr>
        <p:xfrm>
          <a:off x="304800" y="523221"/>
          <a:ext cx="8610600" cy="5745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مسعودة السلحفاة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ابدأ الحصة بسؤال الطلبة مثلًا: من منكم قرأ قصة "مسعودة السلحفاة" في البيت؟ مع من قرأتم القصة؟ هل أحببتم مسعودة وأباها؟ هل لدى أحدكم سؤال؟ تشجيع الطلاب على السؤال وعلى تناول وجبة الإفطار.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200" b="0" dirty="0">
                          <a:solidFill>
                            <a:schemeClr val="tx1"/>
                          </a:solidFill>
                        </a:rPr>
                        <a:t>تناول الطعام الصحي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13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الإسلامية  (احترام الوالدين</a:t>
                      </a: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متى حدثت القصة </a:t>
                      </a: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من شخصيات القصة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القصة قراءة جهرية صحيحة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سرد القصة بأسلوب ممتع وشيق أمام الطلاب </a:t>
                      </a:r>
                      <a:endParaRPr lang="ar-AE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كلمات الدرس قراءتها ثم أطلب من الطلاب قراءتها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بالحوار والمناقشة الشفوية في أحداث القصة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بِطَلاقَةٍ وَبِنُطْقٍ سَليمٍ مُسْتَثْمِرًا مَعْرِفَتَهُ بِاللّامِ القَمَرِيَّةِ - اللّامِ الشَّمْسِيَّةِ - الهَمْزَةِ - التّاءِ المَرْبوطَةِ - أَنْواعِ التَّنْوينِ الثَّلاثَةِ، عَلى أَنْ تَكونَ الكَلِماتُ مَشْكولَةً شَكْلاً تامًّا.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يُحَدِّدُ العَناصِرَ الفَنِّيَّةَ: (الشَّخْصِيّاتِ، وَالمَكانَ وَالزَّمانَ، وَالأَحْداثَ الرَّئيسَةَ) مُسْتَخْلِصًا مَغْزاها، مُعَبِّرًا عَنْ رَأْيِهِ فيها.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74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931729"/>
              </p:ext>
            </p:extLst>
          </p:nvPr>
        </p:nvGraphicFramePr>
        <p:xfrm>
          <a:off x="304800" y="523221"/>
          <a:ext cx="8610600" cy="5974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مسعودة السلحفاة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توزع على الأطفال صورًا لأطعمة مختلفة، صحية وغير صحية، وتطلب إلى كل واحد منهم أن يرفع الصورة التي لديه، والآخرون يحددون أكان الطعام صحيًّا أو غير ذلك. </a:t>
                      </a:r>
                      <a:endParaRPr lang="ar-AE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 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بر</a:t>
                      </a: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الوالدين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بالعلوم الطعام الصحي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ما مرادف كلمة شهية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تعزيز الطلاب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إنشاء كلمات جديدة وقراءتها .</a:t>
                      </a: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الإجابة عن أسئلة القصة   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 قصة مسعودة على جهاز الداتا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شو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ومناقشة الطلاب في مفردات القصة .</a:t>
                      </a:r>
                    </a:p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عرض قصة الثعلب والغراب أقرأ القصة أمام الطلاب بأسلوب قصصي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طرح أسئلة وأطلب من الطلاب الإجابة عنها من النص ، ثم عرض المفردات الجديدة وتفسيرها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يُحَدِّدُ المُتَعَلِّمُ عَلاقاتِ التَّضادِّ وَالتَّرادُفِ بَيْنَ الكَلِماتِ.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يَقْرَأُ المُتَعَلِّمُ قِراءَةً جَهْرِيَّةً سَليمَةً مُراعِيًا التَّنْغيمَ وَالضَّبْطَ السَّليمَ.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يُفَسِّرُ المُتَعَلِّمُ الكَلِماتِ مُسْتَعينًا بِمُرادِفاتِها وَأَضْدادِها وَسِياقِها.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74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36042"/>
              </p:ext>
            </p:extLst>
          </p:nvPr>
        </p:nvGraphicFramePr>
        <p:xfrm>
          <a:off x="304800" y="523221"/>
          <a:ext cx="8610600" cy="6050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: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مسعودة السلحفاة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قصة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الغراب والثعلب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عرض فيديو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لقصة الثعلب المكار ومناقشة التلميذات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ar-AE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التفكير قبل التصرف بأي أمر 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بالعلوم الطيور 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ما مرادف كلمة أنيقاً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متابعة القراءة وتصويب الأخطاء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قراءة جمل الدرس قراءة جهرية صحيحة.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الإجابة عن أسئلة القصة    </a:t>
                      </a:r>
                    </a:p>
                    <a:p>
                      <a:pPr algn="r" rtl="1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 قصة الغراب والثعلب  على جهاز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الداتا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شو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ومناقشة الطلاب في مفردات القصة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عرض قصة الثعلب والغراب أقرأ القصة أمام الطلاب بأسلوب قصصي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طرح أسئلة وأطلب من الطلاب الإجابة عنها من النص ، ثم عرض المفردات الجديدة وتفسيرها  واكمال المخطط الذهني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قْرَأُ المُتَعَلِّمُ قِراءَةً جَهْرِيَّةً سَليمَةً مُراعِيًا التَّنْغيمَ وَالضَّبْطَ السَّليمَ.</a:t>
                      </a: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كتب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المُتَعَلِّمُ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عناصر القصة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بالمخطط مستعيناً بالقصة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ماذا تتوقعين أن يحدث لو لم يفتح الغراب منقاره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؟ 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31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373183"/>
              </p:ext>
            </p:extLst>
          </p:nvPr>
        </p:nvGraphicFramePr>
        <p:xfrm>
          <a:off x="304800" y="568937"/>
          <a:ext cx="8610600" cy="57556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طعامي المفضل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( محادثة 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 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عرض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صورة الطعام المفضل لدى المعلم والتحدث عنه ثم أطلب من الطلاب التحدث عن الطعام المفضل لديهم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200" b="0" dirty="0">
                          <a:solidFill>
                            <a:schemeClr val="tx1"/>
                          </a:solidFill>
                        </a:rPr>
                        <a:t>تناول الطعام الصحي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13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بالعلوم  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الطعام الصحي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ماهو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الطعام المفضل لديك ؟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من شخصيات القصة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عرض الصور والمعلومات عن الطعام المفضل.</a:t>
                      </a: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مناقشة الطلاب في الموضوع الذي تم التحدث عنه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أطلب من الطلاب مسبقاً تحضير معلومات وصور عن الموضوع المطلوب ( الطعام المفضل ) مع مراعاة آداب المحادثة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بالحوار والمناقشة الشفوية في أحداث القصة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يَصِفُ المُتَعَلِّمُ الأَشْخاصَ وَالأَماكِنَ وَالأَشْياءَ مَعَ تَفاصيلَ إِضافِيَّةٍ مُسْتَخْدِمًا اللُّغَةَ العَرَبِيَّةَ الفَصيحَةَ مُراعِيًّا آدابَ المُحادَثَةِ.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يُناقِشُ المُتَعَلِّمُ زُمَلاءَهُ في قَضِيَّةٍ أَوْ ظاهِرَةٍ مِنْ مُحيطِهِ مُظْهِرًا القُدْرَةَ عَلى تَنْظيمِ أَفْكارِهِ مُوَظِّفًا الإيماءاتِ وَلُغَةَ الجَسَدِ في التَّعْبيرِ عَنْ مَشاعِرِهِ أَوْ أَفْكارِهِ بِاسْتِخْدامِ اللُّغَةِ العَرَبِيَّةِ</a:t>
                      </a: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824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س1 – </a:t>
                      </a:r>
                      <a:r>
                        <a:rPr lang="ar-AE" sz="1200" b="1" dirty="0" err="1">
                          <a:solidFill>
                            <a:schemeClr val="tx1"/>
                          </a:solidFill>
                        </a:rPr>
                        <a:t>مافائدة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 وجبة الإفطار ؟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760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054695"/>
              </p:ext>
            </p:extLst>
          </p:nvPr>
        </p:nvGraphicFramePr>
        <p:xfrm>
          <a:off x="304800" y="523221"/>
          <a:ext cx="8610600" cy="5974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2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AE" sz="1200" b="1" baseline="0" dirty="0">
                          <a:solidFill>
                            <a:srgbClr val="FF0000"/>
                          </a:solidFill>
                        </a:rPr>
                        <a:t> اعرف لغتك أحبها ( الاسم 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4">
                <a:tc gridSpan="10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 اللعب مع الطالبات لعبة ( انسان ، حيوان ، جماد )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ar-AE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  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بر</a:t>
                      </a: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الوالدين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 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 الوطنية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مجلس التعاون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استخرجي من قصة مسعودة  ما يدل على اسم مكان 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تعزيز الطلاب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استخراج كلمات تدل على اسم ( انسان ، حيوان ، جماد)</a:t>
                      </a: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إكمال الجدول </a:t>
                      </a:r>
                      <a:r>
                        <a:rPr lang="ar-AE" sz="14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بإسم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 انسان ، حيوان ، جماد )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عرض بطاقات الكلمات على السبورة وأطلب من الطلاب تميز الكلمة ( انسان  ، حيوان ، نبات ، جماد)   تعلم تعاوني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إكمال الجدول في كتاب الطالب  ( تعلم باللعب ، التعلم التعاوني )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مَيِّزُ المُتَعَلِّمُ الأَسْماءَ وَالأَفْعالَ وَالحُروفَ. (التَّرْكيزُ عَلى الاسْمِ وَالفِعْلِ بِالدَّرَجِةِ الأولى)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يكمل المتعلم جدول لعبة الأسماء في الكتاب المدرسي كتابة صحيحة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889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CC3300"/>
                          </a:solidFill>
                        </a:rPr>
                        <a:t>س-  اذكري أسماء</a:t>
                      </a:r>
                      <a:r>
                        <a:rPr lang="ar-AE" sz="1200" b="1" baseline="0" dirty="0">
                          <a:solidFill>
                            <a:srgbClr val="CC3300"/>
                          </a:solidFill>
                        </a:rPr>
                        <a:t> دول مجلس التعاون الإسلامي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585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801694"/>
              </p:ext>
            </p:extLst>
          </p:nvPr>
        </p:nvGraphicFramePr>
        <p:xfrm>
          <a:off x="304800" y="568937"/>
          <a:ext cx="8610600" cy="5713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6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9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82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5193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الصف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الإملاء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( التنوين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270">
                <a:tc gridSpan="10">
                  <a:txBody>
                    <a:bodyPr/>
                    <a:lstStyle/>
                    <a:p>
                      <a:pPr lvl="0"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التهيئة :</a:t>
                      </a: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عرض العبارة التالية على المتعلمين </a:t>
                      </a:r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(مَعَ كُلِّ تِلْميذٍ عُلْبةَ أَلْوانٍ، كُلُّ طالِبٍ</a:t>
                      </a:r>
                      <a:r>
                        <a:rPr lang="ar-AE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يَنْظُرُ وَيَرْسُمُ وَيُلَوِّنُ، ماجِدٌ رَسَمَ وَرْدًا وَلَوَّنَهُ، سالِمٌ رَسَمَ مَرْكِبًا وَلَوَّنَهُ،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AE" sz="140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سَعيدٌ رَسَمَ شَجَرًا وَلَوَّنَهُ)</a:t>
                      </a:r>
                      <a:r>
                        <a:rPr lang="ar-AE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ت</a:t>
                      </a: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قسم الطلاب إلى أمجموعات ، والطّلب إليهم 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استخراج الكلمات المنونة، ثم تصنيفها.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642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418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احترام المعلمة في الحصة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تنمية المهارات الفردية والسعي إلى اكتساب مهارات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1308">
                <a:tc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 بالتربية الأخلاقية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احترام كبار السن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أدخل تنوين الكسر على كلمة ( مدرسة ) وغير </a:t>
                      </a:r>
                      <a:r>
                        <a:rPr lang="ar-AE" sz="1200" b="0" baseline="0" dirty="0" err="1">
                          <a:solidFill>
                            <a:schemeClr val="tx1"/>
                          </a:solidFill>
                        </a:rPr>
                        <a:t>مايلزم</a:t>
                      </a: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؟</a:t>
                      </a: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None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- المتابعة والتوجيه</a:t>
                      </a:r>
                      <a:endParaRPr lang="ar-SA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buFontTx/>
                        <a:buChar char="-"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إدخال التنوين المطلوب على الكلمة وتغير ما يلزم على السبورة ( تعلم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فردي)</a:t>
                      </a:r>
                    </a:p>
                    <a:p>
                      <a:pPr algn="r" rtl="1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-كتابة الكلمات المنونة في الكتاب (املاء منقول) كتابة صحيحة</a:t>
                      </a:r>
                    </a:p>
                    <a:p>
                      <a:pPr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baseline="0" dirty="0">
                          <a:solidFill>
                            <a:schemeClr val="tx1"/>
                          </a:solidFill>
                        </a:rPr>
                        <a:t> عرض بطاقات بالكلمات وأطلب من الطلاب إدخال أنواع التنوين عليها  وتميز التنوين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اطلب إليهم أن يستعدّوا لكتابة فقرة الإملاء بالجلسة الصحيحة، وإمساك القلم إمساكًا صحيحًا، والتفاؤل بأنهم قادرين على كتابة الفقرة كلها كتابة صحيحة.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AE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يُميز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المُتَعَلِّمُ الكَلِماتِ المُنْتَهِيَةَ بِالتَّنْوينِ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تميزاً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صَحيحَةً، مُفَرِّقًا بَيْنَ النّونِ وَالتَّنْوينِ</a:t>
                      </a: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يَكْتُبُ المُتَعَلِّمُ كَلِماتٍ تَتَكَوَّنُ مِنْ (3-6) حُروفٍ، مُكْتَسَبَةً مِنْ مُحيطِهِ اللُّغَوِيِّ (إِمْلاءٌ مَنْقولٌ).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824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 rtl="1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س1 – قارني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بين الكلمات </a:t>
                      </a:r>
                      <a:r>
                        <a:rPr lang="ar-AE" sz="1200" b="1" baseline="0" dirty="0" err="1">
                          <a:solidFill>
                            <a:schemeClr val="tx1"/>
                          </a:solidFill>
                        </a:rPr>
                        <a:t>المنونه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بتنوين الفتح والكلمات المنتهية بالفتحة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؟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9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شعار الدولة الجديد"/>
          <p:cNvPicPr>
            <a:picLocks noChangeAspect="1" noChangeArrowheads="1"/>
          </p:cNvPicPr>
          <p:nvPr/>
        </p:nvPicPr>
        <p:blipFill>
          <a:blip r:embed="rId3"/>
          <a:srcRect l="26086" r="30435" b="3409"/>
          <a:stretch>
            <a:fillRect/>
          </a:stretch>
        </p:blipFill>
        <p:spPr bwMode="auto">
          <a:xfrm>
            <a:off x="4206953" y="0"/>
            <a:ext cx="346949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978006" y="0"/>
            <a:ext cx="2214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400" b="1" dirty="0"/>
              <a:t>دولة الإمارات العربية المتحدة </a:t>
            </a:r>
          </a:p>
          <a:p>
            <a:pPr algn="r"/>
            <a:r>
              <a:rPr lang="ar-AE" sz="1400" b="1" dirty="0"/>
              <a:t>وزارة التـــــــربية والتعليـــــــم </a:t>
            </a:r>
            <a:endParaRPr lang="en-US" sz="1400" b="1" dirty="0"/>
          </a:p>
        </p:txBody>
      </p:sp>
      <p:graphicFrame>
        <p:nvGraphicFramePr>
          <p:cNvPr id="6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465958"/>
              </p:ext>
            </p:extLst>
          </p:nvPr>
        </p:nvGraphicFramePr>
        <p:xfrm>
          <a:off x="304800" y="491994"/>
          <a:ext cx="8610600" cy="5850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1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7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83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45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5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62028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</a:rPr>
                        <a:t>الملاحظات 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الصف : </a:t>
                      </a:r>
                      <a:r>
                        <a:rPr lang="ar-AE" sz="1400" b="1" dirty="0">
                          <a:solidFill>
                            <a:schemeClr val="tx1"/>
                          </a:solidFill>
                        </a:rPr>
                        <a:t>الثاني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اليوم والتاريخ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: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AE" sz="1400" b="1" dirty="0">
                          <a:solidFill>
                            <a:schemeClr val="tx1"/>
                          </a:solidFill>
                        </a:rPr>
                        <a:t>نشيد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baseline="0" dirty="0">
                          <a:solidFill>
                            <a:schemeClr val="tx1"/>
                          </a:solidFill>
                        </a:rPr>
                        <a:t>( ما أطيب التفاح)</a:t>
                      </a: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المادة : </a:t>
                      </a:r>
                      <a:r>
                        <a:rPr lang="ar-AE" sz="1400" b="1" dirty="0">
                          <a:solidFill>
                            <a:schemeClr val="tx1"/>
                          </a:solidFill>
                        </a:rPr>
                        <a:t>اللغة العربية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470">
                <a:tc gridSpan="10">
                  <a:txBody>
                    <a:bodyPr/>
                    <a:lstStyle/>
                    <a:p>
                      <a:pPr algn="r" rtl="1"/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التهيئة : </a:t>
                      </a: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ابدأ الحصة بتهيئة مناسبة، </a:t>
                      </a:r>
                      <a:r>
                        <a:rPr lang="ar-AE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مثال: </a:t>
                      </a: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توزيع بطاقات على الطلاب من كلمات القصيدة مثل: أحمر، أصفر، سكر، غصن، أطيب، ثمار، والطلب إلى الطلاب قراءة الكلمات، ومحاولة الربط بينها لاكتشاف موضوع القصيدة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20">
                <a:tc gridSpan="10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أساليب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التعلـــــــم :- 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</a:rPr>
                        <a:t>الحوار والمناقشة – التعلم التعاوني 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التعلم باللعب 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العصف</a:t>
                      </a:r>
                      <a:r>
                        <a:rPr lang="ar-AE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الذهني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20">
                <a:tc gridSpan="10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الوسائط التعليمية :- 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جهاز العرض – الكتاب المدرسي – البطاقات .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154">
                <a:tc gridSpan="10">
                  <a:txBody>
                    <a:bodyPr/>
                    <a:lstStyle/>
                    <a:p>
                      <a:pPr algn="r"/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القـــــيــــــــــــــــم :-</a:t>
                      </a:r>
                      <a:r>
                        <a:rPr lang="ar-AE" sz="1400" b="0" dirty="0">
                          <a:solidFill>
                            <a:schemeClr val="tx1"/>
                          </a:solidFill>
                        </a:rPr>
                        <a:t>تناول 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الطعام الصحي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</a:rPr>
                        <a:t>  المفاهيم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تنمية المهارات الفردية والسعي إلى اكتساب مهارات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جديدة لخدمة الوطن.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المشاركة والتعاون في خدمة الوطن.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b="1" dirty="0">
                          <a:solidFill>
                            <a:srgbClr val="FF0000"/>
                          </a:solidFill>
                        </a:rPr>
                        <a:t>الزمن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الربط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التقويم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دور المتعلم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 دور المعلم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</a:rPr>
                        <a:t>نواتج التعلم 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1" marR="68581" marT="45722" marB="4572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947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20د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ربط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بالعلوم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( أجزاء النبات  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متابعة الطالبات</a:t>
                      </a: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تعزيز الطالبات</a:t>
                      </a: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تعزيز الطالبات</a:t>
                      </a: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buFontTx/>
                        <a:buNone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محاكاة المعلم أثناء قراءة النشيد </a:t>
                      </a:r>
                    </a:p>
                    <a:p>
                      <a:pPr algn="r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الإجابة عن أسئلة الكتاب المدرسي</a:t>
                      </a:r>
                    </a:p>
                    <a:p>
                      <a:pPr algn="r">
                        <a:buFontTx/>
                        <a:buNone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buFontTx/>
                        <a:buNone/>
                      </a:pP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حفظ أبيات النشيد 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عرض صور الدرس ومناقشة الطلاب ثم </a:t>
                      </a:r>
                      <a:r>
                        <a:rPr lang="ar-AE" sz="1400" b="0" baseline="0" dirty="0" err="1">
                          <a:solidFill>
                            <a:schemeClr val="tx1"/>
                          </a:solidFill>
                        </a:rPr>
                        <a:t>الإستماع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للنشيد من المعلمة ثم الطلاب </a:t>
                      </a:r>
                      <a:r>
                        <a:rPr lang="ar-AE" sz="1400" b="0" baseline="0" dirty="0" err="1">
                          <a:solidFill>
                            <a:schemeClr val="tx1"/>
                          </a:solidFill>
                        </a:rPr>
                        <a:t>المجيديدن</a:t>
                      </a: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بعد </a:t>
                      </a:r>
                      <a:r>
                        <a:rPr lang="ar-AE" sz="1400" b="0" baseline="0" dirty="0" err="1">
                          <a:solidFill>
                            <a:schemeClr val="tx1"/>
                          </a:solidFill>
                        </a:rPr>
                        <a:t>الإستماع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للنشيد أقوم بتفسير المفردات الصعبة ومناقشة الطلاب في النشيد وحل تدريبات الكتاب المدرسي.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- تقسيم الطلاب إلى مجموعات وبالترديد الثنائي </a:t>
                      </a:r>
                      <a:r>
                        <a:rPr lang="ar-AE" sz="1400" b="0" baseline="0" dirty="0" err="1">
                          <a:solidFill>
                            <a:schemeClr val="tx1"/>
                          </a:solidFill>
                        </a:rPr>
                        <a:t>والزمري</a:t>
                      </a:r>
                      <a:r>
                        <a:rPr lang="ar-AE" sz="1400" b="0" baseline="0" dirty="0">
                          <a:solidFill>
                            <a:schemeClr val="tx1"/>
                          </a:solidFill>
                        </a:rPr>
                        <a:t> لأبيات النشيد حتى يتم الحفظ</a:t>
                      </a: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يقرأ المتعلم قراءةً </a:t>
                      </a:r>
                      <a:r>
                        <a:rPr lang="ar-SA" sz="14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جهريةً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سليمةً مراعيًا التنغيم والضبط</a:t>
                      </a:r>
                    </a:p>
                    <a:p>
                      <a:pPr algn="r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السليم في حدود 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45 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كلمة في الدقيقة الواحدة.</a:t>
                      </a: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يجيب المتعلم عن أسئلة تظهر فهمه للفكر الرئيسة والفكر الفرعية مستعينًا بالنص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algn="r">
                        <a:lnSpc>
                          <a:spcPct val="100000"/>
                        </a:lnSpc>
                        <a:buFontTx/>
                        <a:buChar char="-"/>
                      </a:pP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يحفظ المتعلم النشيد</a:t>
                      </a:r>
                      <a:endParaRPr lang="ar-AE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1" marR="68581" marT="45722" marB="457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386">
                <a:tc gridSpan="6"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القرن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21 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  :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المسؤولية الاجتماعية والوطنية</a:t>
                      </a:r>
                      <a:r>
                        <a:rPr lang="ar-A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التوجيه الذاتي.</a:t>
                      </a:r>
                    </a:p>
                    <a:p>
                      <a:pPr algn="r"/>
                      <a:r>
                        <a:rPr lang="ar-SA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الإبداع والتّطلّع الفكري</a:t>
                      </a:r>
                      <a:endParaRPr lang="en-US" sz="14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مهارات التفكير العليا :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الملاحظة – الاستنتاج – المقارنة. </a:t>
                      </a: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إبداء  الرأي </a:t>
                      </a: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</a:rPr>
                        <a:t>س- ابحثي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</a:rPr>
                        <a:t> عن أسماء الدول التي تستورد منها الإمارات التفاح ؟</a:t>
                      </a:r>
                      <a:endParaRPr lang="en-US" sz="1200" b="1" dirty="0">
                        <a:solidFill>
                          <a:srgbClr val="CC3300"/>
                        </a:solidFill>
                      </a:endParaRPr>
                    </a:p>
                  </a:txBody>
                  <a:tcPr marL="68581" marR="68581" marT="45722" marB="4572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04383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6624</Words>
  <Application>Microsoft Office PowerPoint</Application>
  <PresentationFormat>عرض على الشاشة (4:3)</PresentationFormat>
  <Paragraphs>1414</Paragraphs>
  <Slides>25</Slides>
  <Notes>25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8" baseType="lpstr">
      <vt:lpstr>Arial</vt:lpstr>
      <vt:lpstr>Calibri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HCM</dc:creator>
  <cp:lastModifiedBy>SWSANMOHAMMED DEIFALLAH ALMOMANI</cp:lastModifiedBy>
  <cp:revision>2</cp:revision>
  <dcterms:modified xsi:type="dcterms:W3CDTF">2020-10-26T12:38:46Z</dcterms:modified>
</cp:coreProperties>
</file>