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9"/>
  </p:normalViewPr>
  <p:slideViewPr>
    <p:cSldViewPr snapToGrid="0" snapToObjects="1">
      <p:cViewPr varScale="1">
        <p:scale>
          <a:sx n="60" d="100"/>
          <a:sy n="60" d="100"/>
        </p:scale>
        <p:origin x="90"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BCBDC20-D5AF-7B46-90DB-0E7F12857B1C}" type="datetimeFigureOut">
              <a:rPr lang="ar-AE" smtClean="0"/>
              <a:t>22/06/1441</a:t>
            </a:fld>
            <a:endParaRPr lang="ar-AE"/>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ar-AE"/>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B9125B2F-AA6F-2A41-B51E-2F19083014F0}" type="slidenum">
              <a:rPr lang="ar-AE" smtClean="0"/>
              <a:t>‹#›</a:t>
            </a:fld>
            <a:endParaRPr lang="ar-AE"/>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23601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BCBDC20-D5AF-7B46-90DB-0E7F12857B1C}" type="datetimeFigureOut">
              <a:rPr lang="ar-AE" smtClean="0"/>
              <a:t>22/06/1441</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363392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BCBDC20-D5AF-7B46-90DB-0E7F12857B1C}" type="datetimeFigureOut">
              <a:rPr lang="ar-AE" smtClean="0"/>
              <a:t>22/06/1441</a:t>
            </a:fld>
            <a:endParaRPr lang="ar-AE"/>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ar-AE"/>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B9125B2F-AA6F-2A41-B51E-2F19083014F0}" type="slidenum">
              <a:rPr lang="ar-AE" smtClean="0"/>
              <a:t>‹#›</a:t>
            </a:fld>
            <a:endParaRPr lang="ar-AE"/>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5161314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BCBDC20-D5AF-7B46-90DB-0E7F12857B1C}" type="datetimeFigureOut">
              <a:rPr lang="ar-AE" smtClean="0"/>
              <a:t>22/06/1441</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6320928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257300" y="2909102"/>
            <a:ext cx="4800600" cy="299639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633864" y="2909102"/>
            <a:ext cx="4800600" cy="299639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BCBDC20-D5AF-7B46-90DB-0E7F12857B1C}" type="datetimeFigureOut">
              <a:rPr lang="ar-AE" smtClean="0"/>
              <a:t>22/06/1441</a:t>
            </a:fld>
            <a:endParaRPr lang="ar-AE"/>
          </a:p>
        </p:txBody>
      </p:sp>
      <p:sp>
        <p:nvSpPr>
          <p:cNvPr id="8" name="Footer Placeholder 7"/>
          <p:cNvSpPr>
            <a:spLocks noGrp="1"/>
          </p:cNvSpPr>
          <p:nvPr>
            <p:ph type="ftr" sz="quarter" idx="11"/>
          </p:nvPr>
        </p:nvSpPr>
        <p:spPr/>
        <p:txBody>
          <a:bodyPr/>
          <a:lstStyle/>
          <a:p>
            <a:endParaRPr lang="ar-AE"/>
          </a:p>
        </p:txBody>
      </p:sp>
      <p:sp>
        <p:nvSpPr>
          <p:cNvPr id="9" name="Slide Number Placeholder 8"/>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31527830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BBCBDC20-D5AF-7B46-90DB-0E7F12857B1C}" type="datetimeFigureOut">
              <a:rPr lang="ar-AE" smtClean="0"/>
              <a:t>22/06/1441</a:t>
            </a:fld>
            <a:endParaRPr lang="ar-AE"/>
          </a:p>
        </p:txBody>
      </p:sp>
      <p:sp>
        <p:nvSpPr>
          <p:cNvPr id="4" name="Footer Placeholder 3"/>
          <p:cNvSpPr>
            <a:spLocks noGrp="1"/>
          </p:cNvSpPr>
          <p:nvPr>
            <p:ph type="ftr" sz="quarter" idx="11"/>
          </p:nvPr>
        </p:nvSpPr>
        <p:spPr/>
        <p:txBody>
          <a:bodyPr/>
          <a:lstStyle/>
          <a:p>
            <a:endParaRPr lang="ar-AE"/>
          </a:p>
        </p:txBody>
      </p:sp>
      <p:sp>
        <p:nvSpPr>
          <p:cNvPr id="5" name="Slide Number Placeholder 4"/>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365594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CBDC20-D5AF-7B46-90DB-0E7F12857B1C}" type="datetimeFigureOut">
              <a:rPr lang="ar-AE" smtClean="0"/>
              <a:t>22/06/1441</a:t>
            </a:fld>
            <a:endParaRPr lang="ar-AE"/>
          </a:p>
        </p:txBody>
      </p:sp>
      <p:sp>
        <p:nvSpPr>
          <p:cNvPr id="3" name="Footer Placeholder 2"/>
          <p:cNvSpPr>
            <a:spLocks noGrp="1"/>
          </p:cNvSpPr>
          <p:nvPr>
            <p:ph type="ftr" sz="quarter" idx="11"/>
          </p:nvPr>
        </p:nvSpPr>
        <p:spPr/>
        <p:txBody>
          <a:bodyPr/>
          <a:lstStyle/>
          <a:p>
            <a:endParaRPr lang="ar-AE"/>
          </a:p>
        </p:txBody>
      </p:sp>
      <p:sp>
        <p:nvSpPr>
          <p:cNvPr id="4" name="Slide Number Placeholder 3"/>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66959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a:xfrm>
            <a:off x="765051" y="6375679"/>
            <a:ext cx="1233355" cy="348462"/>
          </a:xfrm>
        </p:spPr>
        <p:txBody>
          <a:bodyPr/>
          <a:lstStyle/>
          <a:p>
            <a:fld id="{BBCBDC20-D5AF-7B46-90DB-0E7F12857B1C}" type="datetimeFigureOut">
              <a:rPr lang="ar-AE" smtClean="0"/>
              <a:t>22/06/1441</a:t>
            </a:fld>
            <a:endParaRPr lang="ar-AE"/>
          </a:p>
        </p:txBody>
      </p:sp>
      <p:sp>
        <p:nvSpPr>
          <p:cNvPr id="6" name="Footer Placeholder 5"/>
          <p:cNvSpPr>
            <a:spLocks noGrp="1"/>
          </p:cNvSpPr>
          <p:nvPr>
            <p:ph type="ftr" sz="quarter" idx="11"/>
          </p:nvPr>
        </p:nvSpPr>
        <p:spPr>
          <a:xfrm>
            <a:off x="2103620" y="6375679"/>
            <a:ext cx="3482179" cy="345796"/>
          </a:xfrm>
        </p:spPr>
        <p:txBody>
          <a:bodyPr/>
          <a:lstStyle/>
          <a:p>
            <a:endParaRPr lang="ar-AE"/>
          </a:p>
        </p:txBody>
      </p:sp>
      <p:sp>
        <p:nvSpPr>
          <p:cNvPr id="7" name="Slide Number Placeholder 6"/>
          <p:cNvSpPr>
            <a:spLocks noGrp="1"/>
          </p:cNvSpPr>
          <p:nvPr>
            <p:ph type="sldNum" sz="quarter" idx="12"/>
          </p:nvPr>
        </p:nvSpPr>
        <p:spPr>
          <a:xfrm>
            <a:off x="5691014" y="6375679"/>
            <a:ext cx="1232456" cy="345796"/>
          </a:xfrm>
        </p:spPr>
        <p:txBody>
          <a:bodyPr/>
          <a:lstStyle/>
          <a:p>
            <a:fld id="{B9125B2F-AA6F-2A41-B51E-2F19083014F0}" type="slidenum">
              <a:rPr lang="ar-AE" smtClean="0"/>
              <a:t>‹#›</a:t>
            </a:fld>
            <a:endParaRPr lang="ar-AE"/>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1923748"/>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a:xfrm>
            <a:off x="765950" y="6375679"/>
            <a:ext cx="1232456" cy="348462"/>
          </a:xfrm>
        </p:spPr>
        <p:txBody>
          <a:bodyPr/>
          <a:lstStyle/>
          <a:p>
            <a:fld id="{BBCBDC20-D5AF-7B46-90DB-0E7F12857B1C}" type="datetimeFigureOut">
              <a:rPr lang="ar-AE" smtClean="0"/>
              <a:t>22/06/1441</a:t>
            </a:fld>
            <a:endParaRPr lang="ar-AE"/>
          </a:p>
        </p:txBody>
      </p:sp>
      <p:sp>
        <p:nvSpPr>
          <p:cNvPr id="6" name="Footer Placeholder 5"/>
          <p:cNvSpPr>
            <a:spLocks noGrp="1"/>
          </p:cNvSpPr>
          <p:nvPr>
            <p:ph type="ftr" sz="quarter" idx="11"/>
          </p:nvPr>
        </p:nvSpPr>
        <p:spPr>
          <a:xfrm>
            <a:off x="2103621" y="6375679"/>
            <a:ext cx="3482178" cy="345796"/>
          </a:xfrm>
        </p:spPr>
        <p:txBody>
          <a:bodyPr/>
          <a:lstStyle/>
          <a:p>
            <a:endParaRPr lang="ar-AE"/>
          </a:p>
        </p:txBody>
      </p:sp>
      <p:sp>
        <p:nvSpPr>
          <p:cNvPr id="7" name="Slide Number Placeholder 6"/>
          <p:cNvSpPr>
            <a:spLocks noGrp="1"/>
          </p:cNvSpPr>
          <p:nvPr>
            <p:ph type="sldNum" sz="quarter" idx="12"/>
          </p:nvPr>
        </p:nvSpPr>
        <p:spPr>
          <a:xfrm>
            <a:off x="5687568" y="6375679"/>
            <a:ext cx="1234440" cy="345796"/>
          </a:xfrm>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3173082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BCBDC20-D5AF-7B46-90DB-0E7F12857B1C}" type="datetimeFigureOut">
              <a:rPr lang="ar-AE" smtClean="0"/>
              <a:t>22/06/1441</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1760952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BCBDC20-D5AF-7B46-90DB-0E7F12857B1C}" type="datetimeFigureOut">
              <a:rPr lang="ar-AE" smtClean="0"/>
              <a:t>22/06/1441</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B9125B2F-AA6F-2A41-B51E-2F19083014F0}" type="slidenum">
              <a:rPr lang="ar-AE" smtClean="0"/>
              <a:t>‹#›</a:t>
            </a:fld>
            <a:endParaRPr lang="ar-AE"/>
          </a:p>
        </p:txBody>
      </p:sp>
    </p:spTree>
    <p:extLst>
      <p:ext uri="{BB962C8B-B14F-4D97-AF65-F5344CB8AC3E}">
        <p14:creationId xmlns:p14="http://schemas.microsoft.com/office/powerpoint/2010/main" val="2200717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BCBDC20-D5AF-7B46-90DB-0E7F12857B1C}" type="datetimeFigureOut">
              <a:rPr lang="ar-AE" smtClean="0"/>
              <a:t>22/06/1441</a:t>
            </a:fld>
            <a:endParaRPr lang="ar-AE"/>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ar-AE"/>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B9125B2F-AA6F-2A41-B51E-2F19083014F0}" type="slidenum">
              <a:rPr lang="ar-AE" smtClean="0"/>
              <a:t>‹#›</a:t>
            </a:fld>
            <a:endParaRPr lang="ar-AE"/>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07231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r" defTabSz="914400" rtl="1"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r" defTabSz="914400" rtl="1"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r" defTabSz="914400"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blog.noplag.com/modern-teaching-skills-and-methods/" TargetMode="External"/><Relationship Id="rId2" Type="http://schemas.openxmlformats.org/officeDocument/2006/relationships/image" Target="../media/image1.emf"/><Relationship Id="rId1" Type="http://schemas.openxmlformats.org/officeDocument/2006/relationships/slideLayout" Target="../slideLayouts/slideLayout7.xml"/><Relationship Id="rId4" Type="http://schemas.openxmlformats.org/officeDocument/2006/relationships/hyperlink" Target="https://blog.noplag.com/technologies-that-will-define-the-classroom-of-the-future/"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blog.noplag.com/technologies-that-will-define-the-classroom-of-the-futu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blog.noplag.com/technologies-that-will-define-the-classroom-of-the-futu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blog.noplag.com/the-internet-are-children-smarter-or-more-social-because-of-it/" TargetMode="External"/><Relationship Id="rId2" Type="http://schemas.openxmlformats.org/officeDocument/2006/relationships/hyperlink" Target="https://getkahoot.com/?utm_name=controller_app&amp;utm_source=web_app&amp;utm_medium=link" TargetMode="External"/><Relationship Id="rId1" Type="http://schemas.openxmlformats.org/officeDocument/2006/relationships/slideLayout" Target="../slideLayouts/slideLayout7.xml"/><Relationship Id="rId4" Type="http://schemas.openxmlformats.org/officeDocument/2006/relationships/hyperlink" Target="https://www.remind.com/app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blog.noplag.com/top-10-lms-software-2017-review/" TargetMode="External"/><Relationship Id="rId2" Type="http://schemas.openxmlformats.org/officeDocument/2006/relationships/hyperlink" Target="https://blog.noplag.com/technologies-that-will-define-the-classroom-of-the-future/" TargetMode="External"/><Relationship Id="rId1" Type="http://schemas.openxmlformats.org/officeDocument/2006/relationships/slideLayout" Target="../slideLayouts/slideLayout7.xml"/><Relationship Id="rId4" Type="http://schemas.openxmlformats.org/officeDocument/2006/relationships/hyperlink" Target="https://appadvice.com/appguides/show/flashcard-apps-for-the-ipad"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blog.noplag.com/technologies-that-will-define-the-classroom-of-the-future/"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E23CB19D-F13C-CC4E-B9EE-8C769AA3F839}"/>
              </a:ext>
            </a:extLst>
          </p:cNvPr>
          <p:cNvSpPr/>
          <p:nvPr/>
        </p:nvSpPr>
        <p:spPr>
          <a:xfrm>
            <a:off x="3915755" y="2287713"/>
            <a:ext cx="4360489" cy="1569660"/>
          </a:xfrm>
          <a:prstGeom prst="rect">
            <a:avLst/>
          </a:prstGeom>
          <a:noFill/>
        </p:spPr>
        <p:txBody>
          <a:bodyPr wrap="none" lIns="91440" tIns="45720" rIns="91440" bIns="45720">
            <a:spAutoFit/>
          </a:bodyPr>
          <a:lstStyle/>
          <a:p>
            <a:pPr algn="ctr"/>
            <a:r>
              <a:rPr lang="en-US" sz="3200" dirty="0">
                <a:ln w="0"/>
                <a:effectLst>
                  <a:outerShdw blurRad="38100" dist="19050" dir="2700000" algn="tl" rotWithShape="0">
                    <a:schemeClr val="dk1">
                      <a:alpha val="40000"/>
                    </a:schemeClr>
                  </a:outerShdw>
                </a:effectLst>
              </a:rPr>
              <a:t>English Project </a:t>
            </a:r>
          </a:p>
          <a:p>
            <a:pPr algn="ctr"/>
            <a:r>
              <a:rPr lang="en-US" sz="3200" b="0" cap="none" spc="0" dirty="0">
                <a:ln w="0"/>
                <a:solidFill>
                  <a:schemeClr val="tx1"/>
                </a:solidFill>
                <a:effectLst>
                  <a:outerShdw blurRad="38100" dist="19050" dir="2700000" algn="tl" rotWithShape="0">
                    <a:schemeClr val="dk1">
                      <a:alpha val="40000"/>
                    </a:schemeClr>
                  </a:outerShdw>
                </a:effectLst>
              </a:rPr>
              <a:t>Writing Assessed Project</a:t>
            </a:r>
          </a:p>
          <a:p>
            <a:pPr algn="ctr"/>
            <a:r>
              <a:rPr lang="en-US" sz="3200" dirty="0">
                <a:ln w="0"/>
                <a:effectLst>
                  <a:outerShdw blurRad="38100" dist="19050" dir="2700000" algn="tl" rotWithShape="0">
                    <a:schemeClr val="dk1">
                      <a:alpha val="40000"/>
                    </a:schemeClr>
                  </a:outerShdw>
                </a:effectLst>
              </a:rPr>
              <a:t>Grade12 – Term 2</a:t>
            </a:r>
            <a:endParaRPr lang="en-US"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38605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CB299850-BBDD-5149-B4AB-1B983EF53897}"/>
              </a:ext>
            </a:extLst>
          </p:cNvPr>
          <p:cNvSpPr/>
          <p:nvPr/>
        </p:nvSpPr>
        <p:spPr>
          <a:xfrm>
            <a:off x="1351006" y="197707"/>
            <a:ext cx="9316994" cy="1149179"/>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b="1" dirty="0">
                <a:ln w="9525">
                  <a:solidFill>
                    <a:schemeClr val="tx1"/>
                  </a:solidFill>
                  <a:prstDash val="solid"/>
                </a:ln>
              </a:rPr>
              <a:t>Main Ideas </a:t>
            </a:r>
            <a:r>
              <a:rPr lang="en-US" sz="2400" dirty="0">
                <a:ln w="9525">
                  <a:solidFill>
                    <a:schemeClr val="tx1"/>
                  </a:solidFill>
                  <a:prstDash val="solid"/>
                </a:ln>
              </a:rPr>
              <a:t>What are the main ideas of your paragraphs? Write your ideas in the box below.</a:t>
            </a:r>
            <a:endParaRPr lang="ar-AE" sz="2400" b="1" dirty="0">
              <a:ln w="9525">
                <a:solidFill>
                  <a:schemeClr val="tx1"/>
                </a:solidFill>
                <a:prstDash val="solid"/>
              </a:ln>
            </a:endParaRPr>
          </a:p>
        </p:txBody>
      </p:sp>
      <p:pic>
        <p:nvPicPr>
          <p:cNvPr id="3" name="صورة 2">
            <a:extLst>
              <a:ext uri="{FF2B5EF4-FFF2-40B4-BE49-F238E27FC236}">
                <a16:creationId xmlns:a16="http://schemas.microsoft.com/office/drawing/2014/main" id="{80A647AF-DA56-3B44-A831-52AC9223E16E}"/>
              </a:ext>
            </a:extLst>
          </p:cNvPr>
          <p:cNvPicPr>
            <a:picLocks noChangeAspect="1"/>
          </p:cNvPicPr>
          <p:nvPr/>
        </p:nvPicPr>
        <p:blipFill>
          <a:blip r:embed="rId2"/>
          <a:stretch>
            <a:fillRect/>
          </a:stretch>
        </p:blipFill>
        <p:spPr>
          <a:xfrm>
            <a:off x="0" y="0"/>
            <a:ext cx="12192000" cy="6858000"/>
          </a:xfrm>
          <a:prstGeom prst="rect">
            <a:avLst/>
          </a:prstGeom>
        </p:spPr>
      </p:pic>
      <p:sp>
        <p:nvSpPr>
          <p:cNvPr id="4" name="مربع نص 3">
            <a:extLst>
              <a:ext uri="{FF2B5EF4-FFF2-40B4-BE49-F238E27FC236}">
                <a16:creationId xmlns:a16="http://schemas.microsoft.com/office/drawing/2014/main" id="{DAF2DA48-2D64-DE44-80C7-36EA9F1B6420}"/>
              </a:ext>
            </a:extLst>
          </p:cNvPr>
          <p:cNvSpPr txBox="1"/>
          <p:nvPr/>
        </p:nvSpPr>
        <p:spPr>
          <a:xfrm>
            <a:off x="1351006" y="1816443"/>
            <a:ext cx="9953174" cy="1569660"/>
          </a:xfrm>
          <a:prstGeom prst="rect">
            <a:avLst/>
          </a:prstGeom>
          <a:noFill/>
        </p:spPr>
        <p:txBody>
          <a:bodyPr wrap="none" rtlCol="1">
            <a:spAutoFit/>
          </a:bodyPr>
          <a:lstStyle/>
          <a:p>
            <a:pPr marL="285750" indent="-285750">
              <a:buFontTx/>
              <a:buChar char="-"/>
            </a:pPr>
            <a:r>
              <a:rPr lang="en-US" sz="2400" dirty="0"/>
              <a:t>incorporate new technology into their </a:t>
            </a:r>
            <a:r>
              <a:rPr lang="en-US" sz="2400" dirty="0">
                <a:hlinkClick r:id="rId3">
                  <a:extLst>
                    <a:ext uri="{A12FA001-AC4F-418D-AE19-62706E023703}">
                      <ahyp:hlinkClr xmlns:ahyp="http://schemas.microsoft.com/office/drawing/2018/hyperlinkcolor" val="tx"/>
                    </a:ext>
                  </a:extLst>
                </a:hlinkClick>
              </a:rPr>
              <a:t>teaching styles</a:t>
            </a:r>
            <a:r>
              <a:rPr lang="en-US" sz="2400" dirty="0"/>
              <a:t> each year.</a:t>
            </a:r>
          </a:p>
          <a:p>
            <a:pPr marL="285750" indent="-285750">
              <a:buFontTx/>
              <a:buChar char="-"/>
            </a:pPr>
            <a:r>
              <a:rPr lang="en-US" sz="2400" dirty="0"/>
              <a:t>embrace it and explore its many possible applications for learning.</a:t>
            </a:r>
          </a:p>
          <a:p>
            <a:pPr marL="285750" indent="-285750">
              <a:buFontTx/>
              <a:buChar char="-"/>
            </a:pPr>
            <a:r>
              <a:rPr lang="en-US" sz="2400" dirty="0">
                <a:hlinkClick r:id="rId4">
                  <a:extLst>
                    <a:ext uri="{A12FA001-AC4F-418D-AE19-62706E023703}">
                      <ahyp:hlinkClr xmlns:ahyp="http://schemas.microsoft.com/office/drawing/2018/hyperlinkcolor" val="tx"/>
                    </a:ext>
                  </a:extLst>
                </a:hlinkClick>
              </a:rPr>
              <a:t>Technology is important in education</a:t>
            </a:r>
            <a:r>
              <a:rPr lang="en-US" sz="2400" dirty="0"/>
              <a:t> because of </a:t>
            </a:r>
            <a:r>
              <a:rPr lang="en-US" sz="2400" dirty="0">
                <a:hlinkClick r:id="rId3">
                  <a:extLst>
                    <a:ext uri="{A12FA001-AC4F-418D-AE19-62706E023703}">
                      <ahyp:hlinkClr xmlns:ahyp="http://schemas.microsoft.com/office/drawing/2018/hyperlinkcolor" val="tx"/>
                    </a:ext>
                  </a:extLst>
                </a:hlinkClick>
              </a:rPr>
              <a:t>better teaching techniques</a:t>
            </a:r>
            <a:r>
              <a:rPr lang="en-US" sz="2400" dirty="0"/>
              <a:t>.</a:t>
            </a:r>
          </a:p>
          <a:p>
            <a:pPr marL="285750" indent="-285750">
              <a:buFontTx/>
              <a:buChar char="-"/>
            </a:pPr>
            <a:r>
              <a:rPr lang="en-US" sz="2400" dirty="0"/>
              <a:t>environmental benefits, and personal exploration.</a:t>
            </a:r>
            <a:endParaRPr lang="ar-AE" sz="2400" dirty="0"/>
          </a:p>
        </p:txBody>
      </p:sp>
    </p:spTree>
    <p:extLst>
      <p:ext uri="{BB962C8B-B14F-4D97-AF65-F5344CB8AC3E}">
        <p14:creationId xmlns:p14="http://schemas.microsoft.com/office/powerpoint/2010/main" val="507749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8122BC18-EC45-8F43-912C-5FEC0BA31F4B}"/>
              </a:ext>
            </a:extLst>
          </p:cNvPr>
          <p:cNvSpPr/>
          <p:nvPr/>
        </p:nvSpPr>
        <p:spPr>
          <a:xfrm>
            <a:off x="1351006" y="197707"/>
            <a:ext cx="9316994" cy="1149179"/>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b="1" dirty="0">
                <a:ln w="9525">
                  <a:solidFill>
                    <a:schemeClr val="tx1"/>
                  </a:solidFill>
                  <a:prstDash val="solid"/>
                </a:ln>
              </a:rPr>
              <a:t>Details </a:t>
            </a:r>
            <a:r>
              <a:rPr lang="en-US" sz="2400" dirty="0">
                <a:ln w="9525">
                  <a:solidFill>
                    <a:schemeClr val="tx1"/>
                  </a:solidFill>
                  <a:prstDash val="solid"/>
                </a:ln>
              </a:rPr>
              <a:t>What details will you write about in your paragraphs? Write your ideas in the boxes below.</a:t>
            </a:r>
            <a:endParaRPr lang="ar-AE" sz="2400" b="1" dirty="0">
              <a:ln w="9525">
                <a:solidFill>
                  <a:schemeClr val="tx1"/>
                </a:solidFill>
                <a:prstDash val="solid"/>
              </a:ln>
            </a:endParaRPr>
          </a:p>
        </p:txBody>
      </p:sp>
      <p:sp>
        <p:nvSpPr>
          <p:cNvPr id="5" name="مستطيل مستدير الزوايا 4">
            <a:extLst>
              <a:ext uri="{FF2B5EF4-FFF2-40B4-BE49-F238E27FC236}">
                <a16:creationId xmlns:a16="http://schemas.microsoft.com/office/drawing/2014/main" id="{7B769EB8-6D79-3C47-A55D-8B66A26D8891}"/>
              </a:ext>
            </a:extLst>
          </p:cNvPr>
          <p:cNvSpPr/>
          <p:nvPr/>
        </p:nvSpPr>
        <p:spPr>
          <a:xfrm>
            <a:off x="1124465" y="1705233"/>
            <a:ext cx="2434281" cy="4312508"/>
          </a:xfrm>
          <a:prstGeom prst="roundRect">
            <a:avLst/>
          </a:prstGeom>
          <a:ln w="28575"/>
        </p:spPr>
        <p:style>
          <a:lnRef idx="2">
            <a:schemeClr val="dk1"/>
          </a:lnRef>
          <a:fillRef idx="1">
            <a:schemeClr val="lt1"/>
          </a:fillRef>
          <a:effectRef idx="0">
            <a:schemeClr val="dk1"/>
          </a:effectRef>
          <a:fontRef idx="minor">
            <a:schemeClr val="dk1"/>
          </a:fontRef>
        </p:style>
        <p:txBody>
          <a:bodyPr rtlCol="1" anchor="ctr"/>
          <a:lstStyle/>
          <a:p>
            <a:pPr algn="ctr"/>
            <a:r>
              <a:rPr lang="en-US" sz="2000" dirty="0"/>
              <a:t>Kahoot gives students a competitive energy that increases their will to learn. Flashcard apps, too, are very beneficial to students.</a:t>
            </a:r>
            <a:endParaRPr lang="ar-AE" sz="2000" dirty="0"/>
          </a:p>
        </p:txBody>
      </p:sp>
      <p:sp>
        <p:nvSpPr>
          <p:cNvPr id="6" name="مستطيل مستدير الزوايا 5">
            <a:extLst>
              <a:ext uri="{FF2B5EF4-FFF2-40B4-BE49-F238E27FC236}">
                <a16:creationId xmlns:a16="http://schemas.microsoft.com/office/drawing/2014/main" id="{9061E2BB-3FD3-0443-B871-588D57C58268}"/>
              </a:ext>
            </a:extLst>
          </p:cNvPr>
          <p:cNvSpPr/>
          <p:nvPr/>
        </p:nvSpPr>
        <p:spPr>
          <a:xfrm>
            <a:off x="3734829" y="1705233"/>
            <a:ext cx="2434281" cy="4312508"/>
          </a:xfrm>
          <a:prstGeom prst="roundRect">
            <a:avLst/>
          </a:prstGeom>
          <a:ln w="28575"/>
        </p:spPr>
        <p:style>
          <a:lnRef idx="2">
            <a:schemeClr val="dk1"/>
          </a:lnRef>
          <a:fillRef idx="1">
            <a:schemeClr val="lt1"/>
          </a:fillRef>
          <a:effectRef idx="0">
            <a:schemeClr val="dk1"/>
          </a:effectRef>
          <a:fontRef idx="minor">
            <a:schemeClr val="dk1"/>
          </a:fontRef>
        </p:style>
        <p:txBody>
          <a:bodyPr rtlCol="1" anchor="ctr"/>
          <a:lstStyle/>
          <a:p>
            <a:pPr algn="ctr"/>
            <a:r>
              <a:rPr lang="en-US" dirty="0"/>
              <a:t>While simultaneously helping students, </a:t>
            </a:r>
            <a:r>
              <a:rPr lang="en-US" dirty="0">
                <a:solidFill>
                  <a:schemeClr val="tx1"/>
                </a:solidFill>
                <a:hlinkClick r:id="rId2">
                  <a:extLst>
                    <a:ext uri="{A12FA001-AC4F-418D-AE19-62706E023703}">
                      <ahyp:hlinkClr xmlns:ahyp="http://schemas.microsoft.com/office/drawing/2018/hyperlinkcolor" val="tx"/>
                    </a:ext>
                  </a:extLst>
                </a:hlinkClick>
              </a:rPr>
              <a:t>technology in the classroom</a:t>
            </a:r>
            <a:r>
              <a:rPr lang="en-US" dirty="0">
                <a:solidFill>
                  <a:schemeClr val="tx1"/>
                </a:solidFill>
              </a:rPr>
              <a:t> </a:t>
            </a:r>
            <a:r>
              <a:rPr lang="en-US" dirty="0"/>
              <a:t>also helps the environment. Classrooms are one of the most wasteful areas that young people encounter.</a:t>
            </a:r>
            <a:endParaRPr lang="ar-AE" dirty="0"/>
          </a:p>
        </p:txBody>
      </p:sp>
      <p:sp>
        <p:nvSpPr>
          <p:cNvPr id="7" name="مستطيل مستدير الزوايا 6">
            <a:extLst>
              <a:ext uri="{FF2B5EF4-FFF2-40B4-BE49-F238E27FC236}">
                <a16:creationId xmlns:a16="http://schemas.microsoft.com/office/drawing/2014/main" id="{04237D70-300C-614A-B1BF-8F4EE6CA3EBC}"/>
              </a:ext>
            </a:extLst>
          </p:cNvPr>
          <p:cNvSpPr/>
          <p:nvPr/>
        </p:nvSpPr>
        <p:spPr>
          <a:xfrm>
            <a:off x="9028670" y="1705233"/>
            <a:ext cx="2434281" cy="4312508"/>
          </a:xfrm>
          <a:prstGeom prst="roundRect">
            <a:avLst/>
          </a:prstGeom>
          <a:ln w="28575"/>
        </p:spPr>
        <p:style>
          <a:lnRef idx="2">
            <a:schemeClr val="dk1"/>
          </a:lnRef>
          <a:fillRef idx="1">
            <a:schemeClr val="lt1"/>
          </a:fillRef>
          <a:effectRef idx="0">
            <a:schemeClr val="dk1"/>
          </a:effectRef>
          <a:fontRef idx="minor">
            <a:schemeClr val="dk1"/>
          </a:fontRef>
        </p:style>
        <p:txBody>
          <a:bodyPr rtlCol="1" anchor="ctr"/>
          <a:lstStyle/>
          <a:p>
            <a:pPr algn="ctr"/>
            <a:r>
              <a:rPr lang="en-US" dirty="0"/>
              <a:t>he internet also allows students to stay active in learning about current events and developing personal ideas on religion, politics, or various philosophies. The internet is a tool that polishes or supplements typical classroom learning. </a:t>
            </a:r>
            <a:endParaRPr lang="ar-AE" dirty="0"/>
          </a:p>
        </p:txBody>
      </p:sp>
      <p:sp>
        <p:nvSpPr>
          <p:cNvPr id="8" name="مستطيل مستدير الزوايا 7">
            <a:extLst>
              <a:ext uri="{FF2B5EF4-FFF2-40B4-BE49-F238E27FC236}">
                <a16:creationId xmlns:a16="http://schemas.microsoft.com/office/drawing/2014/main" id="{790DE3FF-1274-894F-827D-02E9571EE2D3}"/>
              </a:ext>
            </a:extLst>
          </p:cNvPr>
          <p:cNvSpPr/>
          <p:nvPr/>
        </p:nvSpPr>
        <p:spPr>
          <a:xfrm>
            <a:off x="6345194" y="1711411"/>
            <a:ext cx="2434281" cy="4312508"/>
          </a:xfrm>
          <a:prstGeom prst="roundRect">
            <a:avLst/>
          </a:prstGeom>
          <a:ln w="28575"/>
        </p:spPr>
        <p:style>
          <a:lnRef idx="2">
            <a:schemeClr val="dk1"/>
          </a:lnRef>
          <a:fillRef idx="1">
            <a:schemeClr val="lt1"/>
          </a:fillRef>
          <a:effectRef idx="0">
            <a:schemeClr val="dk1"/>
          </a:effectRef>
          <a:fontRef idx="minor">
            <a:schemeClr val="dk1"/>
          </a:fontRef>
        </p:style>
        <p:txBody>
          <a:bodyPr rtlCol="1" anchor="ctr"/>
          <a:lstStyle/>
          <a:p>
            <a:pPr algn="ctr"/>
            <a:r>
              <a:rPr lang="en-US" dirty="0"/>
              <a:t>technology allows for personal exploration. With the internet, students have easy access to an innumerable amount of information. </a:t>
            </a:r>
            <a:endParaRPr lang="ar-AE" dirty="0"/>
          </a:p>
        </p:txBody>
      </p:sp>
    </p:spTree>
    <p:extLst>
      <p:ext uri="{BB962C8B-B14F-4D97-AF65-F5344CB8AC3E}">
        <p14:creationId xmlns:p14="http://schemas.microsoft.com/office/powerpoint/2010/main" val="369244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A36D71B0-864B-3B46-B52F-48276E4D954D}"/>
              </a:ext>
            </a:extLst>
          </p:cNvPr>
          <p:cNvSpPr/>
          <p:nvPr/>
        </p:nvSpPr>
        <p:spPr>
          <a:xfrm>
            <a:off x="1437503" y="877330"/>
            <a:ext cx="9316994" cy="66726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300" dirty="0">
                <a:ln w="9525">
                  <a:solidFill>
                    <a:schemeClr val="tx1"/>
                  </a:solidFill>
                  <a:prstDash val="solid"/>
                </a:ln>
              </a:rPr>
              <a:t>Which ideas do you think are good? Why do you think they are good?</a:t>
            </a:r>
            <a:endParaRPr lang="ar-AE" sz="2300" dirty="0">
              <a:ln w="9525">
                <a:solidFill>
                  <a:schemeClr val="tx1"/>
                </a:solidFill>
                <a:prstDash val="solid"/>
              </a:ln>
            </a:endParaRPr>
          </a:p>
        </p:txBody>
      </p:sp>
      <p:sp>
        <p:nvSpPr>
          <p:cNvPr id="3" name="مربع نص 2">
            <a:extLst>
              <a:ext uri="{FF2B5EF4-FFF2-40B4-BE49-F238E27FC236}">
                <a16:creationId xmlns:a16="http://schemas.microsoft.com/office/drawing/2014/main" id="{C39A8007-211A-7449-9546-D68CAEADB3B8}"/>
              </a:ext>
            </a:extLst>
          </p:cNvPr>
          <p:cNvSpPr txBox="1"/>
          <p:nvPr/>
        </p:nvSpPr>
        <p:spPr>
          <a:xfrm>
            <a:off x="5501848" y="197707"/>
            <a:ext cx="2525435" cy="584775"/>
          </a:xfrm>
          <a:prstGeom prst="rect">
            <a:avLst/>
          </a:prstGeom>
          <a:noFill/>
        </p:spPr>
        <p:txBody>
          <a:bodyPr wrap="none" rtlCol="1">
            <a:spAutoFit/>
          </a:bodyPr>
          <a:lstStyle/>
          <a:p>
            <a:pPr algn="ctr"/>
            <a:r>
              <a:rPr lang="en-US" sz="3200" b="1" dirty="0"/>
              <a:t>Peer Review</a:t>
            </a:r>
            <a:endParaRPr lang="ar-AE" sz="3200" b="1" dirty="0"/>
          </a:p>
        </p:txBody>
      </p:sp>
      <p:sp>
        <p:nvSpPr>
          <p:cNvPr id="4" name="مستطيل 3">
            <a:extLst>
              <a:ext uri="{FF2B5EF4-FFF2-40B4-BE49-F238E27FC236}">
                <a16:creationId xmlns:a16="http://schemas.microsoft.com/office/drawing/2014/main" id="{317CF83D-79DC-CE4E-B2C4-6A44C035B090}"/>
              </a:ext>
            </a:extLst>
          </p:cNvPr>
          <p:cNvSpPr/>
          <p:nvPr/>
        </p:nvSpPr>
        <p:spPr>
          <a:xfrm>
            <a:off x="1437503" y="3387925"/>
            <a:ext cx="9316994" cy="66726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300" dirty="0">
                <a:ln w="9525">
                  <a:solidFill>
                    <a:schemeClr val="tx1"/>
                  </a:solidFill>
                  <a:prstDash val="solid"/>
                </a:ln>
              </a:rPr>
              <a:t>Which ideas do you think could be better? What changes should be made?</a:t>
            </a:r>
            <a:endParaRPr lang="ar-AE" sz="2300" dirty="0">
              <a:ln w="9525">
                <a:solidFill>
                  <a:schemeClr val="tx1"/>
                </a:solidFill>
                <a:prstDash val="solid"/>
              </a:ln>
            </a:endParaRPr>
          </a:p>
        </p:txBody>
      </p:sp>
      <p:sp>
        <p:nvSpPr>
          <p:cNvPr id="5" name="مربع نص 4">
            <a:extLst>
              <a:ext uri="{FF2B5EF4-FFF2-40B4-BE49-F238E27FC236}">
                <a16:creationId xmlns:a16="http://schemas.microsoft.com/office/drawing/2014/main" id="{21F265CA-D99D-2A4B-B04C-C3E33DA0AE77}"/>
              </a:ext>
            </a:extLst>
          </p:cNvPr>
          <p:cNvSpPr txBox="1"/>
          <p:nvPr/>
        </p:nvSpPr>
        <p:spPr>
          <a:xfrm>
            <a:off x="1437503" y="1639443"/>
            <a:ext cx="9316994" cy="707886"/>
          </a:xfrm>
          <a:prstGeom prst="rect">
            <a:avLst/>
          </a:prstGeom>
          <a:noFill/>
        </p:spPr>
        <p:txBody>
          <a:bodyPr wrap="square" rtlCol="1">
            <a:spAutoFit/>
          </a:bodyPr>
          <a:lstStyle/>
          <a:p>
            <a:r>
              <a:rPr lang="en-US" sz="2000" dirty="0"/>
              <a:t>simultaneously helping students, </a:t>
            </a:r>
            <a:r>
              <a:rPr lang="en-US" sz="2000" dirty="0">
                <a:hlinkClick r:id="rId2">
                  <a:extLst>
                    <a:ext uri="{A12FA001-AC4F-418D-AE19-62706E023703}">
                      <ahyp:hlinkClr xmlns:ahyp="http://schemas.microsoft.com/office/drawing/2018/hyperlinkcolor" val="tx"/>
                    </a:ext>
                  </a:extLst>
                </a:hlinkClick>
              </a:rPr>
              <a:t>technology in the classroom</a:t>
            </a:r>
            <a:r>
              <a:rPr lang="en-US" sz="2000" dirty="0"/>
              <a:t> also helps the environment. Because it will limit the wasting of paper and plastic . </a:t>
            </a:r>
            <a:endParaRPr lang="ar-AE" sz="2000" dirty="0"/>
          </a:p>
        </p:txBody>
      </p:sp>
      <p:sp>
        <p:nvSpPr>
          <p:cNvPr id="6" name="مربع نص 5">
            <a:extLst>
              <a:ext uri="{FF2B5EF4-FFF2-40B4-BE49-F238E27FC236}">
                <a16:creationId xmlns:a16="http://schemas.microsoft.com/office/drawing/2014/main" id="{AB263828-E1B9-F24A-B4B2-1138A9D1C4CD}"/>
              </a:ext>
            </a:extLst>
          </p:cNvPr>
          <p:cNvSpPr txBox="1"/>
          <p:nvPr/>
        </p:nvSpPr>
        <p:spPr>
          <a:xfrm>
            <a:off x="1346886" y="4326006"/>
            <a:ext cx="9294724" cy="707886"/>
          </a:xfrm>
          <a:prstGeom prst="rect">
            <a:avLst/>
          </a:prstGeom>
          <a:noFill/>
        </p:spPr>
        <p:txBody>
          <a:bodyPr wrap="none" rtlCol="1">
            <a:spAutoFit/>
          </a:bodyPr>
          <a:lstStyle/>
          <a:p>
            <a:r>
              <a:rPr lang="en-US" sz="2000" dirty="0"/>
              <a:t>Online programs , its good for students to learn in program like kahoot its fun and help </a:t>
            </a:r>
          </a:p>
          <a:p>
            <a:r>
              <a:rPr lang="en-US" sz="2000" dirty="0"/>
              <a:t>to learn more.</a:t>
            </a:r>
            <a:endParaRPr lang="ar-AE" sz="2000" dirty="0"/>
          </a:p>
        </p:txBody>
      </p:sp>
    </p:spTree>
    <p:extLst>
      <p:ext uri="{BB962C8B-B14F-4D97-AF65-F5344CB8AC3E}">
        <p14:creationId xmlns:p14="http://schemas.microsoft.com/office/powerpoint/2010/main" val="3970252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CE092A5B-AE7F-FC42-A73A-401B23D6930C}"/>
              </a:ext>
            </a:extLst>
          </p:cNvPr>
          <p:cNvSpPr/>
          <p:nvPr/>
        </p:nvSpPr>
        <p:spPr>
          <a:xfrm>
            <a:off x="1437503" y="296562"/>
            <a:ext cx="9316994" cy="66726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Are there any ideas that should be added? Why?</a:t>
            </a:r>
            <a:endParaRPr lang="ar-AE" sz="2400" dirty="0">
              <a:ln w="9525">
                <a:solidFill>
                  <a:schemeClr val="tx1"/>
                </a:solidFill>
                <a:prstDash val="solid"/>
              </a:ln>
            </a:endParaRPr>
          </a:p>
        </p:txBody>
      </p:sp>
      <p:sp>
        <p:nvSpPr>
          <p:cNvPr id="6" name="مربع نص 5">
            <a:extLst>
              <a:ext uri="{FF2B5EF4-FFF2-40B4-BE49-F238E27FC236}">
                <a16:creationId xmlns:a16="http://schemas.microsoft.com/office/drawing/2014/main" id="{A3B576BB-3C3A-AA43-B759-3AE2540816DC}"/>
              </a:ext>
            </a:extLst>
          </p:cNvPr>
          <p:cNvSpPr txBox="1"/>
          <p:nvPr/>
        </p:nvSpPr>
        <p:spPr>
          <a:xfrm>
            <a:off x="2282295" y="2088292"/>
            <a:ext cx="7627409" cy="523220"/>
          </a:xfrm>
          <a:prstGeom prst="rect">
            <a:avLst/>
          </a:prstGeom>
          <a:noFill/>
        </p:spPr>
        <p:txBody>
          <a:bodyPr wrap="none" rtlCol="1">
            <a:spAutoFit/>
          </a:bodyPr>
          <a:lstStyle/>
          <a:p>
            <a:pPr algn="ctr"/>
            <a:r>
              <a:rPr lang="ar-AE" sz="2800" dirty="0"/>
              <a:t>انا ما عندي أفكار ثانيه ولو انتو عندكم حطو بس لا تخلون أي سؤال فاضي </a:t>
            </a:r>
          </a:p>
        </p:txBody>
      </p:sp>
    </p:spTree>
    <p:extLst>
      <p:ext uri="{BB962C8B-B14F-4D97-AF65-F5344CB8AC3E}">
        <p14:creationId xmlns:p14="http://schemas.microsoft.com/office/powerpoint/2010/main" val="1800133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1F5E228-2DE9-344D-8784-943F6E27AF5C}"/>
              </a:ext>
            </a:extLst>
          </p:cNvPr>
          <p:cNvSpPr/>
          <p:nvPr/>
        </p:nvSpPr>
        <p:spPr>
          <a:xfrm>
            <a:off x="1140941" y="105033"/>
            <a:ext cx="1713470"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SOURCE 1</a:t>
            </a:r>
            <a:endParaRPr lang="ar-AE" sz="2400" dirty="0">
              <a:ln w="9525">
                <a:solidFill>
                  <a:schemeClr val="tx1"/>
                </a:solidFill>
                <a:prstDash val="solid"/>
              </a:ln>
            </a:endParaRPr>
          </a:p>
        </p:txBody>
      </p:sp>
      <p:sp>
        <p:nvSpPr>
          <p:cNvPr id="3" name="مستطيل 2">
            <a:extLst>
              <a:ext uri="{FF2B5EF4-FFF2-40B4-BE49-F238E27FC236}">
                <a16:creationId xmlns:a16="http://schemas.microsoft.com/office/drawing/2014/main" id="{99FC82B4-6EFC-254D-AB99-078D4C6D37EF}"/>
              </a:ext>
            </a:extLst>
          </p:cNvPr>
          <p:cNvSpPr/>
          <p:nvPr/>
        </p:nvSpPr>
        <p:spPr>
          <a:xfrm>
            <a:off x="2994455" y="105033"/>
            <a:ext cx="8398475" cy="549877"/>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solidFill>
                  <a:schemeClr val="tx1"/>
                </a:solidFill>
              </a:rPr>
              <a:t>Title : Learning Online Programs</a:t>
            </a:r>
            <a:endParaRPr lang="ar-AE" sz="2400" dirty="0">
              <a:ln w="9525">
                <a:solidFill>
                  <a:schemeClr val="tx1"/>
                </a:solidFill>
                <a:prstDash val="solid"/>
              </a:ln>
              <a:solidFill>
                <a:schemeClr val="tx1"/>
              </a:solidFill>
            </a:endParaRPr>
          </a:p>
        </p:txBody>
      </p:sp>
      <p:sp>
        <p:nvSpPr>
          <p:cNvPr id="4" name="مستطيل 3">
            <a:extLst>
              <a:ext uri="{FF2B5EF4-FFF2-40B4-BE49-F238E27FC236}">
                <a16:creationId xmlns:a16="http://schemas.microsoft.com/office/drawing/2014/main" id="{9B58DF89-2777-7F42-BB4E-D630224A8301}"/>
              </a:ext>
            </a:extLst>
          </p:cNvPr>
          <p:cNvSpPr/>
          <p:nvPr/>
        </p:nvSpPr>
        <p:spPr>
          <a:xfrm>
            <a:off x="1140941" y="902043"/>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Summary of Main Idea : </a:t>
            </a:r>
            <a:r>
              <a:rPr lang="en-US" sz="2000" dirty="0"/>
              <a:t>Along with similar programs that make learning seem like a game, Kahoot gives students a competitive energy that increases their will to learn.</a:t>
            </a:r>
            <a:endParaRPr lang="ar-AE" sz="2400" dirty="0">
              <a:ln w="9525">
                <a:solidFill>
                  <a:schemeClr val="tx1"/>
                </a:solidFill>
                <a:prstDash val="solid"/>
              </a:ln>
            </a:endParaRPr>
          </a:p>
        </p:txBody>
      </p:sp>
      <p:sp>
        <p:nvSpPr>
          <p:cNvPr id="5" name="مستطيل 4">
            <a:extLst>
              <a:ext uri="{FF2B5EF4-FFF2-40B4-BE49-F238E27FC236}">
                <a16:creationId xmlns:a16="http://schemas.microsoft.com/office/drawing/2014/main" id="{7E914C37-449E-894A-841F-E93B12D67267}"/>
              </a:ext>
            </a:extLst>
          </p:cNvPr>
          <p:cNvSpPr/>
          <p:nvPr/>
        </p:nvSpPr>
        <p:spPr>
          <a:xfrm>
            <a:off x="1140941" y="3225111"/>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Idea I Will Use : </a:t>
            </a:r>
            <a:r>
              <a:rPr lang="en-US" sz="2000" dirty="0">
                <a:ln w="9525">
                  <a:solidFill>
                    <a:schemeClr val="tx1"/>
                  </a:solidFill>
                  <a:prstDash val="solid"/>
                </a:ln>
              </a:rPr>
              <a:t>Program like kahoot.</a:t>
            </a:r>
            <a:endParaRPr lang="ar-AE" sz="2400" dirty="0">
              <a:ln w="9525">
                <a:solidFill>
                  <a:schemeClr val="tx1"/>
                </a:solidFill>
                <a:prstDash val="solid"/>
              </a:ln>
            </a:endParaRPr>
          </a:p>
        </p:txBody>
      </p:sp>
    </p:spTree>
    <p:extLst>
      <p:ext uri="{BB962C8B-B14F-4D97-AF65-F5344CB8AC3E}">
        <p14:creationId xmlns:p14="http://schemas.microsoft.com/office/powerpoint/2010/main" val="1858818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1F5E228-2DE9-344D-8784-943F6E27AF5C}"/>
              </a:ext>
            </a:extLst>
          </p:cNvPr>
          <p:cNvSpPr/>
          <p:nvPr/>
        </p:nvSpPr>
        <p:spPr>
          <a:xfrm>
            <a:off x="1140941" y="105033"/>
            <a:ext cx="1713470"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SOURCE 2</a:t>
            </a:r>
            <a:endParaRPr lang="ar-AE" sz="2400" dirty="0">
              <a:ln w="9525">
                <a:solidFill>
                  <a:schemeClr val="tx1"/>
                </a:solidFill>
                <a:prstDash val="solid"/>
              </a:ln>
            </a:endParaRPr>
          </a:p>
        </p:txBody>
      </p:sp>
      <p:sp>
        <p:nvSpPr>
          <p:cNvPr id="3" name="مستطيل 2">
            <a:extLst>
              <a:ext uri="{FF2B5EF4-FFF2-40B4-BE49-F238E27FC236}">
                <a16:creationId xmlns:a16="http://schemas.microsoft.com/office/drawing/2014/main" id="{99FC82B4-6EFC-254D-AB99-078D4C6D37EF}"/>
              </a:ext>
            </a:extLst>
          </p:cNvPr>
          <p:cNvSpPr/>
          <p:nvPr/>
        </p:nvSpPr>
        <p:spPr>
          <a:xfrm>
            <a:off x="2994455" y="105033"/>
            <a:ext cx="8398475" cy="549877"/>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Title : </a:t>
            </a:r>
            <a:r>
              <a:rPr lang="en-US" dirty="0"/>
              <a:t> </a:t>
            </a:r>
            <a:r>
              <a:rPr lang="en-US" sz="2000" b="1" dirty="0"/>
              <a:t>Technology in Classroom also helps the environment</a:t>
            </a:r>
            <a:endParaRPr lang="ar-AE" sz="2400" b="1" dirty="0">
              <a:ln w="9525">
                <a:solidFill>
                  <a:schemeClr val="tx1"/>
                </a:solidFill>
                <a:prstDash val="solid"/>
              </a:ln>
            </a:endParaRPr>
          </a:p>
        </p:txBody>
      </p:sp>
      <p:sp>
        <p:nvSpPr>
          <p:cNvPr id="4" name="مستطيل 3">
            <a:extLst>
              <a:ext uri="{FF2B5EF4-FFF2-40B4-BE49-F238E27FC236}">
                <a16:creationId xmlns:a16="http://schemas.microsoft.com/office/drawing/2014/main" id="{9B58DF89-2777-7F42-BB4E-D630224A8301}"/>
              </a:ext>
            </a:extLst>
          </p:cNvPr>
          <p:cNvSpPr/>
          <p:nvPr/>
        </p:nvSpPr>
        <p:spPr>
          <a:xfrm>
            <a:off x="1140941" y="902043"/>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Summary of Main Idea : </a:t>
            </a:r>
            <a:r>
              <a:rPr lang="en-US" sz="2000" dirty="0"/>
              <a:t>Even with recycling programs, both teachers and students waste many materials. New technologies, when incorporated in schools, can limit the waste.</a:t>
            </a:r>
            <a:endParaRPr lang="ar-AE" sz="2400" dirty="0">
              <a:ln w="9525">
                <a:solidFill>
                  <a:schemeClr val="tx1"/>
                </a:solidFill>
                <a:prstDash val="solid"/>
              </a:ln>
            </a:endParaRPr>
          </a:p>
        </p:txBody>
      </p:sp>
      <p:sp>
        <p:nvSpPr>
          <p:cNvPr id="5" name="مستطيل 4">
            <a:extLst>
              <a:ext uri="{FF2B5EF4-FFF2-40B4-BE49-F238E27FC236}">
                <a16:creationId xmlns:a16="http://schemas.microsoft.com/office/drawing/2014/main" id="{7E914C37-449E-894A-841F-E93B12D67267}"/>
              </a:ext>
            </a:extLst>
          </p:cNvPr>
          <p:cNvSpPr/>
          <p:nvPr/>
        </p:nvSpPr>
        <p:spPr>
          <a:xfrm>
            <a:off x="1140941" y="3225111"/>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Idea I Will Use : </a:t>
            </a:r>
            <a:r>
              <a:rPr lang="en-US" sz="2000" dirty="0">
                <a:ln w="9525">
                  <a:solidFill>
                    <a:schemeClr val="tx1"/>
                  </a:solidFill>
                  <a:prstDash val="solid"/>
                </a:ln>
              </a:rPr>
              <a:t>Environment</a:t>
            </a:r>
            <a:r>
              <a:rPr lang="en-US" sz="2400" dirty="0">
                <a:ln w="9525">
                  <a:solidFill>
                    <a:schemeClr val="tx1"/>
                  </a:solidFill>
                  <a:prstDash val="solid"/>
                </a:ln>
              </a:rPr>
              <a:t>.</a:t>
            </a:r>
            <a:endParaRPr lang="ar-AE" sz="2400" dirty="0">
              <a:ln w="9525">
                <a:solidFill>
                  <a:schemeClr val="tx1"/>
                </a:solidFill>
                <a:prstDash val="solid"/>
              </a:ln>
            </a:endParaRPr>
          </a:p>
        </p:txBody>
      </p:sp>
    </p:spTree>
    <p:extLst>
      <p:ext uri="{BB962C8B-B14F-4D97-AF65-F5344CB8AC3E}">
        <p14:creationId xmlns:p14="http://schemas.microsoft.com/office/powerpoint/2010/main" val="2541677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1F5E228-2DE9-344D-8784-943F6E27AF5C}"/>
              </a:ext>
            </a:extLst>
          </p:cNvPr>
          <p:cNvSpPr/>
          <p:nvPr/>
        </p:nvSpPr>
        <p:spPr>
          <a:xfrm>
            <a:off x="1140941" y="105033"/>
            <a:ext cx="1713470"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SOURCE 3</a:t>
            </a:r>
            <a:endParaRPr lang="ar-AE" sz="2400" dirty="0">
              <a:ln w="9525">
                <a:solidFill>
                  <a:schemeClr val="tx1"/>
                </a:solidFill>
                <a:prstDash val="solid"/>
              </a:ln>
            </a:endParaRPr>
          </a:p>
        </p:txBody>
      </p:sp>
      <p:sp>
        <p:nvSpPr>
          <p:cNvPr id="3" name="مستطيل 2">
            <a:extLst>
              <a:ext uri="{FF2B5EF4-FFF2-40B4-BE49-F238E27FC236}">
                <a16:creationId xmlns:a16="http://schemas.microsoft.com/office/drawing/2014/main" id="{99FC82B4-6EFC-254D-AB99-078D4C6D37EF}"/>
              </a:ext>
            </a:extLst>
          </p:cNvPr>
          <p:cNvSpPr/>
          <p:nvPr/>
        </p:nvSpPr>
        <p:spPr>
          <a:xfrm>
            <a:off x="2994455" y="105033"/>
            <a:ext cx="8398475" cy="549877"/>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Title : </a:t>
            </a:r>
            <a:r>
              <a:rPr lang="en-US" sz="2400" b="1" dirty="0"/>
              <a:t>technology allows for personal exploration.</a:t>
            </a:r>
            <a:endParaRPr lang="ar-AE" sz="2400" b="1" dirty="0">
              <a:ln w="9525">
                <a:solidFill>
                  <a:schemeClr val="tx1"/>
                </a:solidFill>
                <a:prstDash val="solid"/>
              </a:ln>
            </a:endParaRPr>
          </a:p>
        </p:txBody>
      </p:sp>
      <p:sp>
        <p:nvSpPr>
          <p:cNvPr id="4" name="مستطيل 3">
            <a:extLst>
              <a:ext uri="{FF2B5EF4-FFF2-40B4-BE49-F238E27FC236}">
                <a16:creationId xmlns:a16="http://schemas.microsoft.com/office/drawing/2014/main" id="{9B58DF89-2777-7F42-BB4E-D630224A8301}"/>
              </a:ext>
            </a:extLst>
          </p:cNvPr>
          <p:cNvSpPr/>
          <p:nvPr/>
        </p:nvSpPr>
        <p:spPr>
          <a:xfrm>
            <a:off x="1140941" y="902043"/>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Summary of Main Idea : </a:t>
            </a:r>
            <a:r>
              <a:rPr lang="en-US" sz="2000" dirty="0"/>
              <a:t>There are many interesting topics not offered in traditional schools, and kids can explore these topics on their own by reading articles or watching videos.</a:t>
            </a:r>
            <a:endParaRPr lang="ar-AE" sz="2400" dirty="0">
              <a:ln w="9525">
                <a:solidFill>
                  <a:schemeClr val="tx1"/>
                </a:solidFill>
                <a:prstDash val="solid"/>
              </a:ln>
            </a:endParaRPr>
          </a:p>
        </p:txBody>
      </p:sp>
      <p:sp>
        <p:nvSpPr>
          <p:cNvPr id="5" name="مستطيل 4">
            <a:extLst>
              <a:ext uri="{FF2B5EF4-FFF2-40B4-BE49-F238E27FC236}">
                <a16:creationId xmlns:a16="http://schemas.microsoft.com/office/drawing/2014/main" id="{7E914C37-449E-894A-841F-E93B12D67267}"/>
              </a:ext>
            </a:extLst>
          </p:cNvPr>
          <p:cNvSpPr/>
          <p:nvPr/>
        </p:nvSpPr>
        <p:spPr>
          <a:xfrm>
            <a:off x="1116228" y="3225111"/>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Idea I Will Use : </a:t>
            </a:r>
            <a:r>
              <a:rPr lang="en-US" sz="2000" dirty="0">
                <a:ln w="9525">
                  <a:solidFill>
                    <a:schemeClr val="tx1"/>
                  </a:solidFill>
                  <a:prstDash val="solid"/>
                </a:ln>
              </a:rPr>
              <a:t>Personal Exploration.</a:t>
            </a:r>
            <a:endParaRPr lang="ar-AE" sz="2400" dirty="0">
              <a:ln w="9525">
                <a:solidFill>
                  <a:schemeClr val="tx1"/>
                </a:solidFill>
                <a:prstDash val="solid"/>
              </a:ln>
            </a:endParaRPr>
          </a:p>
        </p:txBody>
      </p:sp>
    </p:spTree>
    <p:extLst>
      <p:ext uri="{BB962C8B-B14F-4D97-AF65-F5344CB8AC3E}">
        <p14:creationId xmlns:p14="http://schemas.microsoft.com/office/powerpoint/2010/main" val="31480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1F5E228-2DE9-344D-8784-943F6E27AF5C}"/>
              </a:ext>
            </a:extLst>
          </p:cNvPr>
          <p:cNvSpPr/>
          <p:nvPr/>
        </p:nvSpPr>
        <p:spPr>
          <a:xfrm>
            <a:off x="1140941" y="105033"/>
            <a:ext cx="1713470"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SOURCE 4</a:t>
            </a:r>
            <a:endParaRPr lang="ar-AE" sz="2400" dirty="0">
              <a:ln w="9525">
                <a:solidFill>
                  <a:schemeClr val="tx1"/>
                </a:solidFill>
                <a:prstDash val="solid"/>
              </a:ln>
            </a:endParaRPr>
          </a:p>
        </p:txBody>
      </p:sp>
      <p:sp>
        <p:nvSpPr>
          <p:cNvPr id="3" name="مستطيل 2">
            <a:extLst>
              <a:ext uri="{FF2B5EF4-FFF2-40B4-BE49-F238E27FC236}">
                <a16:creationId xmlns:a16="http://schemas.microsoft.com/office/drawing/2014/main" id="{99FC82B4-6EFC-254D-AB99-078D4C6D37EF}"/>
              </a:ext>
            </a:extLst>
          </p:cNvPr>
          <p:cNvSpPr/>
          <p:nvPr/>
        </p:nvSpPr>
        <p:spPr>
          <a:xfrm>
            <a:off x="3019168" y="105033"/>
            <a:ext cx="8398475" cy="549877"/>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Title : Teacher Support.</a:t>
            </a:r>
            <a:endParaRPr lang="ar-AE" sz="2400" dirty="0">
              <a:ln w="9525">
                <a:solidFill>
                  <a:schemeClr val="tx1"/>
                </a:solidFill>
                <a:prstDash val="solid"/>
              </a:ln>
            </a:endParaRPr>
          </a:p>
        </p:txBody>
      </p:sp>
      <p:sp>
        <p:nvSpPr>
          <p:cNvPr id="4" name="مستطيل 3">
            <a:extLst>
              <a:ext uri="{FF2B5EF4-FFF2-40B4-BE49-F238E27FC236}">
                <a16:creationId xmlns:a16="http://schemas.microsoft.com/office/drawing/2014/main" id="{9B58DF89-2777-7F42-BB4E-D630224A8301}"/>
              </a:ext>
            </a:extLst>
          </p:cNvPr>
          <p:cNvSpPr/>
          <p:nvPr/>
        </p:nvSpPr>
        <p:spPr>
          <a:xfrm>
            <a:off x="1140941" y="902042"/>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Summary of Main Idea : </a:t>
            </a:r>
            <a:r>
              <a:rPr lang="en-US" dirty="0"/>
              <a:t>Teachers play a vital role in the education of students. In the present scenario, it is tough for teachers to take care of each and every student. Classroom management means that there should be effective learning in spite of the disruptive behavior of students. Technology helps in providing effective education to the students and the teacher can manage the classroom efficiently.</a:t>
            </a:r>
            <a:endParaRPr lang="ar-AE" sz="2400" dirty="0">
              <a:ln w="9525">
                <a:solidFill>
                  <a:schemeClr val="tx1"/>
                </a:solidFill>
                <a:prstDash val="solid"/>
              </a:ln>
            </a:endParaRPr>
          </a:p>
        </p:txBody>
      </p:sp>
      <p:sp>
        <p:nvSpPr>
          <p:cNvPr id="5" name="مستطيل 4">
            <a:extLst>
              <a:ext uri="{FF2B5EF4-FFF2-40B4-BE49-F238E27FC236}">
                <a16:creationId xmlns:a16="http://schemas.microsoft.com/office/drawing/2014/main" id="{7E914C37-449E-894A-841F-E93B12D67267}"/>
              </a:ext>
            </a:extLst>
          </p:cNvPr>
          <p:cNvSpPr/>
          <p:nvPr/>
        </p:nvSpPr>
        <p:spPr>
          <a:xfrm>
            <a:off x="1140941" y="3225111"/>
            <a:ext cx="10276702" cy="2075935"/>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r>
              <a:rPr lang="en-US" sz="2400" dirty="0">
                <a:ln w="9525">
                  <a:solidFill>
                    <a:schemeClr val="tx1"/>
                  </a:solidFill>
                  <a:prstDash val="solid"/>
                </a:ln>
              </a:rPr>
              <a:t>Idea I Will Use : </a:t>
            </a:r>
            <a:r>
              <a:rPr lang="en-US" sz="2000" dirty="0">
                <a:ln w="9525">
                  <a:solidFill>
                    <a:schemeClr val="tx1"/>
                  </a:solidFill>
                  <a:prstDash val="solid"/>
                </a:ln>
              </a:rPr>
              <a:t>Support</a:t>
            </a:r>
            <a:r>
              <a:rPr lang="en-US" sz="2400" dirty="0">
                <a:ln w="9525">
                  <a:solidFill>
                    <a:schemeClr val="tx1"/>
                  </a:solidFill>
                  <a:prstDash val="solid"/>
                </a:ln>
              </a:rPr>
              <a:t>.</a:t>
            </a:r>
            <a:endParaRPr lang="ar-AE" sz="2400" dirty="0">
              <a:ln w="9525">
                <a:solidFill>
                  <a:schemeClr val="tx1"/>
                </a:solidFill>
                <a:prstDash val="solid"/>
              </a:ln>
            </a:endParaRPr>
          </a:p>
        </p:txBody>
      </p:sp>
    </p:spTree>
    <p:extLst>
      <p:ext uri="{BB962C8B-B14F-4D97-AF65-F5344CB8AC3E}">
        <p14:creationId xmlns:p14="http://schemas.microsoft.com/office/powerpoint/2010/main" val="268946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A7CE6BB2-1BC9-094D-B3B9-7B3CE45FB3A5}"/>
              </a:ext>
            </a:extLst>
          </p:cNvPr>
          <p:cNvSpPr/>
          <p:nvPr/>
        </p:nvSpPr>
        <p:spPr>
          <a:xfrm>
            <a:off x="1140941" y="105033"/>
            <a:ext cx="1713470"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Draft 1</a:t>
            </a:r>
            <a:endParaRPr lang="ar-AE" sz="2400" dirty="0">
              <a:ln w="9525">
                <a:solidFill>
                  <a:schemeClr val="tx1"/>
                </a:solidFill>
                <a:prstDash val="solid"/>
              </a:ln>
            </a:endParaRPr>
          </a:p>
        </p:txBody>
      </p:sp>
      <p:sp>
        <p:nvSpPr>
          <p:cNvPr id="5" name="مستطيل 4">
            <a:extLst>
              <a:ext uri="{FF2B5EF4-FFF2-40B4-BE49-F238E27FC236}">
                <a16:creationId xmlns:a16="http://schemas.microsoft.com/office/drawing/2014/main" id="{0E701B20-0035-AF4E-89C0-6B30DC329CAA}"/>
              </a:ext>
            </a:extLst>
          </p:cNvPr>
          <p:cNvSpPr/>
          <p:nvPr/>
        </p:nvSpPr>
        <p:spPr>
          <a:xfrm>
            <a:off x="1140941" y="852615"/>
            <a:ext cx="10614454" cy="5770606"/>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1" anchor="ctr"/>
          <a:lstStyle/>
          <a:p>
            <a:pPr algn="ctr"/>
            <a:r>
              <a:rPr lang="en-US" dirty="0">
                <a:solidFill>
                  <a:schemeClr val="tx1"/>
                </a:solidFill>
              </a:rPr>
              <a:t>First, technology has obvious benefits in teaching. Many teachers have been incorporating new programs into their lesson plans, which have shown increased retention. Online programs like </a:t>
            </a:r>
            <a:r>
              <a:rPr lang="en-US" dirty="0">
                <a:solidFill>
                  <a:schemeClr val="tx1"/>
                </a:solidFill>
                <a:hlinkClick r:id="rId2">
                  <a:extLst>
                    <a:ext uri="{A12FA001-AC4F-418D-AE19-62706E023703}">
                      <ahyp:hlinkClr xmlns:ahyp="http://schemas.microsoft.com/office/drawing/2018/hyperlinkcolor" val="tx"/>
                    </a:ext>
                  </a:extLst>
                </a:hlinkClick>
              </a:rPr>
              <a:t>Kahoot</a:t>
            </a:r>
            <a:r>
              <a:rPr lang="en-US" dirty="0">
                <a:solidFill>
                  <a:schemeClr val="tx1"/>
                </a:solidFill>
              </a:rPr>
              <a:t>, for instance, can engage students in an interactive way that is more fun than former techniques. Along with similar programs that make learning seem like a game, Kahoot gives students a competitive energy that increases their will to learn. Flashcard apps, too, are very beneficial to students. Rather than spending a long time writing flashcards, the pupil can find a previously made set of flashcards and wisely spend his time studying. Likewise, online test prep programs can be a more useful tool for studying than practice sheets made by a teacher. The expansive field of information found on the </a:t>
            </a:r>
            <a:r>
              <a:rPr lang="en-US" dirty="0">
                <a:solidFill>
                  <a:schemeClr val="tx1"/>
                </a:solidFill>
                <a:hlinkClick r:id="rId3">
                  <a:extLst>
                    <a:ext uri="{A12FA001-AC4F-418D-AE19-62706E023703}">
                      <ahyp:hlinkClr xmlns:ahyp="http://schemas.microsoft.com/office/drawing/2018/hyperlinkcolor" val="tx"/>
                    </a:ext>
                  </a:extLst>
                </a:hlinkClick>
              </a:rPr>
              <a:t>internet helps kids learn more quickly</a:t>
            </a:r>
            <a:r>
              <a:rPr lang="en-US" dirty="0">
                <a:solidFill>
                  <a:schemeClr val="tx1"/>
                </a:solidFill>
              </a:rPr>
              <a:t>. For example, a student can find a large amount of information for a research project with a single internet search compared to a difficult search through several books in the library. Then, the presentations of the research are more effective with neatly typed essays or professional-looking slideshow presentations. Also with the internet, the teacher has access to a wider variety of videos and other materials that she might not have been able to show her students otherwise. Lastly, new technology allows better communication between teachers and students. Most schools have a website where students can view their grades and teachers can post assignments. By doing this, students work harder after seeing their poor grades. Moreover, the communication teachers have with their class, through a school website or an app like </a:t>
            </a:r>
            <a:r>
              <a:rPr lang="en-US" dirty="0">
                <a:solidFill>
                  <a:schemeClr val="tx1"/>
                </a:solidFill>
                <a:hlinkClick r:id="rId4">
                  <a:extLst>
                    <a:ext uri="{A12FA001-AC4F-418D-AE19-62706E023703}">
                      <ahyp:hlinkClr xmlns:ahyp="http://schemas.microsoft.com/office/drawing/2018/hyperlinkcolor" val="tx"/>
                    </a:ext>
                  </a:extLst>
                </a:hlinkClick>
              </a:rPr>
              <a:t>Remind</a:t>
            </a:r>
            <a:r>
              <a:rPr lang="en-US" dirty="0">
                <a:solidFill>
                  <a:schemeClr val="tx1"/>
                </a:solidFill>
              </a:rPr>
              <a:t>, allows absent students to stay with the class rather than falling behind. Also, students can email teachers with questions over the weekend. The increased communication consequently increases learning. Clearly, there are many applications of technology in the lesson plan, all of which aid learning. </a:t>
            </a:r>
            <a:endParaRPr lang="ar-AE" dirty="0">
              <a:solidFill>
                <a:schemeClr val="tx1"/>
              </a:solidFill>
            </a:endParaRPr>
          </a:p>
        </p:txBody>
      </p:sp>
    </p:spTree>
    <p:extLst>
      <p:ext uri="{BB962C8B-B14F-4D97-AF65-F5344CB8AC3E}">
        <p14:creationId xmlns:p14="http://schemas.microsoft.com/office/powerpoint/2010/main" val="1923439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580BECDF-FDA6-3B45-84E0-3B9753D41566}"/>
              </a:ext>
            </a:extLst>
          </p:cNvPr>
          <p:cNvSpPr/>
          <p:nvPr/>
        </p:nvSpPr>
        <p:spPr>
          <a:xfrm>
            <a:off x="1079157" y="543697"/>
            <a:ext cx="10614454" cy="5770606"/>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1" anchor="ctr"/>
          <a:lstStyle/>
          <a:p>
            <a:pPr algn="ctr"/>
            <a:r>
              <a:rPr lang="en-US" dirty="0">
                <a:solidFill>
                  <a:schemeClr val="tx1"/>
                </a:solidFill>
              </a:rPr>
              <a:t>While simultaneously helping students, </a:t>
            </a:r>
            <a:r>
              <a:rPr lang="en-US" dirty="0">
                <a:solidFill>
                  <a:schemeClr val="tx1"/>
                </a:solidFill>
                <a:hlinkClick r:id="rId2">
                  <a:extLst>
                    <a:ext uri="{A12FA001-AC4F-418D-AE19-62706E023703}">
                      <ahyp:hlinkClr xmlns:ahyp="http://schemas.microsoft.com/office/drawing/2018/hyperlinkcolor" val="tx"/>
                    </a:ext>
                  </a:extLst>
                </a:hlinkClick>
              </a:rPr>
              <a:t>technology in the classroom</a:t>
            </a:r>
            <a:r>
              <a:rPr lang="en-US" dirty="0">
                <a:solidFill>
                  <a:schemeClr val="tx1"/>
                </a:solidFill>
              </a:rPr>
              <a:t> also helps the environment. Classrooms are one of the most wasteful areas that young people encounter. Even with recycling programs, both teachers and students waste many materials. New technologies, when incorporated in schools, can limit the waste. First, programs like </a:t>
            </a:r>
            <a:r>
              <a:rPr lang="en-US" dirty="0">
                <a:solidFill>
                  <a:schemeClr val="tx1"/>
                </a:solidFill>
                <a:hlinkClick r:id="rId3">
                  <a:extLst>
                    <a:ext uri="{A12FA001-AC4F-418D-AE19-62706E023703}">
                      <ahyp:hlinkClr xmlns:ahyp="http://schemas.microsoft.com/office/drawing/2018/hyperlinkcolor" val="tx"/>
                    </a:ext>
                  </a:extLst>
                </a:hlinkClick>
              </a:rPr>
              <a:t>Google Classroom</a:t>
            </a:r>
            <a:r>
              <a:rPr lang="en-US" dirty="0">
                <a:solidFill>
                  <a:schemeClr val="tx1"/>
                </a:solidFill>
              </a:rPr>
              <a:t> allow students to send essays to teachers without using paper or printer ink. Likewise, online homework questions reduce paper use compared to printed worksheets. If students have laptops or tablets, they can take notes online rather than in notebooks. Also, teachers are able to send students papers to read rather than printing a large amount. Some schools even download textbooks to online devices, which greatly reduces paper production. </a:t>
            </a:r>
            <a:r>
              <a:rPr lang="en-US" dirty="0">
                <a:solidFill>
                  <a:schemeClr val="tx1"/>
                </a:solidFill>
                <a:hlinkClick r:id="rId4">
                  <a:extLst>
                    <a:ext uri="{A12FA001-AC4F-418D-AE19-62706E023703}">
                      <ahyp:hlinkClr xmlns:ahyp="http://schemas.microsoft.com/office/drawing/2018/hyperlinkcolor" val="tx"/>
                    </a:ext>
                  </a:extLst>
                </a:hlinkClick>
              </a:rPr>
              <a:t>Flashcard apps</a:t>
            </a:r>
            <a:r>
              <a:rPr lang="en-US" dirty="0">
                <a:solidFill>
                  <a:schemeClr val="tx1"/>
                </a:solidFill>
              </a:rPr>
              <a:t> similarly limit use. Projects using slideshows can take the place of poster boards. However, the waste is not always paper. The metal spirals on notebooks and the plastic covering on folders cause much unnoticed waste. More so, if notes and assignments are done online, the use of pens and pencils will be greatly reduced; ink, pencil lead, and plastic are quickly depleting resources. To each student, his or her waste may seem negligible. Nevertheless, the cumulative waste in classrooms across the country is exceedingly large. Fortunately, technology will aid in the reduction of such waste. </a:t>
            </a:r>
            <a:endParaRPr lang="ar-AE" dirty="0">
              <a:solidFill>
                <a:schemeClr val="tx1"/>
              </a:solidFill>
            </a:endParaRPr>
          </a:p>
        </p:txBody>
      </p:sp>
    </p:spTree>
    <p:extLst>
      <p:ext uri="{BB962C8B-B14F-4D97-AF65-F5344CB8AC3E}">
        <p14:creationId xmlns:p14="http://schemas.microsoft.com/office/powerpoint/2010/main" val="2571826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6D659493-D6A8-4D4C-9C52-03DA33BD0DDA}"/>
              </a:ext>
            </a:extLst>
          </p:cNvPr>
          <p:cNvSpPr/>
          <p:nvPr/>
        </p:nvSpPr>
        <p:spPr>
          <a:xfrm>
            <a:off x="1140941" y="105033"/>
            <a:ext cx="1713470"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Draft 1</a:t>
            </a:r>
            <a:endParaRPr lang="ar-AE" sz="2400" dirty="0">
              <a:ln w="9525">
                <a:solidFill>
                  <a:schemeClr val="tx1"/>
                </a:solidFill>
                <a:prstDash val="solid"/>
              </a:ln>
            </a:endParaRPr>
          </a:p>
        </p:txBody>
      </p:sp>
      <p:sp>
        <p:nvSpPr>
          <p:cNvPr id="4" name="مستطيل 3">
            <a:extLst>
              <a:ext uri="{FF2B5EF4-FFF2-40B4-BE49-F238E27FC236}">
                <a16:creationId xmlns:a16="http://schemas.microsoft.com/office/drawing/2014/main" id="{054EB987-3C78-2F47-8B6B-048351C42BDF}"/>
              </a:ext>
            </a:extLst>
          </p:cNvPr>
          <p:cNvSpPr/>
          <p:nvPr/>
        </p:nvSpPr>
        <p:spPr>
          <a:xfrm>
            <a:off x="1140941" y="852615"/>
            <a:ext cx="10614454" cy="5770606"/>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1" anchor="ctr"/>
          <a:lstStyle/>
          <a:p>
            <a:pPr fontAlgn="base"/>
            <a:r>
              <a:rPr lang="en-US" dirty="0">
                <a:solidFill>
                  <a:schemeClr val="tx1"/>
                </a:solidFill>
              </a:rPr>
              <a:t>Lastly, technology allows for personal exploration. With the internet, students have easy access to an innumerable amount of information. There are many interesting topics not offered in traditional schools, and kids can explore these topics on their own by reading articles or watching videos. This individual type of learning is crucial because most kids are bored by the normal class schedule. In school, the teacher and other students view these people as lazy or unintelligent. On the contrary, most of them are intrigued by other subjects and demonstrate their intelligence and adamant when they explore these topics. The internet also allows students to stay active in learning about current events and developing personal ideas on religion, politics, or various philosophies. The internet is a tool that polishes or supplements typical classroom learning. Clearly, technology aids students in personal exploration.</a:t>
            </a:r>
          </a:p>
          <a:p>
            <a:pPr fontAlgn="base"/>
            <a:r>
              <a:rPr lang="en-US" dirty="0">
                <a:solidFill>
                  <a:schemeClr val="tx1"/>
                </a:solidFill>
                <a:hlinkClick r:id="rId2">
                  <a:extLst>
                    <a:ext uri="{A12FA001-AC4F-418D-AE19-62706E023703}">
                      <ahyp:hlinkClr xmlns:ahyp="http://schemas.microsoft.com/office/drawing/2018/hyperlinkcolor" val="tx"/>
                    </a:ext>
                  </a:extLst>
                </a:hlinkClick>
              </a:rPr>
              <a:t>Technology in the classroom</a:t>
            </a:r>
            <a:r>
              <a:rPr lang="en-US" dirty="0">
                <a:solidFill>
                  <a:schemeClr val="tx1"/>
                </a:solidFill>
              </a:rPr>
              <a:t> has obvious benefits for both teachers and students. Between the new teaching techniques, environmental protections, and access to individual development, technology is essential to schools and the world. The hesitancy that many people have towards these new techniques is rather unwarranted. Though unfamiliar with them, there is no need to reject them completely. While there many are clear negative side effects of technology, like desocialization, they are completely outweighed by the benefits. The future is bright for classrooms because of new technologies.  </a:t>
            </a:r>
          </a:p>
        </p:txBody>
      </p:sp>
    </p:spTree>
    <p:extLst>
      <p:ext uri="{BB962C8B-B14F-4D97-AF65-F5344CB8AC3E}">
        <p14:creationId xmlns:p14="http://schemas.microsoft.com/office/powerpoint/2010/main" val="2222473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FD41E3B1-B868-0A42-B163-2C87B4094FCA}"/>
              </a:ext>
            </a:extLst>
          </p:cNvPr>
          <p:cNvSpPr/>
          <p:nvPr/>
        </p:nvSpPr>
        <p:spPr>
          <a:xfrm>
            <a:off x="1017373" y="129746"/>
            <a:ext cx="1960605" cy="549876"/>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1" anchor="ctr"/>
          <a:lstStyle/>
          <a:p>
            <a:pPr algn="ctr"/>
            <a:r>
              <a:rPr lang="en-US" sz="2400" dirty="0">
                <a:ln w="9525">
                  <a:solidFill>
                    <a:schemeClr val="tx1"/>
                  </a:solidFill>
                  <a:prstDash val="solid"/>
                </a:ln>
              </a:rPr>
              <a:t>Planning Map</a:t>
            </a:r>
            <a:endParaRPr lang="ar-AE" sz="2400" dirty="0">
              <a:ln w="9525">
                <a:solidFill>
                  <a:schemeClr val="tx1"/>
                </a:solidFill>
                <a:prstDash val="solid"/>
              </a:ln>
            </a:endParaRPr>
          </a:p>
        </p:txBody>
      </p:sp>
      <p:sp>
        <p:nvSpPr>
          <p:cNvPr id="5" name="مربع نص 4">
            <a:extLst>
              <a:ext uri="{FF2B5EF4-FFF2-40B4-BE49-F238E27FC236}">
                <a16:creationId xmlns:a16="http://schemas.microsoft.com/office/drawing/2014/main" id="{0687BF85-1CEC-344C-AFEB-904677E7843C}"/>
              </a:ext>
            </a:extLst>
          </p:cNvPr>
          <p:cNvSpPr txBox="1"/>
          <p:nvPr/>
        </p:nvSpPr>
        <p:spPr>
          <a:xfrm>
            <a:off x="2075168" y="1816443"/>
            <a:ext cx="8496237" cy="954107"/>
          </a:xfrm>
          <a:prstGeom prst="rect">
            <a:avLst/>
          </a:prstGeom>
          <a:noFill/>
        </p:spPr>
        <p:txBody>
          <a:bodyPr wrap="none" rtlCol="1">
            <a:spAutoFit/>
          </a:bodyPr>
          <a:lstStyle/>
          <a:p>
            <a:pPr algn="ctr"/>
            <a:r>
              <a:rPr lang="ar-AE" sz="2800" dirty="0"/>
              <a:t>ارسمو خريطة ،حطو أفكار الي بفقره مع رسمه عالاساس تحصلون درجه اعلى وبيكون</a:t>
            </a:r>
          </a:p>
          <a:p>
            <a:pPr algn="ctr"/>
            <a:r>
              <a:rPr lang="ar-AE" sz="2800" dirty="0"/>
              <a:t> مرتب وحاولو ما اتوسخون الأوراق لانه عشاان اتبين نظيفه ومرتب </a:t>
            </a:r>
          </a:p>
        </p:txBody>
      </p:sp>
    </p:spTree>
    <p:extLst>
      <p:ext uri="{BB962C8B-B14F-4D97-AF65-F5344CB8AC3E}">
        <p14:creationId xmlns:p14="http://schemas.microsoft.com/office/powerpoint/2010/main" val="30864275"/>
      </p:ext>
    </p:extLst>
  </p:cSld>
  <p:clrMapOvr>
    <a:masterClrMapping/>
  </p:clrMapOvr>
</p:sld>
</file>

<file path=ppt/theme/theme1.xml><?xml version="1.0" encoding="utf-8"?>
<a:theme xmlns:a="http://schemas.openxmlformats.org/drawingml/2006/main" name="Office_15984930_TF10001071">
  <a:themeElements>
    <a:clrScheme name="الشارة">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984930_TF10001071" id="{EB9951E1-E369-4CF7-91DE-25DF7BC29D26}" vid="{3EFD717C-7DAD-4571-86BB-7AAAD1EF2198}"/>
    </a:ext>
  </a:extLst>
</a:theme>
</file>

<file path=docProps/app.xml><?xml version="1.0" encoding="utf-8"?>
<Properties xmlns="http://schemas.openxmlformats.org/officeDocument/2006/extended-properties" xmlns:vt="http://schemas.openxmlformats.org/officeDocument/2006/docPropsVTypes">
  <Template>{832FC1D0-923B-7F4F-9C93-FE663C2E5934}tf10001071</Template>
  <TotalTime>85</TotalTime>
  <Words>1411</Words>
  <Application>Microsoft Office PowerPoint</Application>
  <PresentationFormat>شاشة عريضة</PresentationFormat>
  <Paragraphs>46</Paragraphs>
  <Slides>13</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13</vt:i4>
      </vt:variant>
    </vt:vector>
  </HeadingPairs>
  <TitlesOfParts>
    <vt:vector size="17" baseType="lpstr">
      <vt:lpstr>Arial</vt:lpstr>
      <vt:lpstr>Gill Sans MT</vt:lpstr>
      <vt:lpstr>Impact</vt:lpstr>
      <vt:lpstr>Office_15984930_TF10001071</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Afra Salem Khamis Bakhit Almetwi(H00367243)</dc:creator>
  <cp:lastModifiedBy>Noura</cp:lastModifiedBy>
  <cp:revision>9</cp:revision>
  <dcterms:created xsi:type="dcterms:W3CDTF">2020-02-15T23:14:38Z</dcterms:created>
  <dcterms:modified xsi:type="dcterms:W3CDTF">2020-02-16T10:26:50Z</dcterms:modified>
</cp:coreProperties>
</file>