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69" r:id="rId1"/>
  </p:sldMasterIdLst>
  <p:notesMasterIdLst>
    <p:notesMasterId r:id="rId18"/>
  </p:notesMasterIdLst>
  <p:sldIdLst>
    <p:sldId id="275" r:id="rId2"/>
    <p:sldId id="276" r:id="rId3"/>
    <p:sldId id="258" r:id="rId4"/>
    <p:sldId id="260" r:id="rId5"/>
    <p:sldId id="261" r:id="rId6"/>
    <p:sldId id="274" r:id="rId7"/>
    <p:sldId id="264" r:id="rId8"/>
    <p:sldId id="266" r:id="rId9"/>
    <p:sldId id="268" r:id="rId10"/>
    <p:sldId id="269" r:id="rId11"/>
    <p:sldId id="277" r:id="rId12"/>
    <p:sldId id="279" r:id="rId13"/>
    <p:sldId id="270" r:id="rId14"/>
    <p:sldId id="271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السرعة 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1B-41B1-B023-D82F50873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3401776"/>
        <c:axId val="-2113399056"/>
      </c:scatterChart>
      <c:valAx>
        <c:axId val="-211340177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ar-AE" sz="1200"/>
                  <a:t>الزمن </a:t>
                </a:r>
                <a:r>
                  <a:rPr lang="en-US" sz="1200"/>
                  <a:t>(s)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3399056"/>
        <c:crosses val="autoZero"/>
        <c:crossBetween val="midCat"/>
      </c:valAx>
      <c:valAx>
        <c:axId val="-211339905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ar-AE" sz="1200"/>
                  <a:t>السرعة </a:t>
                </a:r>
                <a:r>
                  <a:rPr lang="en-US" sz="1200"/>
                  <a:t>(m/s)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3401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/>
              <a:t>علاقة الحجم مع الكتلة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الكتلة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38.6</c:v>
                </c:pt>
                <c:pt idx="2">
                  <c:v>58.1</c:v>
                </c:pt>
                <c:pt idx="3">
                  <c:v>77.400000000000006</c:v>
                </c:pt>
                <c:pt idx="4">
                  <c:v>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6A-4F8D-9288-C86CEF0A8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93624"/>
        <c:axId val="272091000"/>
      </c:lineChart>
      <c:catAx>
        <c:axId val="272093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91000"/>
        <c:crosses val="autoZero"/>
        <c:auto val="1"/>
        <c:lblAlgn val="ctr"/>
        <c:lblOffset val="100"/>
        <c:noMultiLvlLbl val="0"/>
      </c:catAx>
      <c:valAx>
        <c:axId val="27209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SA"/>
                  <a:t>الكتلة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9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865A1E-0150-46A4-B7CE-FDE3EDFA3208}" type="datetimeFigureOut">
              <a:rPr lang="ar-AE" smtClean="0"/>
              <a:pPr/>
              <a:t>30/03/1447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5DB2BE-3796-4C67-9C33-603CC2EF02EA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9536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41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3008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4399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26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5070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1927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10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0001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13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452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B2BE-3796-4C67-9C33-603CC2EF02EA}" type="slidenum">
              <a:rPr lang="ar-AE" smtClean="0"/>
              <a:pPr/>
              <a:t>14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691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B9402F0-DF3C-4D32-8594-FA67A95E03DA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179398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46633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3496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0369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74663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739426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C150-F705-4F9B-9399-A84769927AF1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382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D88738-DACA-41E3-BA64-362A83E8B6B1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51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6B76-9DA5-4506-ACB2-23727DC4C4AE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688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2F3222-6C2A-4836-96A0-2D9846A8B031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6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F068-8583-41DF-9178-63D1D03A8F1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4390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53066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5164-557E-4687-964D-EFBD1120AC3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483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DCC0-AF68-4EA7-8C04-94C4A175902E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981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1037-5D5E-45E6-A7AE-3C1AE8AE067D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8545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B0E1-53E8-4D2F-992F-9F4C8C904D39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6342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FB24-A8ED-4A31-9B18-68C667A27158}" type="datetime8">
              <a:rPr lang="ar-AE" smtClean="0"/>
              <a:t>22 أيلول، 25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F35E-072B-4E41-914A-4FCA98F842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233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468317-FAB7-4B6A-BD1B-7436A08D9DAE}"/>
              </a:ext>
            </a:extLst>
          </p:cNvPr>
          <p:cNvSpPr txBox="1"/>
          <p:nvPr/>
        </p:nvSpPr>
        <p:spPr>
          <a:xfrm>
            <a:off x="1547664" y="2060848"/>
            <a:ext cx="626469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4400" dirty="0">
                <a:latin typeface="Calibri" panose="020F0502020204030204" pitchFamily="34" charset="0"/>
                <a:cs typeface="Calibri" panose="020F0502020204030204" pitchFamily="34" charset="0"/>
              </a:rPr>
              <a:t>الوحدة 1 : مدخل الى علم الفيزياء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D2C4C-D763-46D9-979E-DD9FDBC293DA}"/>
              </a:ext>
            </a:extLst>
          </p:cNvPr>
          <p:cNvSpPr txBox="1"/>
          <p:nvPr/>
        </p:nvSpPr>
        <p:spPr>
          <a:xfrm>
            <a:off x="2141730" y="3573016"/>
            <a:ext cx="48605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القسم 4 : تمثيل البيانات بيانيا</a:t>
            </a:r>
          </a:p>
        </p:txBody>
      </p:sp>
    </p:spTree>
    <p:extLst>
      <p:ext uri="{BB962C8B-B14F-4D97-AF65-F5344CB8AC3E}">
        <p14:creationId xmlns:p14="http://schemas.microsoft.com/office/powerpoint/2010/main" val="316278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80" y="663079"/>
            <a:ext cx="68042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يستخدم علماء الفيزياء النماذج لتوقع سلوك الأنظمة بصورة دقيقة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64" y="1547500"/>
            <a:ext cx="82444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000" dirty="0">
                <a:latin typeface="Calibri" panose="020F0502020204030204" pitchFamily="34" charset="0"/>
                <a:cs typeface="Calibri" panose="020F0502020204030204" pitchFamily="34" charset="0"/>
              </a:rPr>
              <a:t>- ما الحالات التي قد تؤدي إلى حدوث انفجار </a:t>
            </a:r>
            <a:r>
              <a:rPr lang="ar-A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شمسي </a:t>
            </a:r>
            <a:r>
              <a:rPr lang="ar-AE" sz="2000" dirty="0">
                <a:latin typeface="Calibri" panose="020F0502020204030204" pitchFamily="34" charset="0"/>
                <a:cs typeface="Calibri" panose="020F0502020204030204" pitchFamily="34" charset="0"/>
              </a:rPr>
              <a:t>( انفجار لمادة من سطح الشمس في </a:t>
            </a:r>
            <a:r>
              <a:rPr lang="ar-A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الفضاء )</a:t>
            </a:r>
            <a:r>
              <a:rPr lang="ar-A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072" y="2248267"/>
            <a:ext cx="8172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000" dirty="0">
                <a:latin typeface="Calibri" panose="020F0502020204030204" pitchFamily="34" charset="0"/>
                <a:cs typeface="Calibri" panose="020F0502020204030204" pitchFamily="34" charset="0"/>
              </a:rPr>
              <a:t>- او كيف يؤدي إجراء التغيرات على بندول ساعة قديمة إلى تغير قدرتها على عرض الوقت </a:t>
            </a:r>
            <a:r>
              <a:rPr lang="ar-A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الدقيق .</a:t>
            </a:r>
            <a:endParaRPr lang="ar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949034"/>
            <a:ext cx="64087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- أو كيف تؤثر المجالات المغناطيسية في أحد الأجهزة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الطبية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663" y="3584883"/>
            <a:ext cx="65162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- يستخدم البشر النماذج في جميع مناحي الحياة بطرق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متعددة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149080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4221088"/>
            <a:ext cx="280831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لإنشاء رسم متحرك واقعي يستخدم صانعو الرسومات المتحركة بواسطة الكمبيوتر نماذج رياضية من الحياة اليومية لإنشاء عالم خيالي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مقنع .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6622" y="4420927"/>
            <a:ext cx="237626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وهذا النموذج الحاسوبي لجزيء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النافيرون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قيد التطوير على كمبيوتر صانع الرسوم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المتحركة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206DD-9066-4460-ABAE-7E7C6B67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928992" cy="540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0BFB9-5FE9-3299-732A-AC75126F9B45}"/>
              </a:ext>
            </a:extLst>
          </p:cNvPr>
          <p:cNvSpPr/>
          <p:nvPr/>
        </p:nvSpPr>
        <p:spPr>
          <a:xfrm>
            <a:off x="5364088" y="566260"/>
            <a:ext cx="266429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تطبيقات صفحه 22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5C198D-2835-CF18-91A8-E32C43665C44}"/>
              </a:ext>
            </a:extLst>
          </p:cNvPr>
          <p:cNvSpPr/>
          <p:nvPr/>
        </p:nvSpPr>
        <p:spPr>
          <a:xfrm>
            <a:off x="1403648" y="566260"/>
            <a:ext cx="368823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مثال 21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638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2AD98-BAFC-40F5-9058-2AFB866A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412776"/>
            <a:ext cx="3859510" cy="288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D7C72-5AD5-4EAF-807D-512FBD90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4790475" cy="3744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2C8821-B777-004E-66A0-4AC5DFA475B9}"/>
              </a:ext>
            </a:extLst>
          </p:cNvPr>
          <p:cNvSpPr/>
          <p:nvPr/>
        </p:nvSpPr>
        <p:spPr>
          <a:xfrm>
            <a:off x="5220072" y="339350"/>
            <a:ext cx="2304256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نشاط </a:t>
            </a:r>
            <a:endParaRPr 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588D47-433E-403A-3B09-B7732838CE8B}"/>
              </a:ext>
            </a:extLst>
          </p:cNvPr>
          <p:cNvSpPr/>
          <p:nvPr/>
        </p:nvSpPr>
        <p:spPr>
          <a:xfrm>
            <a:off x="7884368" y="19888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t="32073"/>
          <a:stretch>
            <a:fillRect/>
          </a:stretch>
        </p:blipFill>
        <p:spPr bwMode="auto">
          <a:xfrm>
            <a:off x="2339752" y="1474614"/>
            <a:ext cx="5929101" cy="137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98276" y="798680"/>
            <a:ext cx="8964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مثال : 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ارسم البيانات التالية بيانياً . الزمن هو المتغير </a:t>
            </a:r>
            <a:r>
              <a:rPr lang="ar-A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المستقل .</a:t>
            </a:r>
            <a:endParaRPr lang="ar-A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6" name="Picture 6" descr="نتيجة بحث الصور عن ورقة رسم بيان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42766"/>
            <a:ext cx="4762500" cy="35413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9248" y="5795094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88" y="529103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88" y="485899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426942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994894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56284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98750"/>
            <a:ext cx="10436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السرعة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m/s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6515174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الزمن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571203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9568" y="568155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570392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3288" y="524951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1720" y="483270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5392" y="435493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8584" y="393812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112" y="349083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6371158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0      5    10    15    20   25   30    35   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4E787-F563-866B-8DC3-D1C9D44B7E65}"/>
              </a:ext>
            </a:extLst>
          </p:cNvPr>
          <p:cNvSpPr/>
          <p:nvPr/>
        </p:nvSpPr>
        <p:spPr>
          <a:xfrm>
            <a:off x="132129" y="46302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highlight>
                  <a:srgbClr val="FFFF00"/>
                </a:highlight>
              </a:rPr>
              <a:t>نشاط </a:t>
            </a:r>
            <a:endParaRPr 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65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51520" y="2564904"/>
          <a:ext cx="5670376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908720"/>
            <a:ext cx="43204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  <a:t>استخدام برنامج أكسل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0152" y="2348880"/>
          <a:ext cx="2664296" cy="3876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السرعة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(m/s)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الزمن</a:t>
                      </a:r>
                      <a:r>
                        <a:rPr lang="ar-A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(s) 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16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ar-A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D4353-F83D-41F9-BEFE-F1BB37C9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08720"/>
            <a:ext cx="5812562" cy="3528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3D45B0-BCF6-49AE-14FE-08DFF6164711}"/>
              </a:ext>
            </a:extLst>
          </p:cNvPr>
          <p:cNvSpPr/>
          <p:nvPr/>
        </p:nvSpPr>
        <p:spPr>
          <a:xfrm>
            <a:off x="611560" y="1052736"/>
            <a:ext cx="2592288" cy="848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dirty="0"/>
              <a:t>نوع القوه هي قوه مركزية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AF5246-9A16-611D-469F-BA870625007B}"/>
              </a:ext>
            </a:extLst>
          </p:cNvPr>
          <p:cNvSpPr/>
          <p:nvPr/>
        </p:nvSpPr>
        <p:spPr>
          <a:xfrm>
            <a:off x="409333" y="4157058"/>
            <a:ext cx="3816424" cy="848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dirty="0"/>
              <a:t>علاقة طردية تربيعية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262D5-73BA-1F44-9172-69E3D7D8E94D}"/>
              </a:ext>
            </a:extLst>
          </p:cNvPr>
          <p:cNvSpPr/>
          <p:nvPr/>
        </p:nvSpPr>
        <p:spPr>
          <a:xfrm>
            <a:off x="281004" y="3186674"/>
            <a:ext cx="4073083" cy="848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dirty="0"/>
              <a:t>علاقة طردية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48539-6FD5-63D6-C69E-C0A9DD9C9D6C}"/>
              </a:ext>
            </a:extLst>
          </p:cNvPr>
          <p:cNvSpPr/>
          <p:nvPr/>
        </p:nvSpPr>
        <p:spPr>
          <a:xfrm>
            <a:off x="343614" y="2230421"/>
            <a:ext cx="3775653" cy="848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dirty="0"/>
              <a:t>علاقة عكسية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84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4CE04F-8CD4-4BA9-98BC-4E8E8EC2D242}"/>
              </a:ext>
            </a:extLst>
          </p:cNvPr>
          <p:cNvGraphicFramePr/>
          <p:nvPr/>
        </p:nvGraphicFramePr>
        <p:xfrm>
          <a:off x="169168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0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9BA3F-65D9-41C7-AF86-FB6A4877F849}"/>
              </a:ext>
            </a:extLst>
          </p:cNvPr>
          <p:cNvSpPr txBox="1"/>
          <p:nvPr/>
        </p:nvSpPr>
        <p:spPr>
          <a:xfrm>
            <a:off x="5796136" y="1331386"/>
            <a:ext cx="201622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نواتج التعلم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6CB87-5890-45DA-84A9-2125BC52038F}"/>
              </a:ext>
            </a:extLst>
          </p:cNvPr>
          <p:cNvSpPr txBox="1"/>
          <p:nvPr/>
        </p:nvSpPr>
        <p:spPr>
          <a:xfrm>
            <a:off x="899592" y="2644170"/>
            <a:ext cx="73448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يحدد المتغيرات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يذكر بعض العلاقات المشتركة في الرسومات البيانية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يتعرف كيف يجري العلماء التوقعات</a:t>
            </a:r>
          </a:p>
        </p:txBody>
      </p:sp>
    </p:spTree>
    <p:extLst>
      <p:ext uri="{BB962C8B-B14F-4D97-AF65-F5344CB8AC3E}">
        <p14:creationId xmlns:p14="http://schemas.microsoft.com/office/powerpoint/2010/main" val="276807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رسوم بيانية جاهز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52" y="986609"/>
            <a:ext cx="4341476" cy="3024336"/>
          </a:xfrm>
          <a:prstGeom prst="rect">
            <a:avLst/>
          </a:prstGeom>
          <a:noFill/>
        </p:spPr>
      </p:pic>
      <p:pic>
        <p:nvPicPr>
          <p:cNvPr id="2052" name="Picture 4" descr="نتيجة بحث الصور عن رسوم بيانية جاهز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264" y="980727"/>
            <a:ext cx="3024336" cy="2756241"/>
          </a:xfrm>
          <a:prstGeom prst="rect">
            <a:avLst/>
          </a:prstGeom>
          <a:noFill/>
        </p:spPr>
      </p:pic>
      <p:pic>
        <p:nvPicPr>
          <p:cNvPr id="26626" name="Picture 2" descr="نتيجة بحث الصور عن رسم بياني لنسبة ة التطور في دولة الامارات العربية المتحد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81" y="3769558"/>
            <a:ext cx="4972050" cy="2752725"/>
          </a:xfrm>
          <a:prstGeom prst="rect">
            <a:avLst/>
          </a:prstGeom>
          <a:noFill/>
        </p:spPr>
      </p:pic>
      <p:pic>
        <p:nvPicPr>
          <p:cNvPr id="26628" name="Picture 4" descr="نتيجة بحث الصور عن رسم بياني لنسبة ة التطور في دولة الامارات العربية المتحد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69" y="3833037"/>
            <a:ext cx="3462231" cy="2691680"/>
          </a:xfrm>
          <a:prstGeom prst="rect">
            <a:avLst/>
          </a:prstGeom>
          <a:noFill/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BB7063C-E5A0-0E84-9FE2-50A371123224}"/>
              </a:ext>
            </a:extLst>
          </p:cNvPr>
          <p:cNvSpPr/>
          <p:nvPr/>
        </p:nvSpPr>
        <p:spPr>
          <a:xfrm>
            <a:off x="5083631" y="103176"/>
            <a:ext cx="2160240" cy="90872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تهيئه حافزه 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" y="1077997"/>
            <a:ext cx="459679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2956" y="331420"/>
            <a:ext cx="539989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تحديد المتغيرات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088" y="1157087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المتغير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: هو عامل قد يؤثر في نمط إعداد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التجربة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407" y="2380718"/>
            <a:ext cx="406581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المتغيرالمستقل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 : هو العامل المستخدم أثناء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التحقيق .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726" y="3476350"/>
            <a:ext cx="406581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المتغيرالتابع</a:t>
            </a:r>
            <a:r>
              <a:rPr lang="ar-A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 : هو العامل الذي يعتمد على المتغير المستقل </a:t>
            </a:r>
          </a:p>
        </p:txBody>
      </p:sp>
      <p:pic>
        <p:nvPicPr>
          <p:cNvPr id="24578" name="Picture 2" descr="نتيجة بحث الصور عن قانون هو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04241"/>
            <a:ext cx="2790870" cy="204484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26449" y="4853648"/>
            <a:ext cx="394691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AE" sz="2000" dirty="0">
                <a:latin typeface="Calibri" panose="020F0502020204030204" pitchFamily="34" charset="0"/>
                <a:cs typeface="Calibri" panose="020F0502020204030204" pitchFamily="34" charset="0"/>
              </a:rPr>
              <a:t>( الكتلة هي المتغير المستقل في هذا </a:t>
            </a:r>
            <a:r>
              <a:rPr lang="ar-A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التحقيق )</a:t>
            </a:r>
            <a:endParaRPr lang="ar-A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1746" y="5569226"/>
            <a:ext cx="34179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طول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النابض هو المتغير التابع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13" y="1058558"/>
            <a:ext cx="836144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3528" y="6076169"/>
            <a:ext cx="7993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الرسم البياني يوضح أن طول النابض يزيد كلما زادت الكتلة المعلقة في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النابض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26250" r="45508" b="17500"/>
          <a:stretch>
            <a:fillRect/>
          </a:stretch>
        </p:blipFill>
        <p:spPr bwMode="auto">
          <a:xfrm>
            <a:off x="0" y="1484784"/>
            <a:ext cx="381002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1875" t="61250" r="45898" b="28437"/>
          <a:stretch>
            <a:fillRect/>
          </a:stretch>
        </p:blipFill>
        <p:spPr bwMode="auto">
          <a:xfrm>
            <a:off x="4783464" y="5431953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0" y="367188"/>
            <a:ext cx="41764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العلاقات </a:t>
            </a:r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الخطية :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544" y="6137374"/>
            <a:ext cx="40573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86677" y="931440"/>
            <a:ext cx="7272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  <a:t>عندما يكون الخط الأفضل مطابقة خطاً مستقيماً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62969"/>
              </p:ext>
            </p:extLst>
          </p:nvPr>
        </p:nvGraphicFramePr>
        <p:xfrm>
          <a:off x="107950" y="6010275"/>
          <a:ext cx="38163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203040" progId="Equation.3">
                  <p:embed/>
                </p:oleObj>
              </mc:Choice>
              <mc:Fallback>
                <p:oleObj name="Equation" r:id="rId6" imgW="16635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010275"/>
                        <a:ext cx="38163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23081" y="1615545"/>
            <a:ext cx="37444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العلاقة الخطية بين </a:t>
            </a:r>
            <a:r>
              <a:rPr lang="ar-A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متغيرين :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54638"/>
              </p:ext>
            </p:extLst>
          </p:nvPr>
        </p:nvGraphicFramePr>
        <p:xfrm>
          <a:off x="4421398" y="3135180"/>
          <a:ext cx="286231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03040" progId="Equation.3">
                  <p:embed/>
                </p:oleObj>
              </mc:Choice>
              <mc:Fallback>
                <p:oleObj name="Equation" r:id="rId8" imgW="672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398" y="3135180"/>
                        <a:ext cx="286231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وسيلة شرح خطية 1 5"/>
          <p:cNvSpPr/>
          <p:nvPr/>
        </p:nvSpPr>
        <p:spPr>
          <a:xfrm>
            <a:off x="3845334" y="4647348"/>
            <a:ext cx="1287024" cy="792088"/>
          </a:xfrm>
          <a:prstGeom prst="borderCallout1">
            <a:avLst>
              <a:gd name="adj1" fmla="val -1567"/>
              <a:gd name="adj2" fmla="val 28492"/>
              <a:gd name="adj3" fmla="val -93410"/>
              <a:gd name="adj4" fmla="val 58606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الكمية على محور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ar-A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وسيلة شرح خطية 1 8"/>
          <p:cNvSpPr/>
          <p:nvPr/>
        </p:nvSpPr>
        <p:spPr>
          <a:xfrm>
            <a:off x="5407883" y="4647348"/>
            <a:ext cx="1143008" cy="644652"/>
          </a:xfrm>
          <a:prstGeom prst="borderCallout1">
            <a:avLst>
              <a:gd name="adj1" fmla="val -1567"/>
              <a:gd name="adj2" fmla="val 28492"/>
              <a:gd name="adj3" fmla="val -136775"/>
              <a:gd name="adj4" fmla="val 292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ميل الخط </a:t>
            </a:r>
            <a:endParaRPr lang="ar-A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وسيلة شرح خطية 1 6"/>
          <p:cNvSpPr/>
          <p:nvPr/>
        </p:nvSpPr>
        <p:spPr>
          <a:xfrm>
            <a:off x="5498699" y="2232554"/>
            <a:ext cx="1647064" cy="643512"/>
          </a:xfrm>
          <a:prstGeom prst="borderCallout1">
            <a:avLst>
              <a:gd name="adj1" fmla="val 105099"/>
              <a:gd name="adj2" fmla="val 24683"/>
              <a:gd name="adj3" fmla="val 186568"/>
              <a:gd name="adj4" fmla="val 3541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الكمية على محور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ar-A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وسيلة شرح خطية 1 7"/>
          <p:cNvSpPr/>
          <p:nvPr/>
        </p:nvSpPr>
        <p:spPr>
          <a:xfrm>
            <a:off x="7452320" y="4290173"/>
            <a:ext cx="1547664" cy="1141780"/>
          </a:xfrm>
          <a:prstGeom prst="borderCallout1">
            <a:avLst>
              <a:gd name="adj1" fmla="val 44147"/>
              <a:gd name="adj2" fmla="val -3253"/>
              <a:gd name="adj3" fmla="val -47552"/>
              <a:gd name="adj4" fmla="val -222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نقطة تقاطع الخط مع محور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ar-A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نتيجة بحث الصور عن رسم بياني ميله سالب"/>
          <p:cNvPicPr>
            <a:picLocks noChangeAspect="1" noChangeArrowheads="1"/>
          </p:cNvPicPr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573346" y="1374207"/>
            <a:ext cx="4412149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7426" y="474400"/>
            <a:ext cx="41764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العلاقات </a:t>
            </a:r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الخطية :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20805"/>
              </p:ext>
            </p:extLst>
          </p:nvPr>
        </p:nvGraphicFramePr>
        <p:xfrm>
          <a:off x="5866405" y="1689475"/>
          <a:ext cx="214673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03040" progId="Equation.3">
                  <p:embed/>
                </p:oleObj>
              </mc:Choice>
              <mc:Fallback>
                <p:oleObj name="Equation" r:id="rId4" imgW="672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405" y="1689475"/>
                        <a:ext cx="214673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47048"/>
              </p:ext>
            </p:extLst>
          </p:nvPr>
        </p:nvGraphicFramePr>
        <p:xfrm>
          <a:off x="6290029" y="2503614"/>
          <a:ext cx="1090283" cy="4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029" y="2503614"/>
                        <a:ext cx="1090283" cy="448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l="21875" t="61250" r="45898" b="28437"/>
          <a:stretch>
            <a:fillRect/>
          </a:stretch>
        </p:blipFill>
        <p:spPr bwMode="auto">
          <a:xfrm>
            <a:off x="5384932" y="3160509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92140"/>
              </p:ext>
            </p:extLst>
          </p:nvPr>
        </p:nvGraphicFramePr>
        <p:xfrm>
          <a:off x="5309980" y="4026235"/>
          <a:ext cx="306614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393480" progId="Equation.3">
                  <p:embed/>
                </p:oleObj>
              </mc:Choice>
              <mc:Fallback>
                <p:oleObj name="Equation" r:id="rId9" imgW="13968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980" y="4026235"/>
                        <a:ext cx="3066147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24402"/>
              </p:ext>
            </p:extLst>
          </p:nvPr>
        </p:nvGraphicFramePr>
        <p:xfrm>
          <a:off x="5364038" y="5113115"/>
          <a:ext cx="25923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03040" progId="Equation.3">
                  <p:embed/>
                </p:oleObj>
              </mc:Choice>
              <mc:Fallback>
                <p:oleObj name="Equation" r:id="rId11" imgW="8125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38" y="5113115"/>
                        <a:ext cx="259238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5378089"/>
            <a:ext cx="38884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إذا قلت قيمة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 عند زيادة قيمة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 سيكون الميل </a:t>
            </a:r>
            <a:r>
              <a:rPr lang="ar-A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سالب .</a:t>
            </a:r>
            <a:endParaRPr lang="ar-A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87624" y="242088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79712" y="234888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292494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71016" y="2852936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3648" y="341376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03848" y="335699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30856" y="174233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220486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266739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1536" y="318668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36411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1556792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888" y="3491716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746BB-02BE-4C47-B17F-1AABA28CAE72}"/>
                  </a:ext>
                </a:extLst>
              </p:cNvPr>
              <p:cNvSpPr txBox="1"/>
              <p:nvPr/>
            </p:nvSpPr>
            <p:spPr>
              <a:xfrm>
                <a:off x="4985495" y="5981169"/>
                <a:ext cx="3219984" cy="492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ar-SA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746BB-02BE-4C47-B17F-1AABA28C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95" y="5981169"/>
                <a:ext cx="321998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8287" y="554801"/>
            <a:ext cx="41764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العلاقات </a:t>
            </a:r>
            <a:r>
              <a:rPr lang="ar-AE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الخطية :</a:t>
            </a:r>
            <a:endParaRPr lang="ar-A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01507"/>
              </p:ext>
            </p:extLst>
          </p:nvPr>
        </p:nvGraphicFramePr>
        <p:xfrm>
          <a:off x="5895243" y="1529358"/>
          <a:ext cx="214673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243" y="1529358"/>
                        <a:ext cx="214673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89646"/>
              </p:ext>
            </p:extLst>
          </p:nvPr>
        </p:nvGraphicFramePr>
        <p:xfrm>
          <a:off x="6701061" y="2304618"/>
          <a:ext cx="865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177480" progId="Equation.3">
                  <p:embed/>
                </p:oleObj>
              </mc:Choice>
              <mc:Fallback>
                <p:oleObj name="Equation" r:id="rId5" imgW="342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061" y="2304618"/>
                        <a:ext cx="8651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l="21875" t="61250" r="45898" b="28437"/>
          <a:stretch>
            <a:fillRect/>
          </a:stretch>
        </p:blipFill>
        <p:spPr bwMode="auto">
          <a:xfrm>
            <a:off x="5466898" y="3461178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600288"/>
              </p:ext>
            </p:extLst>
          </p:nvPr>
        </p:nvGraphicFramePr>
        <p:xfrm>
          <a:off x="4308287" y="4756240"/>
          <a:ext cx="4737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393480" progId="Equation.3">
                  <p:embed/>
                </p:oleObj>
              </mc:Choice>
              <mc:Fallback>
                <p:oleObj name="Equation" r:id="rId8" imgW="21589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287" y="4756240"/>
                        <a:ext cx="47371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0245" y="5619840"/>
            <a:ext cx="410445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إذا ازداد  قيمة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 عند زيادة قيمة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ar-AE" sz="2800" dirty="0">
                <a:latin typeface="Calibri" panose="020F0502020204030204" pitchFamily="34" charset="0"/>
                <a:cs typeface="Calibri" panose="020F0502020204030204" pitchFamily="34" charset="0"/>
              </a:rPr>
              <a:t> سيكون الميل </a:t>
            </a:r>
            <a:r>
              <a:rPr lang="ar-A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موجب .</a:t>
            </a:r>
            <a:endParaRPr lang="ar-A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نتيجة بحث الصور عن رسم بياني ميله موجب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412776"/>
            <a:ext cx="4867275" cy="364807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E2846-FDA9-4D98-B331-8DBFCBA855C3}"/>
                  </a:ext>
                </a:extLst>
              </p:cNvPr>
              <p:cNvSpPr txBox="1"/>
              <p:nvPr/>
            </p:nvSpPr>
            <p:spPr>
              <a:xfrm>
                <a:off x="5409293" y="5939657"/>
                <a:ext cx="1974451" cy="492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ar-SA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E2846-FDA9-4D98-B331-8DBFCBA85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93" y="5939657"/>
                <a:ext cx="197445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r="9779"/>
          <a:stretch>
            <a:fillRect/>
          </a:stretch>
        </p:blipFill>
        <p:spPr bwMode="auto">
          <a:xfrm>
            <a:off x="-8101" y="1103548"/>
            <a:ext cx="33478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229851"/>
            <a:ext cx="55081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عندما يكتشف العلماء علاقات كتلك الموضحة في الرسومات البيانية يستخدمونها لإجراء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التوقعات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259" y="2492896"/>
            <a:ext cx="576874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تكون معادلة الرسم البياني الخطي في الشكل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كما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يلي :.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01733"/>
              </p:ext>
            </p:extLst>
          </p:nvPr>
        </p:nvGraphicFramePr>
        <p:xfrm>
          <a:off x="5101658" y="3263404"/>
          <a:ext cx="2146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03040" progId="Equation.3">
                  <p:embed/>
                </p:oleObj>
              </mc:Choice>
              <mc:Fallback>
                <p:oleObj name="Equation" r:id="rId4" imgW="6728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658" y="3263404"/>
                        <a:ext cx="21463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32748"/>
              </p:ext>
            </p:extLst>
          </p:nvPr>
        </p:nvGraphicFramePr>
        <p:xfrm>
          <a:off x="3036476" y="4093295"/>
          <a:ext cx="5667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203040" progId="Equation.3">
                  <p:embed/>
                </p:oleObj>
              </mc:Choice>
              <mc:Fallback>
                <p:oleObj name="Equation" r:id="rId6" imgW="1777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476" y="4093295"/>
                        <a:ext cx="56673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3499" y="4742582"/>
            <a:ext cx="7992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هذه المعادلة تمكن العلماء من توقع القيم التي لم يتم قياسها بصورة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مباشرة .</a:t>
            </a:r>
            <a:endParaRPr lang="ar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252" y="5419651"/>
            <a:ext cx="80364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مثل 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: إلى أي مدى يتمدد النابض في الجدول في حالة وجود كتلة تساوي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49g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r>
              <a:rPr lang="ar-A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56787"/>
              </p:ext>
            </p:extLst>
          </p:nvPr>
        </p:nvGraphicFramePr>
        <p:xfrm>
          <a:off x="792054" y="5985177"/>
          <a:ext cx="78946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03040" progId="Equation.3">
                  <p:embed/>
                </p:oleObj>
              </mc:Choice>
              <mc:Fallback>
                <p:oleObj name="Equation" r:id="rId8" imgW="24764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54" y="5985177"/>
                        <a:ext cx="789463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39766" y="406405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توقُع القيم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3579" y="335699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m=0.08cm/g</a:t>
            </a:r>
            <a:endParaRPr lang="ar-A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545</TotalTime>
  <Words>452</Words>
  <Application>Microsoft Office PowerPoint</Application>
  <PresentationFormat>On-screen Show (4:3)</PresentationFormat>
  <Paragraphs>106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Vapor Trail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Essaf</dc:creator>
  <cp:lastModifiedBy>nagatyphys</cp:lastModifiedBy>
  <cp:revision>69</cp:revision>
  <dcterms:created xsi:type="dcterms:W3CDTF">2016-10-16T16:49:29Z</dcterms:created>
  <dcterms:modified xsi:type="dcterms:W3CDTF">2025-09-22T19:05:20Z</dcterms:modified>
</cp:coreProperties>
</file>