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y="6858000" cx="12192000"/>
  <p:notesSz cx="6858000" cy="9144000"/>
  <p:embeddedFontLst>
    <p:embeddedFont>
      <p:font typeface="Robot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font" Target="fonts/Roboto-bold.fntdata"/><Relationship Id="rId27" Type="http://schemas.openxmlformats.org/officeDocument/2006/relationships/font" Target="fonts/Roboto-regular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Roboto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0" Type="http://schemas.openxmlformats.org/officeDocument/2006/relationships/font" Target="fonts/Roboto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4" name="Google Shape;254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4" name="Google Shape;264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Text, and Content" type="txAndObj">
  <p:cSld name="TEXT_AND_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2" type="body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" name="Google Shape;3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5" name="Google Shape;65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6" name="Google Shape;66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2" name="Google Shape;72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3" name="Google Shape;73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gif"/><Relationship Id="rId4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Relationship Id="rId4" Type="http://schemas.openxmlformats.org/officeDocument/2006/relationships/image" Target="../media/image26.png"/><Relationship Id="rId5" Type="http://schemas.openxmlformats.org/officeDocument/2006/relationships/image" Target="../media/image37.gif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Relationship Id="rId4" Type="http://schemas.openxmlformats.org/officeDocument/2006/relationships/image" Target="../media/image40.jpg"/><Relationship Id="rId5" Type="http://schemas.openxmlformats.org/officeDocument/2006/relationships/image" Target="../media/image3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jpg"/><Relationship Id="rId4" Type="http://schemas.openxmlformats.org/officeDocument/2006/relationships/image" Target="../media/image7.jpg"/><Relationship Id="rId5" Type="http://schemas.openxmlformats.org/officeDocument/2006/relationships/image" Target="../media/image8.jpg"/><Relationship Id="rId6" Type="http://schemas.openxmlformats.org/officeDocument/2006/relationships/image" Target="../media/image16.jpg"/><Relationship Id="rId7" Type="http://schemas.openxmlformats.org/officeDocument/2006/relationships/image" Target="../media/image1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17.png"/><Relationship Id="rId5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jpg"/><Relationship Id="rId4" Type="http://schemas.openxmlformats.org/officeDocument/2006/relationships/image" Target="../media/image3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1.jpg"/><Relationship Id="rId4" Type="http://schemas.openxmlformats.org/officeDocument/2006/relationships/image" Target="../media/image2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8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4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7.png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r>
              <a:rPr lang="en-GB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Chapter 2 </a:t>
            </a:r>
            <a:br>
              <a:rPr lang="en-GB" sz="5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GB" sz="48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Representing motion 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4"/>
          <p:cNvSpPr txBox="1"/>
          <p:nvPr>
            <p:ph idx="1" type="body"/>
          </p:nvPr>
        </p:nvSpPr>
        <p:spPr>
          <a:xfrm>
            <a:off x="838200" y="1961535"/>
            <a:ext cx="10515600" cy="42154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000"/>
              <a:buNone/>
            </a:pPr>
            <a:r>
              <a:rPr b="1" i="1" lang="en-GB" sz="4000">
                <a:solidFill>
                  <a:srgbClr val="FF0000"/>
                </a:solidFill>
              </a:rPr>
              <a:t>                                    Section 1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4000"/>
              <a:buNone/>
            </a:pPr>
            <a:r>
              <a:rPr b="1" i="1" lang="en-GB" sz="4000">
                <a:solidFill>
                  <a:srgbClr val="FF0000"/>
                </a:solidFill>
              </a:rPr>
              <a:t>                             </a:t>
            </a:r>
            <a:r>
              <a:rPr b="1" i="1" lang="en-GB" sz="4400">
                <a:solidFill>
                  <a:schemeClr val="accent1"/>
                </a:solidFill>
              </a:rPr>
              <a:t>Picturing motion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4000"/>
              <a:buNone/>
            </a:pPr>
            <a:r>
              <a:rPr b="1" i="1" lang="en-GB" sz="4000">
                <a:solidFill>
                  <a:srgbClr val="FF0000"/>
                </a:solidFill>
              </a:rPr>
              <a:t>                                 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b="1" i="1" sz="4000">
              <a:solidFill>
                <a:srgbClr val="FF0000"/>
              </a:solidFill>
            </a:endParaRPr>
          </a:p>
        </p:txBody>
      </p:sp>
      <p:pic>
        <p:nvPicPr>
          <p:cNvPr id="94" name="Google Shape;94;p14"/>
          <p:cNvPicPr preferRelativeResize="0"/>
          <p:nvPr/>
        </p:nvPicPr>
        <p:blipFill rotWithShape="1">
          <a:blip r:embed="rId3">
            <a:alphaModFix/>
          </a:blip>
          <a:srcRect b="23655" l="17527" r="15859" t="23656"/>
          <a:stretch/>
        </p:blipFill>
        <p:spPr>
          <a:xfrm>
            <a:off x="1221658" y="4001294"/>
            <a:ext cx="9748683" cy="1976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/>
          <p:nvPr/>
        </p:nvSpPr>
        <p:spPr>
          <a:xfrm>
            <a:off x="2922875" y="1219631"/>
            <a:ext cx="7024255" cy="1246909"/>
          </a:xfrm>
          <a:prstGeom prst="chevron">
            <a:avLst>
              <a:gd fmla="val 50000" name="adj"/>
            </a:avLst>
          </a:prstGeom>
          <a:solidFill>
            <a:srgbClr val="548135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GB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You can use motion diagrams to show how an object’s position changes over time.</a:t>
            </a:r>
            <a:endParaRPr b="0" i="1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/>
          <p:nvPr/>
        </p:nvSpPr>
        <p:spPr>
          <a:xfrm>
            <a:off x="429490" y="90486"/>
            <a:ext cx="3685309" cy="3505200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A8D08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MAINIDEA</a:t>
            </a:r>
            <a:endParaRPr b="1" i="1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W1a Motion Diagrams" id="101" name="Google Shape;10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7440" y="3768867"/>
            <a:ext cx="6317671" cy="2562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/>
          <p:cNvPicPr preferRelativeResize="0"/>
          <p:nvPr/>
        </p:nvPicPr>
        <p:blipFill rotWithShape="1">
          <a:blip r:embed="rId4">
            <a:alphaModFix/>
          </a:blip>
          <a:srcRect b="59036" l="57028" r="8901" t="21452"/>
          <a:stretch/>
        </p:blipFill>
        <p:spPr>
          <a:xfrm>
            <a:off x="7633203" y="3768867"/>
            <a:ext cx="3713019" cy="25626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ast/ slow | Fast and slow, Super simple songs, Kindergarden" id="107" name="Google Shape;10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99855" y="3203720"/>
            <a:ext cx="7536873" cy="314166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6"/>
          <p:cNvSpPr/>
          <p:nvPr/>
        </p:nvSpPr>
        <p:spPr>
          <a:xfrm>
            <a:off x="3352800" y="890011"/>
            <a:ext cx="8257309" cy="1205346"/>
          </a:xfrm>
          <a:prstGeom prst="homePlate">
            <a:avLst>
              <a:gd fmla="val 50000" name="adj"/>
            </a:avLst>
          </a:prstGeom>
          <a:solidFill>
            <a:srgbClr val="A8D08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</a:t>
            </a:r>
            <a:r>
              <a:rPr b="0" i="0" lang="en-GB" sz="2400" u="none" cap="none" strike="noStrike">
                <a:solidFill>
                  <a:srgbClr val="525252"/>
                </a:solidFill>
                <a:latin typeface="Arial"/>
                <a:ea typeface="Arial"/>
                <a:cs typeface="Arial"/>
                <a:sym typeface="Arial"/>
              </a:rPr>
              <a:t>When studying moving object its useful to understand their motion by picturing how that motion would look </a:t>
            </a:r>
            <a:endParaRPr/>
          </a:p>
        </p:txBody>
      </p:sp>
      <p:sp>
        <p:nvSpPr>
          <p:cNvPr id="109" name="Google Shape;109;p16"/>
          <p:cNvSpPr/>
          <p:nvPr/>
        </p:nvSpPr>
        <p:spPr>
          <a:xfrm>
            <a:off x="110836" y="224993"/>
            <a:ext cx="3865417" cy="2535382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C4E0B2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Picturing motion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/>
          <p:nvPr/>
        </p:nvSpPr>
        <p:spPr>
          <a:xfrm>
            <a:off x="2604654" y="893618"/>
            <a:ext cx="7315201" cy="1246909"/>
          </a:xfrm>
          <a:prstGeom prst="chevron">
            <a:avLst>
              <a:gd fmla="val 50000" name="adj"/>
            </a:avLst>
          </a:prstGeom>
          <a:solidFill>
            <a:srgbClr val="548135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Use motion diagrams to show how an object position changes </a:t>
            </a:r>
            <a:endParaRPr/>
          </a:p>
        </p:txBody>
      </p:sp>
      <p:sp>
        <p:nvSpPr>
          <p:cNvPr id="115" name="Google Shape;115;p17"/>
          <p:cNvSpPr/>
          <p:nvPr/>
        </p:nvSpPr>
        <p:spPr>
          <a:xfrm>
            <a:off x="346362" y="96982"/>
            <a:ext cx="3380511" cy="2840182"/>
          </a:xfrm>
          <a:prstGeom prst="star6">
            <a:avLst>
              <a:gd fmla="val 28868" name="adj"/>
              <a:gd fmla="val 115470" name="hf"/>
            </a:avLst>
          </a:prstGeom>
          <a:solidFill>
            <a:srgbClr val="A8D08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objective </a:t>
            </a:r>
            <a:endParaRPr b="1" i="1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7"/>
          <p:cNvSpPr/>
          <p:nvPr/>
        </p:nvSpPr>
        <p:spPr>
          <a:xfrm>
            <a:off x="346362" y="3130044"/>
            <a:ext cx="5666510" cy="1207511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</a:t>
            </a: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motion diagram to describe motion </a:t>
            </a:r>
            <a:endParaRPr/>
          </a:p>
        </p:txBody>
      </p:sp>
      <p:sp>
        <p:nvSpPr>
          <p:cNvPr id="117" name="Google Shape;117;p17"/>
          <p:cNvSpPr/>
          <p:nvPr/>
        </p:nvSpPr>
        <p:spPr>
          <a:xfrm>
            <a:off x="332509" y="4206188"/>
            <a:ext cx="6251866" cy="135882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particle model to represent a moving object </a:t>
            </a:r>
            <a:endParaRPr/>
          </a:p>
        </p:txBody>
      </p:sp>
      <p:pic>
        <p:nvPicPr>
          <p:cNvPr descr="slide16_linkingimage" id="118" name="Google Shape;118;p17"/>
          <p:cNvPicPr preferRelativeResize="0"/>
          <p:nvPr/>
        </p:nvPicPr>
        <p:blipFill rotWithShape="1">
          <a:blip r:embed="rId3">
            <a:alphaModFix/>
          </a:blip>
          <a:srcRect b="0" l="3658" r="2736" t="0"/>
          <a:stretch/>
        </p:blipFill>
        <p:spPr>
          <a:xfrm>
            <a:off x="6826831" y="2576945"/>
            <a:ext cx="4849092" cy="40397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8"/>
          <p:cNvSpPr/>
          <p:nvPr/>
        </p:nvSpPr>
        <p:spPr>
          <a:xfrm>
            <a:off x="2216727" y="5153896"/>
            <a:ext cx="4862945" cy="133003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change in position of an objects   </a:t>
            </a:r>
            <a:endParaRPr/>
          </a:p>
        </p:txBody>
      </p:sp>
      <p:sp>
        <p:nvSpPr>
          <p:cNvPr id="124" name="Google Shape;124;p18"/>
          <p:cNvSpPr/>
          <p:nvPr/>
        </p:nvSpPr>
        <p:spPr>
          <a:xfrm>
            <a:off x="484909" y="5140040"/>
            <a:ext cx="1877290" cy="1330036"/>
          </a:xfrm>
          <a:prstGeom prst="dodecagon">
            <a:avLst/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particle model</a:t>
            </a:r>
            <a:endParaRPr/>
          </a:p>
        </p:txBody>
      </p:sp>
      <p:sp>
        <p:nvSpPr>
          <p:cNvPr id="125" name="Google Shape;125;p18"/>
          <p:cNvSpPr/>
          <p:nvPr/>
        </p:nvSpPr>
        <p:spPr>
          <a:xfrm>
            <a:off x="152399" y="0"/>
            <a:ext cx="3463637" cy="2078182"/>
          </a:xfrm>
          <a:prstGeom prst="irregularSeal1">
            <a:avLst/>
          </a:prstGeom>
          <a:solidFill>
            <a:srgbClr val="FBE4D4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New vocabulary </a:t>
            </a:r>
            <a:endParaRPr/>
          </a:p>
        </p:txBody>
      </p:sp>
      <p:sp>
        <p:nvSpPr>
          <p:cNvPr id="126" name="Google Shape;126;p18"/>
          <p:cNvSpPr/>
          <p:nvPr/>
        </p:nvSpPr>
        <p:spPr>
          <a:xfrm>
            <a:off x="1884217" y="2175164"/>
            <a:ext cx="4862945" cy="1413164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change in position of an objects   </a:t>
            </a:r>
            <a:endParaRPr/>
          </a:p>
        </p:txBody>
      </p:sp>
      <p:sp>
        <p:nvSpPr>
          <p:cNvPr id="127" name="Google Shape;127;p18"/>
          <p:cNvSpPr/>
          <p:nvPr/>
        </p:nvSpPr>
        <p:spPr>
          <a:xfrm>
            <a:off x="665018" y="2369128"/>
            <a:ext cx="1551709" cy="1330036"/>
          </a:xfrm>
          <a:prstGeom prst="dodecagon">
            <a:avLst/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Motion</a:t>
            </a:r>
            <a:endParaRPr sz="24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18"/>
          <p:cNvSpPr/>
          <p:nvPr/>
        </p:nvSpPr>
        <p:spPr>
          <a:xfrm>
            <a:off x="2216727" y="3713020"/>
            <a:ext cx="7329055" cy="1413164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4B08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A</a:t>
            </a: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series of images showing the positions of  a moving object 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at equal time intervals</a:t>
            </a:r>
            <a:endParaRPr/>
          </a:p>
        </p:txBody>
      </p:sp>
      <p:sp>
        <p:nvSpPr>
          <p:cNvPr id="129" name="Google Shape;129;p18"/>
          <p:cNvSpPr/>
          <p:nvPr/>
        </p:nvSpPr>
        <p:spPr>
          <a:xfrm>
            <a:off x="464125" y="3754584"/>
            <a:ext cx="1953492" cy="1330036"/>
          </a:xfrm>
          <a:prstGeom prst="dodecagon">
            <a:avLst/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motion diagram</a:t>
            </a:r>
            <a:endParaRPr/>
          </a:p>
        </p:txBody>
      </p:sp>
      <p:pic>
        <p:nvPicPr>
          <p:cNvPr id="130" name="Google Shape;130;p18"/>
          <p:cNvPicPr preferRelativeResize="0"/>
          <p:nvPr/>
        </p:nvPicPr>
        <p:blipFill rotWithShape="1">
          <a:blip r:embed="rId3">
            <a:alphaModFix/>
          </a:blip>
          <a:srcRect b="34316" l="22954" r="48320" t="46561"/>
          <a:stretch/>
        </p:blipFill>
        <p:spPr>
          <a:xfrm>
            <a:off x="7079672" y="554186"/>
            <a:ext cx="4717668" cy="31311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9"/>
          <p:cNvPicPr preferRelativeResize="0"/>
          <p:nvPr/>
        </p:nvPicPr>
        <p:blipFill rotWithShape="1">
          <a:blip r:embed="rId3">
            <a:alphaModFix/>
          </a:blip>
          <a:srcRect b="20548" l="15713" r="39352" t="30019"/>
          <a:stretch/>
        </p:blipFill>
        <p:spPr>
          <a:xfrm>
            <a:off x="1780309" y="2687782"/>
            <a:ext cx="8659092" cy="3934692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9"/>
          <p:cNvSpPr/>
          <p:nvPr/>
        </p:nvSpPr>
        <p:spPr>
          <a:xfrm>
            <a:off x="3172691" y="623455"/>
            <a:ext cx="7412182" cy="1288472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00"/>
                </a:solidFill>
                <a:latin typeface="Roboto"/>
                <a:ea typeface="Roboto"/>
                <a:cs typeface="Roboto"/>
                <a:sym typeface="Roboto"/>
              </a:rPr>
              <a:t>In physics, the motion is the change in position of an object with respect to its surroundings in a given interval of time</a:t>
            </a:r>
            <a:endParaRPr sz="24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9"/>
          <p:cNvSpPr/>
          <p:nvPr/>
        </p:nvSpPr>
        <p:spPr>
          <a:xfrm>
            <a:off x="387927" y="193964"/>
            <a:ext cx="2784763" cy="2493818"/>
          </a:xfrm>
          <a:prstGeom prst="irregularSeal1">
            <a:avLst/>
          </a:prstGeom>
          <a:solidFill>
            <a:srgbClr val="FBE4D4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C55A11"/>
                </a:solidFill>
                <a:latin typeface="Arial"/>
                <a:ea typeface="Arial"/>
                <a:cs typeface="Arial"/>
                <a:sym typeface="Arial"/>
              </a:rPr>
              <a:t>What is motion ?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0"/>
          <p:cNvPicPr preferRelativeResize="0"/>
          <p:nvPr/>
        </p:nvPicPr>
        <p:blipFill rotWithShape="1">
          <a:blip r:embed="rId3">
            <a:alphaModFix/>
          </a:blip>
          <a:srcRect b="45357" l="12412" r="34559" t="20360"/>
          <a:stretch/>
        </p:blipFill>
        <p:spPr>
          <a:xfrm>
            <a:off x="235527" y="263237"/>
            <a:ext cx="6248400" cy="2507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0"/>
          <p:cNvPicPr preferRelativeResize="0"/>
          <p:nvPr/>
        </p:nvPicPr>
        <p:blipFill rotWithShape="1">
          <a:blip r:embed="rId4">
            <a:alphaModFix/>
          </a:blip>
          <a:srcRect b="48012" l="21782" r="42759" t="23958"/>
          <a:stretch/>
        </p:blipFill>
        <p:spPr>
          <a:xfrm>
            <a:off x="7398327" y="554181"/>
            <a:ext cx="4613564" cy="22167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tion &amp; position vector - Downlaod Physics App - The Best Physics App 2020" id="144" name="Google Shape;144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716982" y="3435929"/>
            <a:ext cx="4294909" cy="2823514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0"/>
          <p:cNvSpPr/>
          <p:nvPr/>
        </p:nvSpPr>
        <p:spPr>
          <a:xfrm>
            <a:off x="415636" y="3629891"/>
            <a:ext cx="6719454" cy="180419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2000" u="sng">
                <a:solidFill>
                  <a:srgbClr val="2F5496"/>
                </a:solidFill>
                <a:latin typeface="Arial"/>
                <a:ea typeface="Arial"/>
                <a:cs typeface="Arial"/>
                <a:sym typeface="Arial"/>
              </a:rPr>
              <a:t>A straight line motion </a:t>
            </a:r>
            <a:r>
              <a:rPr i="1" lang="en-GB" sz="2000">
                <a:solidFill>
                  <a:srgbClr val="2F5496"/>
                </a:solidFill>
                <a:latin typeface="Arial"/>
                <a:ea typeface="Arial"/>
                <a:cs typeface="Arial"/>
                <a:sym typeface="Arial"/>
              </a:rPr>
              <a:t>which is an object follows a path directly between tow points  without turning left or right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1"/>
          <p:cNvPicPr preferRelativeResize="0"/>
          <p:nvPr/>
        </p:nvPicPr>
        <p:blipFill rotWithShape="1">
          <a:blip r:embed="rId3">
            <a:alphaModFix/>
          </a:blip>
          <a:srcRect b="45357" l="12412" r="34559" t="20360"/>
          <a:stretch/>
        </p:blipFill>
        <p:spPr>
          <a:xfrm>
            <a:off x="304800" y="207818"/>
            <a:ext cx="6248400" cy="1911927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1"/>
          <p:cNvSpPr/>
          <p:nvPr/>
        </p:nvSpPr>
        <p:spPr>
          <a:xfrm>
            <a:off x="7966364" y="3938559"/>
            <a:ext cx="1639444" cy="1108364"/>
          </a:xfrm>
          <a:prstGeom prst="ellipse">
            <a:avLst/>
          </a:prstGeom>
          <a:solidFill>
            <a:srgbClr val="548135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place </a:t>
            </a:r>
            <a:endParaRPr/>
          </a:p>
        </p:txBody>
      </p:sp>
      <p:sp>
        <p:nvSpPr>
          <p:cNvPr id="152" name="Google Shape;152;p21"/>
          <p:cNvSpPr/>
          <p:nvPr/>
        </p:nvSpPr>
        <p:spPr>
          <a:xfrm>
            <a:off x="10119083" y="3809760"/>
            <a:ext cx="1600202" cy="1122218"/>
          </a:xfrm>
          <a:prstGeom prst="ellipse">
            <a:avLst/>
          </a:prstGeom>
          <a:solidFill>
            <a:srgbClr val="FF0000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Time </a:t>
            </a:r>
            <a:endParaRPr/>
          </a:p>
        </p:txBody>
      </p:sp>
      <p:sp>
        <p:nvSpPr>
          <p:cNvPr id="153" name="Google Shape;153;p21"/>
          <p:cNvSpPr/>
          <p:nvPr/>
        </p:nvSpPr>
        <p:spPr>
          <a:xfrm>
            <a:off x="304800" y="2103872"/>
            <a:ext cx="7661564" cy="1433944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motion is a description of </a:t>
            </a:r>
            <a:r>
              <a:rPr b="1" i="1" lang="en-GB" sz="2800" u="sng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place and time.</a:t>
            </a:r>
            <a:endParaRPr/>
          </a:p>
        </p:txBody>
      </p:sp>
      <p:grpSp>
        <p:nvGrpSpPr>
          <p:cNvPr id="154" name="Google Shape;154;p21"/>
          <p:cNvGrpSpPr/>
          <p:nvPr/>
        </p:nvGrpSpPr>
        <p:grpSpPr>
          <a:xfrm>
            <a:off x="304800" y="3809760"/>
            <a:ext cx="6622473" cy="2798858"/>
            <a:chOff x="1152" y="2592"/>
            <a:chExt cx="3754" cy="1479"/>
          </a:xfrm>
        </p:grpSpPr>
        <p:pic>
          <p:nvPicPr>
            <p:cNvPr descr="slide6_car_linkingimage" id="155" name="Google Shape;155;p2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152" y="2592"/>
              <a:ext cx="3754" cy="12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6" name="Google Shape;156;p21"/>
            <p:cNvSpPr txBox="1"/>
            <p:nvPr/>
          </p:nvSpPr>
          <p:spPr>
            <a:xfrm>
              <a:off x="2640" y="3840"/>
              <a:ext cx="1968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PLACE</a:t>
              </a:r>
              <a:endParaRPr/>
            </a:p>
          </p:txBody>
        </p:sp>
        <p:sp>
          <p:nvSpPr>
            <p:cNvPr id="157" name="Google Shape;157;p21"/>
            <p:cNvSpPr txBox="1"/>
            <p:nvPr/>
          </p:nvSpPr>
          <p:spPr>
            <a:xfrm>
              <a:off x="4032" y="2640"/>
              <a:ext cx="624" cy="2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TIME</a:t>
              </a:r>
              <a:endParaRPr/>
            </a:p>
          </p:txBody>
        </p:sp>
      </p:grpSp>
      <p:pic>
        <p:nvPicPr>
          <p:cNvPr descr="Who, what, where and when picture prompt cards (SB4921) - SparkleBox |  Picture prompts, Prompts, Printable cards" id="158" name="Google Shape;158;p21"/>
          <p:cNvPicPr preferRelativeResize="0"/>
          <p:nvPr/>
        </p:nvPicPr>
        <p:blipFill rotWithShape="1">
          <a:blip r:embed="rId5">
            <a:alphaModFix/>
          </a:blip>
          <a:srcRect b="11401" l="4593" r="6359" t="9791"/>
          <a:stretch/>
        </p:blipFill>
        <p:spPr>
          <a:xfrm>
            <a:off x="8146473" y="498765"/>
            <a:ext cx="3572812" cy="3186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2"/>
          <p:cNvSpPr/>
          <p:nvPr/>
        </p:nvSpPr>
        <p:spPr>
          <a:xfrm>
            <a:off x="4087091" y="678873"/>
            <a:ext cx="7412182" cy="1288472"/>
          </a:xfrm>
          <a:prstGeom prst="roundRect">
            <a:avLst>
              <a:gd fmla="val 16667" name="adj"/>
            </a:avLst>
          </a:prstGeom>
          <a:solidFill>
            <a:srgbClr val="F7CAAC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Series of images showing the positions of a moving object at equal time intervals. </a:t>
            </a:r>
            <a:endParaRPr b="1" i="1"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2"/>
          <p:cNvSpPr/>
          <p:nvPr/>
        </p:nvSpPr>
        <p:spPr>
          <a:xfrm>
            <a:off x="387927" y="0"/>
            <a:ext cx="3699164" cy="2687782"/>
          </a:xfrm>
          <a:prstGeom prst="irregularSeal1">
            <a:avLst/>
          </a:prstGeom>
          <a:solidFill>
            <a:srgbClr val="FBE4D4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2800" u="sng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Motion Diagrams </a:t>
            </a:r>
            <a:endParaRPr sz="28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5" name="Google Shape;165;p22"/>
          <p:cNvGrpSpPr/>
          <p:nvPr/>
        </p:nvGrpSpPr>
        <p:grpSpPr>
          <a:xfrm>
            <a:off x="5184283" y="2147452"/>
            <a:ext cx="6176444" cy="3754583"/>
            <a:chOff x="318655" y="4415558"/>
            <a:chExt cx="6864927" cy="1832842"/>
          </a:xfrm>
        </p:grpSpPr>
        <p:pic>
          <p:nvPicPr>
            <p:cNvPr descr="C02-04P-HRES-845813" id="166" name="Google Shape;166;p22"/>
            <p:cNvPicPr preferRelativeResize="0"/>
            <p:nvPr/>
          </p:nvPicPr>
          <p:blipFill rotWithShape="1">
            <a:blip r:embed="rId3">
              <a:alphaModFix/>
            </a:blip>
            <a:srcRect b="0" l="12865" r="13951" t="0"/>
            <a:stretch/>
          </p:blipFill>
          <p:spPr>
            <a:xfrm>
              <a:off x="318655" y="4419600"/>
              <a:ext cx="1773381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02-07P-HRES-845813" id="167" name="Google Shape;167;p22"/>
            <p:cNvPicPr preferRelativeResize="0"/>
            <p:nvPr/>
          </p:nvPicPr>
          <p:blipFill rotWithShape="1">
            <a:blip r:embed="rId4">
              <a:alphaModFix/>
            </a:blip>
            <a:srcRect b="0" l="17007" r="13783" t="0"/>
            <a:stretch/>
          </p:blipFill>
          <p:spPr>
            <a:xfrm>
              <a:off x="2057400" y="4419600"/>
              <a:ext cx="1634837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02-08P-HRES-845813" id="168" name="Google Shape;168;p22"/>
            <p:cNvPicPr preferRelativeResize="0"/>
            <p:nvPr/>
          </p:nvPicPr>
          <p:blipFill rotWithShape="1">
            <a:blip r:embed="rId5">
              <a:alphaModFix/>
            </a:blip>
            <a:srcRect b="0" l="12639" r="13766" t="0"/>
            <a:stretch/>
          </p:blipFill>
          <p:spPr>
            <a:xfrm>
              <a:off x="3657600" y="4415559"/>
              <a:ext cx="1787237" cy="18328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02-09P-HRES-845813" id="169" name="Google Shape;169;p22"/>
            <p:cNvPicPr preferRelativeResize="0"/>
            <p:nvPr/>
          </p:nvPicPr>
          <p:blipFill rotWithShape="1">
            <a:blip r:embed="rId6">
              <a:alphaModFix/>
            </a:blip>
            <a:srcRect b="0" l="12550" r="14426" t="0"/>
            <a:stretch/>
          </p:blipFill>
          <p:spPr>
            <a:xfrm>
              <a:off x="5410200" y="4415558"/>
              <a:ext cx="1773382" cy="183284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70" name="Google Shape;170;p22"/>
          <p:cNvSpPr/>
          <p:nvPr/>
        </p:nvSpPr>
        <p:spPr>
          <a:xfrm>
            <a:off x="518194" y="2659771"/>
            <a:ext cx="4453873" cy="997527"/>
          </a:xfrm>
          <a:prstGeom prst="rect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 easy way to study motion </a:t>
            </a:r>
            <a:endParaRPr/>
          </a:p>
        </p:txBody>
      </p:sp>
      <p:pic>
        <p:nvPicPr>
          <p:cNvPr id="171" name="Google Shape;171;p22"/>
          <p:cNvPicPr preferRelativeResize="0"/>
          <p:nvPr/>
        </p:nvPicPr>
        <p:blipFill rotWithShape="1">
          <a:blip r:embed="rId7">
            <a:alphaModFix/>
          </a:blip>
          <a:srcRect b="31659" l="38966" r="52055" t="44433"/>
          <a:stretch/>
        </p:blipFill>
        <p:spPr>
          <a:xfrm>
            <a:off x="527666" y="3657298"/>
            <a:ext cx="3986757" cy="2936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3"/>
          <p:cNvPicPr preferRelativeResize="0"/>
          <p:nvPr/>
        </p:nvPicPr>
        <p:blipFill rotWithShape="1">
          <a:blip r:embed="rId3">
            <a:alphaModFix/>
          </a:blip>
          <a:srcRect b="26041" l="24338" r="19333" t="12025"/>
          <a:stretch/>
        </p:blipFill>
        <p:spPr>
          <a:xfrm>
            <a:off x="443345" y="235527"/>
            <a:ext cx="7910945" cy="331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3"/>
          <p:cNvPicPr preferRelativeResize="0"/>
          <p:nvPr/>
        </p:nvPicPr>
        <p:blipFill rotWithShape="1">
          <a:blip r:embed="rId4">
            <a:alphaModFix/>
          </a:blip>
          <a:srcRect b="52367" l="23911" r="19866" t="23012"/>
          <a:stretch/>
        </p:blipFill>
        <p:spPr>
          <a:xfrm>
            <a:off x="443345" y="3726872"/>
            <a:ext cx="7613074" cy="1801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3"/>
          <p:cNvPicPr preferRelativeResize="0"/>
          <p:nvPr/>
        </p:nvPicPr>
        <p:blipFill rotWithShape="1">
          <a:blip r:embed="rId5">
            <a:alphaModFix/>
          </a:blip>
          <a:srcRect b="58239" l="57028" r="7832" t="19981"/>
          <a:stretch/>
        </p:blipFill>
        <p:spPr>
          <a:xfrm>
            <a:off x="8354290" y="2604654"/>
            <a:ext cx="3643746" cy="26600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4"/>
          <p:cNvPicPr preferRelativeResize="0"/>
          <p:nvPr/>
        </p:nvPicPr>
        <p:blipFill rotWithShape="1">
          <a:blip r:embed="rId3">
            <a:alphaModFix/>
          </a:blip>
          <a:srcRect b="41762" l="22633" r="24486" t="20737"/>
          <a:stretch/>
        </p:blipFill>
        <p:spPr>
          <a:xfrm>
            <a:off x="1357744" y="803564"/>
            <a:ext cx="8963891" cy="2743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4"/>
          <p:cNvPicPr preferRelativeResize="0"/>
          <p:nvPr/>
        </p:nvPicPr>
        <p:blipFill rotWithShape="1">
          <a:blip r:embed="rId3">
            <a:alphaModFix/>
          </a:blip>
          <a:srcRect b="23391" l="43283" r="39119" t="68465"/>
          <a:stretch/>
        </p:blipFill>
        <p:spPr>
          <a:xfrm>
            <a:off x="2362199" y="4530437"/>
            <a:ext cx="2715491" cy="595746"/>
          </a:xfrm>
          <a:prstGeom prst="rect">
            <a:avLst/>
          </a:prstGeom>
          <a:noFill/>
          <a:ln>
            <a:noFill/>
          </a:ln>
        </p:spPr>
      </p:pic>
      <p:sp>
        <p:nvSpPr>
          <p:cNvPr descr="The Correct Answer is - Home | Facebook" id="185" name="Google Shape;185;p24"/>
          <p:cNvSpPr/>
          <p:nvPr/>
        </p:nvSpPr>
        <p:spPr>
          <a:xfrm>
            <a:off x="889866" y="1240992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The Correct Answer 1 - Wisdom-Trek ©" id="186" name="Google Shape;186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05599" y="3754582"/>
            <a:ext cx="1288473" cy="12708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5"/>
          <p:cNvSpPr/>
          <p:nvPr/>
        </p:nvSpPr>
        <p:spPr>
          <a:xfrm>
            <a:off x="3172691" y="623455"/>
            <a:ext cx="7412182" cy="1288472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simplified version of a motion diagram in which moving object is replaced by a series of single points.</a:t>
            </a:r>
            <a:endParaRPr/>
          </a:p>
        </p:txBody>
      </p:sp>
      <p:sp>
        <p:nvSpPr>
          <p:cNvPr id="192" name="Google Shape;192;p25"/>
          <p:cNvSpPr/>
          <p:nvPr/>
        </p:nvSpPr>
        <p:spPr>
          <a:xfrm>
            <a:off x="387927" y="193964"/>
            <a:ext cx="2784763" cy="2493818"/>
          </a:xfrm>
          <a:prstGeom prst="irregularSeal1">
            <a:avLst/>
          </a:prstGeom>
          <a:solidFill>
            <a:srgbClr val="FBE4D4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2400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particle model</a:t>
            </a:r>
            <a:endParaRPr sz="2400">
              <a:solidFill>
                <a:srgbClr val="C55A1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25"/>
          <p:cNvPicPr preferRelativeResize="0"/>
          <p:nvPr/>
        </p:nvPicPr>
        <p:blipFill rotWithShape="1">
          <a:blip r:embed="rId3">
            <a:alphaModFix/>
          </a:blip>
          <a:srcRect b="55207" l="54045" r="4957" t="34943"/>
          <a:stretch/>
        </p:blipFill>
        <p:spPr>
          <a:xfrm>
            <a:off x="180109" y="2964873"/>
            <a:ext cx="6733310" cy="1122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5"/>
          <p:cNvPicPr preferRelativeResize="0"/>
          <p:nvPr/>
        </p:nvPicPr>
        <p:blipFill rotWithShape="1">
          <a:blip r:embed="rId3">
            <a:alphaModFix/>
          </a:blip>
          <a:srcRect b="34174" l="54045" r="4219" t="57622"/>
          <a:stretch/>
        </p:blipFill>
        <p:spPr>
          <a:xfrm>
            <a:off x="180109" y="4637592"/>
            <a:ext cx="5430116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5"/>
          <p:cNvPicPr preferRelativeResize="0"/>
          <p:nvPr/>
        </p:nvPicPr>
        <p:blipFill rotWithShape="1">
          <a:blip r:embed="rId4">
            <a:alphaModFix/>
          </a:blip>
          <a:srcRect b="34316" l="22954" r="48320" t="46561"/>
          <a:stretch/>
        </p:blipFill>
        <p:spPr>
          <a:xfrm>
            <a:off x="6913419" y="2687782"/>
            <a:ext cx="4904508" cy="3740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02-04A-845813" id="200" name="Google Shape;20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8800" y="547786"/>
            <a:ext cx="8908473" cy="280501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02-05A-845813" id="201" name="Google Shape;201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04109" y="3523825"/>
            <a:ext cx="9130146" cy="29462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7"/>
          <p:cNvPicPr preferRelativeResize="0"/>
          <p:nvPr/>
        </p:nvPicPr>
        <p:blipFill rotWithShape="1">
          <a:blip r:embed="rId3">
            <a:alphaModFix/>
          </a:blip>
          <a:srcRect b="40435" l="57134" r="5383" t="23769"/>
          <a:stretch/>
        </p:blipFill>
        <p:spPr>
          <a:xfrm>
            <a:off x="692726" y="512618"/>
            <a:ext cx="6747165" cy="261851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7"/>
          <p:cNvSpPr/>
          <p:nvPr/>
        </p:nvSpPr>
        <p:spPr>
          <a:xfrm>
            <a:off x="1721430" y="2964873"/>
            <a:ext cx="457200" cy="457200"/>
          </a:xfrm>
          <a:prstGeom prst="flowChartConnector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7"/>
          <p:cNvSpPr/>
          <p:nvPr/>
        </p:nvSpPr>
        <p:spPr>
          <a:xfrm>
            <a:off x="2750134" y="2964873"/>
            <a:ext cx="457200" cy="457200"/>
          </a:xfrm>
          <a:prstGeom prst="flowChartConnector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7"/>
          <p:cNvSpPr/>
          <p:nvPr/>
        </p:nvSpPr>
        <p:spPr>
          <a:xfrm>
            <a:off x="3550238" y="2999510"/>
            <a:ext cx="457200" cy="457200"/>
          </a:xfrm>
          <a:prstGeom prst="flowChartConnector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7"/>
          <p:cNvSpPr/>
          <p:nvPr/>
        </p:nvSpPr>
        <p:spPr>
          <a:xfrm>
            <a:off x="4391913" y="2999510"/>
            <a:ext cx="457200" cy="457200"/>
          </a:xfrm>
          <a:prstGeom prst="flowChartConnector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7"/>
          <p:cNvSpPr/>
          <p:nvPr/>
        </p:nvSpPr>
        <p:spPr>
          <a:xfrm>
            <a:off x="5379046" y="3041074"/>
            <a:ext cx="457200" cy="457200"/>
          </a:xfrm>
          <a:prstGeom prst="flowChartConnector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.1 Picturing Motion Essential Questions How do motion diagrams represent  motion? How can you use a particle model to represent a moving object?  Picturing. - ppt download" id="216" name="Google Shape;216;p28"/>
          <p:cNvPicPr preferRelativeResize="0"/>
          <p:nvPr/>
        </p:nvPicPr>
        <p:blipFill rotWithShape="1">
          <a:blip r:embed="rId3">
            <a:alphaModFix/>
          </a:blip>
          <a:srcRect b="12689" l="0" r="0" t="7806"/>
          <a:stretch/>
        </p:blipFill>
        <p:spPr>
          <a:xfrm>
            <a:off x="571211" y="1334767"/>
            <a:ext cx="8337262" cy="491294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8"/>
          <p:cNvSpPr txBox="1"/>
          <p:nvPr/>
        </p:nvSpPr>
        <p:spPr>
          <a:xfrm>
            <a:off x="1274618" y="471055"/>
            <a:ext cx="4350327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Remember </a:t>
            </a:r>
            <a:endParaRPr/>
          </a:p>
        </p:txBody>
      </p:sp>
      <p:pic>
        <p:nvPicPr>
          <p:cNvPr descr="remember – Ingliando" id="218" name="Google Shape;218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86800" y="3979780"/>
            <a:ext cx="2381250" cy="236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9"/>
          <p:cNvPicPr preferRelativeResize="0"/>
          <p:nvPr/>
        </p:nvPicPr>
        <p:blipFill rotWithShape="1">
          <a:blip r:embed="rId3">
            <a:alphaModFix/>
          </a:blip>
          <a:srcRect b="18466" l="21356" r="19758" t="27934"/>
          <a:stretch/>
        </p:blipFill>
        <p:spPr>
          <a:xfrm>
            <a:off x="651164" y="734290"/>
            <a:ext cx="10848109" cy="55418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i="1" lang="en-GB" u="sng">
                <a:solidFill>
                  <a:srgbClr val="FF0000"/>
                </a:solidFill>
              </a:rPr>
              <a:t>Section Review </a:t>
            </a:r>
            <a:endParaRPr/>
          </a:p>
        </p:txBody>
      </p:sp>
      <p:sp>
        <p:nvSpPr>
          <p:cNvPr id="229" name="Google Shape;229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GB">
                <a:solidFill>
                  <a:srgbClr val="FF0000"/>
                </a:solidFill>
              </a:rPr>
              <a:t>1-How do motion diagrams represent motion?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GB">
                <a:solidFill>
                  <a:srgbClr val="FF0000"/>
                </a:solidFill>
              </a:rPr>
              <a:t> </a:t>
            </a:r>
            <a:r>
              <a:rPr lang="en-GB"/>
              <a:t>a motion diagram shows the position of an object successive equal times.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lang="en-GB">
                <a:solidFill>
                  <a:srgbClr val="FF0000"/>
                </a:solidFill>
              </a:rPr>
              <a:t>2-how can you use a particle model to represent a moving object?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/>
              <a:t>in a particle model diagram an objects position at successive times is represented by a series of dots spacing between dots indicate wether the object is moving faster or slower.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 </a:t>
            </a:r>
            <a:r>
              <a:rPr b="1" i="1" lang="en-GB" u="sng">
                <a:solidFill>
                  <a:srgbClr val="FF0000"/>
                </a:solidFill>
              </a:rPr>
              <a:t>3- Draw a particle model motion diagram </a:t>
            </a:r>
            <a:endParaRPr/>
          </a:p>
        </p:txBody>
      </p:sp>
      <p:pic>
        <p:nvPicPr>
          <p:cNvPr descr="C02-03A-845813" id="235" name="Google Shape;235;p3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0194" y="2006114"/>
            <a:ext cx="8111612" cy="19907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6" name="Google Shape;236;p31"/>
          <p:cNvGrpSpPr/>
          <p:nvPr/>
        </p:nvGrpSpPr>
        <p:grpSpPr>
          <a:xfrm>
            <a:off x="2971800" y="4197940"/>
            <a:ext cx="6248400" cy="228600"/>
            <a:chOff x="1447800" y="3200400"/>
            <a:chExt cx="6248400" cy="228600"/>
          </a:xfrm>
        </p:grpSpPr>
        <p:sp>
          <p:nvSpPr>
            <p:cNvPr id="237" name="Google Shape;237;p31"/>
            <p:cNvSpPr/>
            <p:nvPr/>
          </p:nvSpPr>
          <p:spPr>
            <a:xfrm>
              <a:off x="1447800" y="3200400"/>
              <a:ext cx="228600" cy="228600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8" name="Google Shape;238;p31"/>
            <p:cNvSpPr/>
            <p:nvPr/>
          </p:nvSpPr>
          <p:spPr>
            <a:xfrm>
              <a:off x="3124200" y="3200400"/>
              <a:ext cx="228600" cy="228600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31"/>
            <p:cNvSpPr/>
            <p:nvPr/>
          </p:nvSpPr>
          <p:spPr>
            <a:xfrm>
              <a:off x="5105400" y="3200400"/>
              <a:ext cx="228600" cy="228600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p31"/>
            <p:cNvSpPr/>
            <p:nvPr/>
          </p:nvSpPr>
          <p:spPr>
            <a:xfrm>
              <a:off x="7467600" y="3200400"/>
              <a:ext cx="228600" cy="228600"/>
            </a:xfrm>
            <a:prstGeom prst="ellipse">
              <a:avLst/>
            </a:prstGeom>
            <a:solidFill>
              <a:schemeClr val="dk1"/>
            </a:solidFill>
            <a:ln cap="flat" cmpd="sng" w="1270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alibri"/>
              <a:buNone/>
            </a:pPr>
            <a:r>
              <a:rPr b="1" i="1" lang="en-GB" sz="3600" u="sng">
                <a:solidFill>
                  <a:srgbClr val="FF0000"/>
                </a:solidFill>
              </a:rPr>
              <a:t>4- Draw a particle model motion diagram </a:t>
            </a:r>
            <a:endParaRPr/>
          </a:p>
        </p:txBody>
      </p:sp>
      <p:pic>
        <p:nvPicPr>
          <p:cNvPr descr="slide11" id="246" name="Google Shape;246;p3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35731" y="1842535"/>
            <a:ext cx="8185354" cy="1988687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32"/>
          <p:cNvSpPr txBox="1"/>
          <p:nvPr/>
        </p:nvSpPr>
        <p:spPr>
          <a:xfrm>
            <a:off x="4852219" y="3983068"/>
            <a:ext cx="899651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2"/>
          <p:cNvSpPr txBox="1"/>
          <p:nvPr/>
        </p:nvSpPr>
        <p:spPr>
          <a:xfrm>
            <a:off x="2706714" y="3983069"/>
            <a:ext cx="1231105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32"/>
          <p:cNvSpPr/>
          <p:nvPr/>
        </p:nvSpPr>
        <p:spPr>
          <a:xfrm>
            <a:off x="7230325" y="3983067"/>
            <a:ext cx="45397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32"/>
          <p:cNvSpPr/>
          <p:nvPr/>
        </p:nvSpPr>
        <p:spPr>
          <a:xfrm>
            <a:off x="9398723" y="3983067"/>
            <a:ext cx="45397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ICB_NumberedTxt_Question" id="256" name="Google Shape;256;p33"/>
          <p:cNvSpPr txBox="1"/>
          <p:nvPr>
            <p:ph idx="1" type="body"/>
          </p:nvPr>
        </p:nvSpPr>
        <p:spPr>
          <a:xfrm>
            <a:off x="469900" y="145473"/>
            <a:ext cx="8674100" cy="8679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921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b="1" i="1" lang="en-GB">
                <a:solidFill>
                  <a:srgbClr val="FF0000"/>
                </a:solidFill>
              </a:rPr>
              <a:t>Which statement describes best the motion diagram of an object in motion?</a:t>
            </a:r>
            <a:endParaRPr/>
          </a:p>
        </p:txBody>
      </p:sp>
      <p:sp>
        <p:nvSpPr>
          <p:cNvPr descr="ICB_NumberedTxt_Answer" id="257" name="Google Shape;257;p33"/>
          <p:cNvSpPr/>
          <p:nvPr/>
        </p:nvSpPr>
        <p:spPr>
          <a:xfrm>
            <a:off x="1704110" y="992471"/>
            <a:ext cx="8698289" cy="56323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61963" lvl="0" marL="461963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A.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 graph of the time data on a horizontal axis and the position on a vertical axis</a:t>
            </a:r>
            <a:endParaRPr/>
          </a:p>
          <a:p>
            <a:pPr indent="-461963" lvl="0" marL="461963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B.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 series of images showing the positions of a moving object at equal time intervals </a:t>
            </a:r>
            <a:endParaRPr/>
          </a:p>
          <a:p>
            <a:pPr indent="-461963" lvl="0" marL="461963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C.</a:t>
            </a: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 diagram in which the object in motion is replaced by a series of single points</a:t>
            </a:r>
            <a:endParaRPr/>
          </a:p>
          <a:p>
            <a:pPr indent="-461963" lvl="0" marL="461963" marR="0" rtl="0" algn="l">
              <a:spcBef>
                <a:spcPts val="1200"/>
              </a:spcBef>
              <a:spcAft>
                <a:spcPts val="0"/>
              </a:spcAft>
              <a:buClr>
                <a:srgbClr val="ED662C"/>
              </a:buClr>
              <a:buSzPts val="2640"/>
              <a:buFont typeface="Arial"/>
              <a:buAutoNum type="alphaUcPeriod" startAt="4"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diagram that tells us the location of the zero point of the object in motion and the direction in which the object is moving  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</a:t>
            </a:r>
            <a:endParaRPr sz="4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2400"/>
              </a:spcBef>
              <a:spcAft>
                <a:spcPts val="0"/>
              </a:spcAft>
              <a:buNone/>
            </a:pPr>
            <a:r>
              <a:rPr lang="en-GB" sz="4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</a:t>
            </a:r>
            <a:endParaRPr/>
          </a:p>
        </p:txBody>
      </p:sp>
      <p:sp>
        <p:nvSpPr>
          <p:cNvPr id="258" name="Google Shape;258;p33"/>
          <p:cNvSpPr txBox="1"/>
          <p:nvPr/>
        </p:nvSpPr>
        <p:spPr>
          <a:xfrm>
            <a:off x="1524000" y="50800"/>
            <a:ext cx="914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</a:t>
            </a:r>
            <a:r>
              <a:rPr b="1"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2.1</a:t>
            </a:r>
            <a:endParaRPr/>
          </a:p>
        </p:txBody>
      </p:sp>
      <p:pic>
        <p:nvPicPr>
          <p:cNvPr id="259" name="Google Shape;259;p3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84775" y="4822723"/>
            <a:ext cx="2305664" cy="2035277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3"/>
          <p:cNvSpPr/>
          <p:nvPr/>
        </p:nvSpPr>
        <p:spPr>
          <a:xfrm>
            <a:off x="5569527" y="4822723"/>
            <a:ext cx="1191491" cy="706582"/>
          </a:xfrm>
          <a:prstGeom prst="flowChartConnector">
            <a:avLst/>
          </a:prstGeom>
          <a:solidFill>
            <a:srgbClr val="FF0000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4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ICB_NumberedTxt_Question" id="266" name="Google Shape;266;p34"/>
          <p:cNvSpPr txBox="1"/>
          <p:nvPr>
            <p:ph idx="1" type="body"/>
          </p:nvPr>
        </p:nvSpPr>
        <p:spPr>
          <a:xfrm>
            <a:off x="1981200" y="1054100"/>
            <a:ext cx="8382000" cy="8679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b="1" lang="en-GB">
                <a:solidFill>
                  <a:srgbClr val="FF0000"/>
                </a:solidFill>
              </a:rPr>
              <a:t>What is the purpose of drawing a motion diagram or a particle model?</a:t>
            </a:r>
            <a:endParaRPr/>
          </a:p>
        </p:txBody>
      </p:sp>
      <p:sp>
        <p:nvSpPr>
          <p:cNvPr descr="ICB_NumberedTxt_Answer" id="267" name="Google Shape;267;p34"/>
          <p:cNvSpPr/>
          <p:nvPr/>
        </p:nvSpPr>
        <p:spPr>
          <a:xfrm>
            <a:off x="1981200" y="2133600"/>
            <a:ext cx="8382000" cy="3693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61963" lvl="0" marL="461963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A.	</a:t>
            </a:r>
            <a:r>
              <a:rPr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calculate the speed of the object in motion</a:t>
            </a:r>
            <a:endParaRPr/>
          </a:p>
          <a:p>
            <a:pPr indent="-461963" lvl="0" marL="461963" marR="0" rtl="0" algn="l">
              <a:spcBef>
                <a:spcPts val="130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B.	</a:t>
            </a:r>
            <a:r>
              <a:rPr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calculate the distance covered by the object in a particular time </a:t>
            </a:r>
            <a:endParaRPr/>
          </a:p>
          <a:p>
            <a:pPr indent="-461963" lvl="0" marL="461963" marR="0" rtl="0" algn="l">
              <a:spcBef>
                <a:spcPts val="1300"/>
              </a:spcBef>
              <a:spcAft>
                <a:spcPts val="0"/>
              </a:spcAft>
              <a:buNone/>
            </a:pPr>
            <a:r>
              <a:rPr b="1" lang="en-GB" sz="2600">
                <a:solidFill>
                  <a:srgbClr val="B13142"/>
                </a:solidFill>
                <a:latin typeface="Arial"/>
                <a:ea typeface="Arial"/>
                <a:cs typeface="Arial"/>
                <a:sym typeface="Arial"/>
              </a:rPr>
              <a:t>C.</a:t>
            </a:r>
            <a:r>
              <a:rPr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to check whether an object is in motion</a:t>
            </a:r>
            <a:endParaRPr/>
          </a:p>
          <a:p>
            <a:pPr indent="-514350" lvl="0" marL="514350" marR="0" rtl="0" algn="l">
              <a:spcBef>
                <a:spcPts val="1300"/>
              </a:spcBef>
              <a:spcAft>
                <a:spcPts val="0"/>
              </a:spcAft>
              <a:buClr>
                <a:srgbClr val="ED662C"/>
              </a:buClr>
              <a:buSzPts val="2860"/>
              <a:buFont typeface="Arial"/>
              <a:buAutoNum type="alphaUcPeriod" startAt="4"/>
            </a:pPr>
            <a:r>
              <a:rPr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calculate the instantaneous velocity of the object in motion</a:t>
            </a:r>
            <a:endParaRPr/>
          </a:p>
          <a:p>
            <a:pPr indent="0" lvl="0" marL="0" marR="0" rtl="0" algn="l">
              <a:spcBef>
                <a:spcPts val="130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</a:t>
            </a:r>
            <a:endParaRPr b="1" i="1" sz="40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34"/>
          <p:cNvSpPr txBox="1"/>
          <p:nvPr/>
        </p:nvSpPr>
        <p:spPr>
          <a:xfrm>
            <a:off x="1524000" y="50800"/>
            <a:ext cx="914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</a:t>
            </a:r>
            <a:r>
              <a:rPr b="1" lang="en-GB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2.1</a:t>
            </a:r>
            <a:endParaRPr/>
          </a:p>
        </p:txBody>
      </p:sp>
      <p:sp>
        <p:nvSpPr>
          <p:cNvPr id="269" name="Google Shape;269;p34"/>
          <p:cNvSpPr/>
          <p:nvPr/>
        </p:nvSpPr>
        <p:spPr>
          <a:xfrm>
            <a:off x="3733800" y="0"/>
            <a:ext cx="5715000" cy="5794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Section Check</a:t>
            </a:r>
            <a:endParaRPr/>
          </a:p>
        </p:txBody>
      </p:sp>
      <p:pic>
        <p:nvPicPr>
          <p:cNvPr id="270" name="Google Shape;27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63432" y="4763729"/>
            <a:ext cx="2256349" cy="2094272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4"/>
          <p:cNvSpPr/>
          <p:nvPr/>
        </p:nvSpPr>
        <p:spPr>
          <a:xfrm>
            <a:off x="5325062" y="5298246"/>
            <a:ext cx="1094509" cy="1025237"/>
          </a:xfrm>
          <a:prstGeom prst="flowChartConnector">
            <a:avLst/>
          </a:prstGeom>
          <a:solidFill>
            <a:srgbClr val="FF0000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4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ow to Say 'Thank You' in Business | Proposify" id="276" name="Google Shape;276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5964" y="494353"/>
            <a:ext cx="10335491" cy="49186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ank-you-emoji-16 - European Wilderness Society" id="277" name="Google Shape;277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49926" y="5461497"/>
            <a:ext cx="2254539" cy="11836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ank-you-emoji-16 - European Wilderness Society" id="278" name="Google Shape;278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08660" y="5674365"/>
            <a:ext cx="2254539" cy="11836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ank-you-emoji-16 - European Wilderness Society" id="279" name="Google Shape;279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82853" y="5674366"/>
            <a:ext cx="2254539" cy="11836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ank-you-emoji-16 - European Wilderness Society" id="280" name="Google Shape;280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65835" y="5674367"/>
            <a:ext cx="2254539" cy="11836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