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 /><Relationship Id="rId2" Type="http://schemas.openxmlformats.org/package/2006/relationships/metadata/thumbnail" Target="docProps/thumbnail.jpeg" /><Relationship Id="rId1" Type="http://schemas.openxmlformats.org/officeDocument/2006/relationships/officeDocument" Target="ppt/presentation.xml" /><Relationship Id="rId4" Type="http://schemas.openxmlformats.org/officeDocument/2006/relationships/extended-properties" Target="docProps/app.xml" 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tl="1" saveSubsetFonts="1">
  <p:sldMasterIdLst>
    <p:sldMasterId id="2147483648" r:id="rId1"/>
  </p:sldMasterIdLst>
  <p:notesMasterIdLst>
    <p:notesMasterId r:id="rId13"/>
  </p:notesMasterIdLst>
  <p:sldIdLst>
    <p:sldId id="257" r:id="rId2"/>
    <p:sldId id="258" r:id="rId3"/>
    <p:sldId id="259" r:id="rId4"/>
    <p:sldId id="260" r:id="rId5"/>
    <p:sldId id="261" r:id="rId6"/>
    <p:sldId id="262" r:id="rId7"/>
    <p:sldId id="263" r:id="rId8"/>
    <p:sldId id="266" r:id="rId9"/>
    <p:sldId id="264" r:id="rId10"/>
    <p:sldId id="265" r:id="rId11"/>
    <p:sldId id="267" r:id="rId12"/>
  </p:sldIdLst>
  <p:sldSz cx="9144000" cy="6858000" type="screen4x3"/>
  <p:notesSz cx="6858000" cy="9144000"/>
  <p:defaultTextStyle>
    <a:defPPr>
      <a:defRPr lang="ar-SA"/>
    </a:defPPr>
    <a:lvl1pPr marL="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84378" autoAdjust="0"/>
    <p:restoredTop sz="94686" autoAdjust="0"/>
  </p:normalViewPr>
  <p:slideViewPr>
    <p:cSldViewPr>
      <p:cViewPr varScale="1">
        <p:scale>
          <a:sx n="82" d="100"/>
          <a:sy n="82" d="100"/>
        </p:scale>
        <p:origin x="1474" y="5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 /><Relationship Id="rId13" Type="http://schemas.openxmlformats.org/officeDocument/2006/relationships/notesMaster" Target="notesMasters/notesMaster1.xml" /><Relationship Id="rId3" Type="http://schemas.openxmlformats.org/officeDocument/2006/relationships/slide" Target="slides/slide2.xml" /><Relationship Id="rId7" Type="http://schemas.openxmlformats.org/officeDocument/2006/relationships/slide" Target="slides/slide6.xml" /><Relationship Id="rId12" Type="http://schemas.openxmlformats.org/officeDocument/2006/relationships/slide" Target="slides/slide11.xml" /><Relationship Id="rId17" Type="http://schemas.openxmlformats.org/officeDocument/2006/relationships/tableStyles" Target="tableStyles.xml" /><Relationship Id="rId2" Type="http://schemas.openxmlformats.org/officeDocument/2006/relationships/slide" Target="slides/slide1.xml" /><Relationship Id="rId16" Type="http://schemas.openxmlformats.org/officeDocument/2006/relationships/theme" Target="theme/theme1.xml" /><Relationship Id="rId1" Type="http://schemas.openxmlformats.org/officeDocument/2006/relationships/slideMaster" Target="slideMasters/slideMaster1.xml" /><Relationship Id="rId6" Type="http://schemas.openxmlformats.org/officeDocument/2006/relationships/slide" Target="slides/slide5.xml" /><Relationship Id="rId11" Type="http://schemas.openxmlformats.org/officeDocument/2006/relationships/slide" Target="slides/slide10.xml" /><Relationship Id="rId5" Type="http://schemas.openxmlformats.org/officeDocument/2006/relationships/slide" Target="slides/slide4.xml" /><Relationship Id="rId15" Type="http://schemas.openxmlformats.org/officeDocument/2006/relationships/viewProps" Target="viewProps.xml" /><Relationship Id="rId10" Type="http://schemas.openxmlformats.org/officeDocument/2006/relationships/slide" Target="slides/slide9.xml" /><Relationship Id="rId4" Type="http://schemas.openxmlformats.org/officeDocument/2006/relationships/slide" Target="slides/slide3.xml" /><Relationship Id="rId9" Type="http://schemas.openxmlformats.org/officeDocument/2006/relationships/slide" Target="slides/slide8.xml" /><Relationship Id="rId14" Type="http://schemas.openxmlformats.org/officeDocument/2006/relationships/presProps" Target="presProps.xml" 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 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لرأس 1"/>
          <p:cNvSpPr>
            <a:spLocks noGrp="1"/>
          </p:cNvSpPr>
          <p:nvPr>
            <p:ph type="hdr" sz="quarter"/>
          </p:nvPr>
        </p:nvSpPr>
        <p:spPr>
          <a:xfrm>
            <a:off x="388620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1"/>
          <a:lstStyle>
            <a:lvl1pPr algn="r">
              <a:defRPr sz="1200"/>
            </a:lvl1pPr>
          </a:lstStyle>
          <a:p>
            <a:endParaRPr lang="ar-EG"/>
          </a:p>
        </p:txBody>
      </p:sp>
      <p:sp>
        <p:nvSpPr>
          <p:cNvPr id="3" name="عنصر نائب للتاريخ 2"/>
          <p:cNvSpPr>
            <a:spLocks noGrp="1"/>
          </p:cNvSpPr>
          <p:nvPr>
            <p:ph type="dt" idx="1"/>
          </p:nvPr>
        </p:nvSpPr>
        <p:spPr>
          <a:xfrm>
            <a:off x="1588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1"/>
          <a:lstStyle>
            <a:lvl1pPr algn="l">
              <a:defRPr sz="1200"/>
            </a:lvl1pPr>
          </a:lstStyle>
          <a:p>
            <a:fld id="{929432A9-34FF-4652-9C15-578C4D8ACA3A}" type="datetimeFigureOut">
              <a:rPr lang="ar-EG" smtClean="0"/>
              <a:t>13/03/1446</a:t>
            </a:fld>
            <a:endParaRPr lang="ar-EG"/>
          </a:p>
        </p:txBody>
      </p:sp>
      <p:sp>
        <p:nvSpPr>
          <p:cNvPr id="4" name="عنصر نائب لصورة الشريحة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1" anchor="ctr"/>
          <a:lstStyle/>
          <a:p>
            <a:endParaRPr lang="ar-EG"/>
          </a:p>
        </p:txBody>
      </p:sp>
      <p:sp>
        <p:nvSpPr>
          <p:cNvPr id="5" name="عنصر نائب للملاحظات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1"/>
          <a:lstStyle/>
          <a:p>
            <a:pPr lvl="0"/>
            <a:r>
              <a:rPr lang="ar-SA"/>
              <a:t>انقر لتحرير أنماط النص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  <a:endParaRPr lang="ar-EG"/>
          </a:p>
        </p:txBody>
      </p:sp>
      <p:sp>
        <p:nvSpPr>
          <p:cNvPr id="6" name="عنصر نائب للتذييل 5"/>
          <p:cNvSpPr>
            <a:spLocks noGrp="1"/>
          </p:cNvSpPr>
          <p:nvPr>
            <p:ph type="ftr" sz="quarter" idx="4"/>
          </p:nvPr>
        </p:nvSpPr>
        <p:spPr>
          <a:xfrm>
            <a:off x="388620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1" anchor="b"/>
          <a:lstStyle>
            <a:lvl1pPr algn="r">
              <a:defRPr sz="1200"/>
            </a:lvl1pPr>
          </a:lstStyle>
          <a:p>
            <a:endParaRPr lang="ar-EG"/>
          </a:p>
        </p:txBody>
      </p:sp>
      <p:sp>
        <p:nvSpPr>
          <p:cNvPr id="7" name="عنصر نائب لرقم الشريحة 6"/>
          <p:cNvSpPr>
            <a:spLocks noGrp="1"/>
          </p:cNvSpPr>
          <p:nvPr>
            <p:ph type="sldNum" sz="quarter" idx="5"/>
          </p:nvPr>
        </p:nvSpPr>
        <p:spPr>
          <a:xfrm>
            <a:off x="1588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1" anchor="b"/>
          <a:lstStyle>
            <a:lvl1pPr algn="l">
              <a:defRPr sz="1200"/>
            </a:lvl1pPr>
          </a:lstStyle>
          <a:p>
            <a:fld id="{BD21A5B6-A897-473A-8AEE-8DFD1E6EA95F}" type="slidenum">
              <a:rPr lang="ar-EG" smtClean="0"/>
              <a:t>‹#›</a:t>
            </a:fld>
            <a:endParaRPr lang="ar-EG"/>
          </a:p>
        </p:txBody>
      </p:sp>
    </p:spTree>
    <p:extLst>
      <p:ext uri="{BB962C8B-B14F-4D97-AF65-F5344CB8AC3E}">
        <p14:creationId xmlns:p14="http://schemas.microsoft.com/office/powerpoint/2010/main" val="273694221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 /><Relationship Id="rId1" Type="http://schemas.openxmlformats.org/officeDocument/2006/relationships/notesMaster" Target="../notesMasters/notesMaster1.xml" 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صورة الشريحة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عنصر نائب للملاحظات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ar-EG" dirty="0"/>
          </a:p>
        </p:txBody>
      </p:sp>
      <p:sp>
        <p:nvSpPr>
          <p:cNvPr id="4" name="عنصر نائب لرقم الشريحة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D21A5B6-A897-473A-8AEE-8DFD1E6EA95F}" type="slidenum">
              <a:rPr lang="ar-EG" smtClean="0"/>
              <a:t>3</a:t>
            </a:fld>
            <a:endParaRPr lang="ar-EG"/>
          </a:p>
        </p:txBody>
      </p:sp>
    </p:spTree>
    <p:extLst>
      <p:ext uri="{BB962C8B-B14F-4D97-AF65-F5344CB8AC3E}">
        <p14:creationId xmlns:p14="http://schemas.microsoft.com/office/powerpoint/2010/main" val="234291974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شريحة عنوا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ar-SA"/>
              <a:t>انقر لتحرير نمط العنوان الرئيسي</a:t>
            </a:r>
          </a:p>
        </p:txBody>
      </p:sp>
      <p:sp>
        <p:nvSpPr>
          <p:cNvPr id="3" name="عنوان فرعي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ar-SA"/>
              <a:t>انقر لتحرير نمط العنوان الثانوي الرئيسي</a:t>
            </a:r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8ABB09-4A1D-463E-8065-109CC2B7EFAA}" type="datetimeFigureOut">
              <a:rPr lang="ar-SA" smtClean="0"/>
              <a:t>13/03/1446</a:t>
            </a:fld>
            <a:endParaRPr lang="ar-SA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34F065-1154-456A-91E3-76DE8E75E17B}" type="slidenum">
              <a:rPr lang="ar-SA" smtClean="0"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عنوان ومحتو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/>
              <a:t>انقر لتحرير نمط العنوان الرئيسي</a:t>
            </a:r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ar-SA"/>
              <a:t>انقر لتحرير أنماط النص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8ABB09-4A1D-463E-8065-109CC2B7EFAA}" type="datetimeFigureOut">
              <a:rPr lang="ar-SA" smtClean="0"/>
              <a:t>13/03/1446</a:t>
            </a:fld>
            <a:endParaRPr lang="ar-SA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34F065-1154-456A-91E3-76DE8E75E17B}" type="slidenum">
              <a:rPr lang="ar-SA" smtClean="0"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عنوان المقط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r">
              <a:defRPr sz="4000" b="1" cap="all"/>
            </a:lvl1pPr>
          </a:lstStyle>
          <a:p>
            <a:r>
              <a:rPr lang="ar-SA"/>
              <a:t>انقر لتحرير نمط العنوان الرئيسي</a:t>
            </a:r>
          </a:p>
        </p:txBody>
      </p:sp>
      <p:sp>
        <p:nvSpPr>
          <p:cNvPr id="3" name="عنصر نائب للنص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ar-SA"/>
              <a:t>انقر لتحرير أنماط النص الرئيسي</a:t>
            </a:r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8ABB09-4A1D-463E-8065-109CC2B7EFAA}" type="datetimeFigureOut">
              <a:rPr lang="ar-SA" smtClean="0"/>
              <a:t>13/03/1446</a:t>
            </a:fld>
            <a:endParaRPr lang="ar-SA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34F065-1154-456A-91E3-76DE8E75E17B}" type="slidenum">
              <a:rPr lang="ar-SA" smtClean="0"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محتويي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/>
              <a:t>انقر لتحرير نمط العنوان الرئيسي</a:t>
            </a:r>
          </a:p>
        </p:txBody>
      </p:sp>
      <p:sp>
        <p:nvSpPr>
          <p:cNvPr id="3" name="عنصر نائب للمحتوى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ar-SA"/>
              <a:t>انقر لتحرير أنماط النص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</a:p>
        </p:txBody>
      </p:sp>
      <p:sp>
        <p:nvSpPr>
          <p:cNvPr id="4" name="عنصر نائب للمحتوى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ar-SA"/>
              <a:t>انقر لتحرير أنماط النص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</a:p>
        </p:txBody>
      </p:sp>
      <p:sp>
        <p:nvSpPr>
          <p:cNvPr id="5" name="عنصر نائب للتاريخ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8ABB09-4A1D-463E-8065-109CC2B7EFAA}" type="datetimeFigureOut">
              <a:rPr lang="ar-SA" smtClean="0"/>
              <a:t>13/03/1446</a:t>
            </a:fld>
            <a:endParaRPr lang="ar-SA"/>
          </a:p>
        </p:txBody>
      </p:sp>
      <p:sp>
        <p:nvSpPr>
          <p:cNvPr id="6" name="عنصر نائب للتذييل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7" name="عنصر نائب لرقم الشريحة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34F065-1154-456A-91E3-76DE8E75E17B}" type="slidenum">
              <a:rPr lang="ar-SA" smtClean="0"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مقارن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ar-SA"/>
              <a:t>انقر لتحرير نمط العنوان الرئيسي</a:t>
            </a:r>
          </a:p>
        </p:txBody>
      </p:sp>
      <p:sp>
        <p:nvSpPr>
          <p:cNvPr id="3" name="عنصر نائب للنص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ar-SA"/>
              <a:t>انقر لتحرير أنماط النص الرئيسي</a:t>
            </a:r>
          </a:p>
        </p:txBody>
      </p:sp>
      <p:sp>
        <p:nvSpPr>
          <p:cNvPr id="4" name="عنصر نائب للمحتوى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ar-SA"/>
              <a:t>انقر لتحرير أنماط النص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</a:p>
        </p:txBody>
      </p:sp>
      <p:sp>
        <p:nvSpPr>
          <p:cNvPr id="5" name="عنصر نائب للنص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ar-SA"/>
              <a:t>انقر لتحرير أنماط النص الرئيسي</a:t>
            </a:r>
          </a:p>
        </p:txBody>
      </p:sp>
      <p:sp>
        <p:nvSpPr>
          <p:cNvPr id="6" name="عنصر نائب للمحتوى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ar-SA"/>
              <a:t>انقر لتحرير أنماط النص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</a:p>
        </p:txBody>
      </p:sp>
      <p:sp>
        <p:nvSpPr>
          <p:cNvPr id="7" name="عنصر نائب للتاريخ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8ABB09-4A1D-463E-8065-109CC2B7EFAA}" type="datetimeFigureOut">
              <a:rPr lang="ar-SA" smtClean="0"/>
              <a:t>13/03/1446</a:t>
            </a:fld>
            <a:endParaRPr lang="ar-SA"/>
          </a:p>
        </p:txBody>
      </p:sp>
      <p:sp>
        <p:nvSpPr>
          <p:cNvPr id="8" name="عنصر نائب للتذييل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9" name="عنصر نائب لرقم الشريحة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34F065-1154-456A-91E3-76DE8E75E17B}" type="slidenum">
              <a:rPr lang="ar-SA" smtClean="0"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عنوان فقط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/>
              <a:t>انقر لتحرير نمط العنوان الرئيسي</a:t>
            </a:r>
          </a:p>
        </p:txBody>
      </p:sp>
      <p:sp>
        <p:nvSpPr>
          <p:cNvPr id="3" name="عنصر نائب للتاريخ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8ABB09-4A1D-463E-8065-109CC2B7EFAA}" type="datetimeFigureOut">
              <a:rPr lang="ar-SA" smtClean="0"/>
              <a:t>13/03/1446</a:t>
            </a:fld>
            <a:endParaRPr lang="ar-SA"/>
          </a:p>
        </p:txBody>
      </p:sp>
      <p:sp>
        <p:nvSpPr>
          <p:cNvPr id="4" name="عنصر نائب للتذييل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5" name="عنصر نائب لرقم الشريحة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34F065-1154-456A-91E3-76DE8E75E17B}" type="slidenum">
              <a:rPr lang="ar-SA" smtClean="0"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فار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لتاريخ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8ABB09-4A1D-463E-8065-109CC2B7EFAA}" type="datetimeFigureOut">
              <a:rPr lang="ar-SA" smtClean="0"/>
              <a:t>13/03/1446</a:t>
            </a:fld>
            <a:endParaRPr lang="ar-SA"/>
          </a:p>
        </p:txBody>
      </p:sp>
      <p:sp>
        <p:nvSpPr>
          <p:cNvPr id="3" name="عنصر نائب للتذييل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4" name="عنصر نائب لرقم الشريحة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34F065-1154-456A-91E3-76DE8E75E17B}" type="slidenum">
              <a:rPr lang="ar-SA" smtClean="0"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محتوى ذو تسمية توضيحي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r">
              <a:defRPr sz="2000" b="1"/>
            </a:lvl1pPr>
          </a:lstStyle>
          <a:p>
            <a:r>
              <a:rPr lang="ar-SA"/>
              <a:t>انقر لتحرير نمط العنوان الرئيسي</a:t>
            </a:r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ar-SA"/>
              <a:t>انقر لتحرير أنماط النص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</a:p>
        </p:txBody>
      </p:sp>
      <p:sp>
        <p:nvSpPr>
          <p:cNvPr id="4" name="عنصر نائب للنص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ar-SA"/>
              <a:t>انقر لتحرير أنماط النص الرئيسي</a:t>
            </a:r>
          </a:p>
        </p:txBody>
      </p:sp>
      <p:sp>
        <p:nvSpPr>
          <p:cNvPr id="5" name="عنصر نائب للتاريخ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8ABB09-4A1D-463E-8065-109CC2B7EFAA}" type="datetimeFigureOut">
              <a:rPr lang="ar-SA" smtClean="0"/>
              <a:t>13/03/1446</a:t>
            </a:fld>
            <a:endParaRPr lang="ar-SA"/>
          </a:p>
        </p:txBody>
      </p:sp>
      <p:sp>
        <p:nvSpPr>
          <p:cNvPr id="6" name="عنصر نائب للتذييل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7" name="عنصر نائب لرقم الشريحة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34F065-1154-456A-91E3-76DE8E75E17B}" type="slidenum">
              <a:rPr lang="ar-SA" smtClean="0"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صورة ذو تسمية توضيحي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r">
              <a:defRPr sz="2000" b="1"/>
            </a:lvl1pPr>
          </a:lstStyle>
          <a:p>
            <a:r>
              <a:rPr lang="ar-SA"/>
              <a:t>انقر لتحرير نمط العنوان الرئيسي</a:t>
            </a:r>
          </a:p>
        </p:txBody>
      </p:sp>
      <p:sp>
        <p:nvSpPr>
          <p:cNvPr id="3" name="عنصر نائب للصورة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ar-SA"/>
          </a:p>
        </p:txBody>
      </p:sp>
      <p:sp>
        <p:nvSpPr>
          <p:cNvPr id="4" name="عنصر نائب للنص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ar-SA"/>
              <a:t>انقر لتحرير أنماط النص الرئيسي</a:t>
            </a:r>
          </a:p>
        </p:txBody>
      </p:sp>
      <p:sp>
        <p:nvSpPr>
          <p:cNvPr id="5" name="عنصر نائب للتاريخ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8ABB09-4A1D-463E-8065-109CC2B7EFAA}" type="datetimeFigureOut">
              <a:rPr lang="ar-SA" smtClean="0"/>
              <a:t>13/03/1446</a:t>
            </a:fld>
            <a:endParaRPr lang="ar-SA"/>
          </a:p>
        </p:txBody>
      </p:sp>
      <p:sp>
        <p:nvSpPr>
          <p:cNvPr id="6" name="عنصر نائب للتذييل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7" name="عنصر نائب لرقم الشريحة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34F065-1154-456A-91E3-76DE8E75E17B}" type="slidenum">
              <a:rPr lang="ar-SA" smtClean="0"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عنوان ونص عمودي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/>
              <a:t>انقر لتحرير نمط العنوان الرئيسي</a:t>
            </a:r>
          </a:p>
        </p:txBody>
      </p:sp>
      <p:sp>
        <p:nvSpPr>
          <p:cNvPr id="3" name="عنصر نائب للعنوان العمودي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ar-SA"/>
              <a:t>انقر لتحرير أنماط النص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8ABB09-4A1D-463E-8065-109CC2B7EFAA}" type="datetimeFigureOut">
              <a:rPr lang="ar-SA" smtClean="0"/>
              <a:t>13/03/1446</a:t>
            </a:fld>
            <a:endParaRPr lang="ar-SA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34F065-1154-456A-91E3-76DE8E75E17B}" type="slidenum">
              <a:rPr lang="ar-SA" smtClean="0"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عنوان ونص عموديا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عمودي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ar-SA"/>
              <a:t>انقر لتحرير نمط العنوان الرئيسي</a:t>
            </a:r>
          </a:p>
        </p:txBody>
      </p:sp>
      <p:sp>
        <p:nvSpPr>
          <p:cNvPr id="3" name="عنصر نائب للعنوان العمودي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ar-SA"/>
              <a:t>انقر لتحرير أنماط النص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8ABB09-4A1D-463E-8065-109CC2B7EFAA}" type="datetimeFigureOut">
              <a:rPr lang="ar-SA" smtClean="0"/>
              <a:t>13/03/1446</a:t>
            </a:fld>
            <a:endParaRPr lang="ar-SA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34F065-1154-456A-91E3-76DE8E75E17B}" type="slidenum">
              <a:rPr lang="ar-SA" smtClean="0"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 /><Relationship Id="rId3" Type="http://schemas.openxmlformats.org/officeDocument/2006/relationships/slideLayout" Target="../slideLayouts/slideLayout3.xml" /><Relationship Id="rId7" Type="http://schemas.openxmlformats.org/officeDocument/2006/relationships/slideLayout" Target="../slideLayouts/slideLayout7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1" Type="http://schemas.openxmlformats.org/officeDocument/2006/relationships/slideLayout" Target="../slideLayouts/slideLayout1.xml" /><Relationship Id="rId6" Type="http://schemas.openxmlformats.org/officeDocument/2006/relationships/slideLayout" Target="../slideLayouts/slideLayout6.xml" /><Relationship Id="rId11" Type="http://schemas.openxmlformats.org/officeDocument/2006/relationships/slideLayout" Target="../slideLayouts/slideLayout11.xml" /><Relationship Id="rId5" Type="http://schemas.openxmlformats.org/officeDocument/2006/relationships/slideLayout" Target="../slideLayouts/slideLayout5.xml" /><Relationship Id="rId10" Type="http://schemas.openxmlformats.org/officeDocument/2006/relationships/slideLayout" Target="../slideLayouts/slideLayout10.xml" /><Relationship Id="rId4" Type="http://schemas.openxmlformats.org/officeDocument/2006/relationships/slideLayout" Target="../slideLayouts/slideLayout4.xml" /><Relationship Id="rId9" Type="http://schemas.openxmlformats.org/officeDocument/2006/relationships/slideLayout" Target="../slideLayouts/slideLayout9.xml" 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لعنوان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1" anchor="ctr">
            <a:normAutofit/>
          </a:bodyPr>
          <a:lstStyle/>
          <a:p>
            <a:r>
              <a:rPr lang="ar-SA"/>
              <a:t>انقر لتحرير نمط العنوان الرئيسي</a:t>
            </a:r>
          </a:p>
        </p:txBody>
      </p:sp>
      <p:sp>
        <p:nvSpPr>
          <p:cNvPr id="3" name="عنصر نائب للنص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1">
            <a:normAutofit/>
          </a:bodyPr>
          <a:lstStyle/>
          <a:p>
            <a:pPr lvl="0"/>
            <a:r>
              <a:rPr lang="ar-SA"/>
              <a:t>انقر لتحرير أنماط النص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B8ABB09-4A1D-463E-8065-109CC2B7EFAA}" type="datetimeFigureOut">
              <a:rPr lang="ar-SA" smtClean="0"/>
              <a:t>13/03/1446</a:t>
            </a:fld>
            <a:endParaRPr lang="ar-SA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ar-SA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4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B34F065-1154-456A-91E3-76DE8E75E17B}" type="slidenum">
              <a:rPr lang="ar-SA" smtClean="0"/>
              <a:t>‹#›</a:t>
            </a:fld>
            <a:endParaRPr lang="ar-SA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1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r" defTabSz="914400" rtl="1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r" defTabSz="914400" rtl="1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r" defTabSz="914400" rtl="1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r" defTabSz="914400" rtl="1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ar-SA"/>
      </a:defPPr>
      <a:lvl1pPr marL="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 /><Relationship Id="rId1" Type="http://schemas.openxmlformats.org/officeDocument/2006/relationships/slideLayout" Target="../slideLayouts/slideLayout7.xml" 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 /><Relationship Id="rId1" Type="http://schemas.openxmlformats.org/officeDocument/2006/relationships/slideLayout" Target="../slideLayouts/slideLayout7.xml" 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 /><Relationship Id="rId2" Type="http://schemas.openxmlformats.org/officeDocument/2006/relationships/notesSlide" Target="../notesSlides/notesSlide1.xml" /><Relationship Id="rId1" Type="http://schemas.openxmlformats.org/officeDocument/2006/relationships/slideLayout" Target="../slideLayouts/slideLayout7.xml" 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 /><Relationship Id="rId2" Type="http://schemas.openxmlformats.org/officeDocument/2006/relationships/image" Target="../media/image4.jpg" /><Relationship Id="rId1" Type="http://schemas.openxmlformats.org/officeDocument/2006/relationships/slideLayout" Target="../slideLayouts/slideLayout7.xml" 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 /><Relationship Id="rId2" Type="http://schemas.openxmlformats.org/officeDocument/2006/relationships/image" Target="../media/image6.jpg" /><Relationship Id="rId1" Type="http://schemas.openxmlformats.org/officeDocument/2006/relationships/slideLayout" Target="../slideLayouts/slideLayout7.xml" 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 /><Relationship Id="rId1" Type="http://schemas.openxmlformats.org/officeDocument/2006/relationships/slideLayout" Target="../slideLayouts/slideLayout7.xml" 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 /><Relationship Id="rId1" Type="http://schemas.openxmlformats.org/officeDocument/2006/relationships/slideLayout" Target="../slideLayouts/slideLayout7.xml" 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 /><Relationship Id="rId1" Type="http://schemas.openxmlformats.org/officeDocument/2006/relationships/slideLayout" Target="../slideLayouts/slideLayout7.xml" 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g" /><Relationship Id="rId1" Type="http://schemas.openxmlformats.org/officeDocument/2006/relationships/slideLayout" Target="../slideLayouts/slideLayout7.xml" 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مربع نص 2"/>
          <p:cNvSpPr txBox="1"/>
          <p:nvPr/>
        </p:nvSpPr>
        <p:spPr>
          <a:xfrm>
            <a:off x="2483768" y="332656"/>
            <a:ext cx="4248472" cy="1077218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EG" sz="2800" b="1" dirty="0">
                <a:solidFill>
                  <a:schemeClr val="tx2"/>
                </a:solidFill>
              </a:rPr>
              <a:t>تكنولوجيا المجاهر :</a:t>
            </a:r>
          </a:p>
          <a:p>
            <a:br>
              <a:rPr lang="ar-EG" dirty="0"/>
            </a:br>
            <a:endParaRPr lang="ar-EG" dirty="0"/>
          </a:p>
        </p:txBody>
      </p:sp>
      <p:sp>
        <p:nvSpPr>
          <p:cNvPr id="2" name="مربع نص 1"/>
          <p:cNvSpPr txBox="1"/>
          <p:nvPr/>
        </p:nvSpPr>
        <p:spPr>
          <a:xfrm>
            <a:off x="2051720" y="1024695"/>
            <a:ext cx="6696744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EG" b="1" dirty="0"/>
              <a:t>لولا وجود المجاهر و </a:t>
            </a:r>
            <a:r>
              <a:rPr lang="ar-EG" b="1" dirty="0" err="1"/>
              <a:t>تتطوره</a:t>
            </a:r>
            <a:r>
              <a:rPr lang="ar-EG" b="1" dirty="0"/>
              <a:t> لما كان من الممكن اكتشاف الخلايا و تطور نظرية الخلية</a:t>
            </a:r>
            <a:endParaRPr lang="ar-EG" dirty="0"/>
          </a:p>
        </p:txBody>
      </p:sp>
      <p:pic>
        <p:nvPicPr>
          <p:cNvPr id="4" name="صورة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5576" y="1484784"/>
            <a:ext cx="6480720" cy="39924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1539505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مربع نص 1"/>
          <p:cNvSpPr txBox="1"/>
          <p:nvPr/>
        </p:nvSpPr>
        <p:spPr>
          <a:xfrm>
            <a:off x="971600" y="620688"/>
            <a:ext cx="7632848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EG" b="1" dirty="0"/>
              <a:t>1880 - 1890 استخدم لويس باستور و روبرت كوخ المجاهر المركبة في دراسة البكتيريا .</a:t>
            </a:r>
          </a:p>
        </p:txBody>
      </p:sp>
      <p:sp>
        <p:nvSpPr>
          <p:cNvPr id="3" name="مربع نص 2"/>
          <p:cNvSpPr txBox="1"/>
          <p:nvPr/>
        </p:nvSpPr>
        <p:spPr>
          <a:xfrm>
            <a:off x="2699792" y="1414969"/>
            <a:ext cx="3960440" cy="58477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EG" sz="3200" b="1" dirty="0">
                <a:solidFill>
                  <a:schemeClr val="tx2"/>
                </a:solidFill>
              </a:rPr>
              <a:t>المجاهر الضوئية المركبة :</a:t>
            </a:r>
            <a:endParaRPr lang="ar-EG" sz="3200" dirty="0">
              <a:solidFill>
                <a:schemeClr val="tx2"/>
              </a:solidFill>
            </a:endParaRPr>
          </a:p>
        </p:txBody>
      </p:sp>
      <p:sp>
        <p:nvSpPr>
          <p:cNvPr id="4" name="مربع نص 3"/>
          <p:cNvSpPr txBox="1"/>
          <p:nvPr/>
        </p:nvSpPr>
        <p:spPr>
          <a:xfrm>
            <a:off x="0" y="2276872"/>
            <a:ext cx="9036496" cy="34163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EG" sz="2400" b="1" dirty="0"/>
              <a:t>تتكون من مجموعة عدسات زجاجية / و تستخدم الضوء المرئي </a:t>
            </a:r>
            <a:r>
              <a:rPr lang="ar-EG" sz="2400" b="1" dirty="0" err="1"/>
              <a:t>لانتاج</a:t>
            </a:r>
            <a:r>
              <a:rPr lang="ar-EG" sz="2400" b="1" dirty="0"/>
              <a:t> صورة مكبرة .</a:t>
            </a:r>
          </a:p>
          <a:p>
            <a:r>
              <a:rPr lang="ar-EG" sz="2400" b="1" dirty="0"/>
              <a:t>و تعمل كل عدسة على تكبير صورة العدسة السابقة لها.</a:t>
            </a:r>
          </a:p>
          <a:p>
            <a:endParaRPr lang="ar-EG" sz="2400" b="1" dirty="0"/>
          </a:p>
          <a:p>
            <a:r>
              <a:rPr lang="ar-EG" sz="2400" b="1" dirty="0"/>
              <a:t>وجود عدستين قوة تكبير كل منهما 10 اضعاف</a:t>
            </a:r>
          </a:p>
          <a:p>
            <a:endParaRPr lang="ar-EG" sz="2400" b="1" dirty="0"/>
          </a:p>
          <a:p>
            <a:r>
              <a:rPr lang="ar-EG" sz="2400" b="1" dirty="0"/>
              <a:t>اذن اجمالى قوة التكبير = 10</a:t>
            </a:r>
            <a:r>
              <a:rPr lang="en-US" sz="2400" b="1" dirty="0"/>
              <a:t>x</a:t>
            </a:r>
            <a:r>
              <a:rPr lang="ar-EG" sz="2400" b="1" dirty="0"/>
              <a:t> 10= 100 ضعف</a:t>
            </a:r>
          </a:p>
          <a:p>
            <a:endParaRPr lang="ar-EG" sz="2400" b="1" dirty="0"/>
          </a:p>
          <a:p>
            <a:r>
              <a:rPr lang="ar-EG" sz="2400" b="1" dirty="0"/>
              <a:t>تضاف الاصباغ الى الخلايا لكى يمكن رؤيتها</a:t>
            </a:r>
          </a:p>
          <a:p>
            <a:r>
              <a:rPr lang="ar-EG" sz="2400" b="1" dirty="0"/>
              <a:t> بوضوح </a:t>
            </a:r>
            <a:r>
              <a:rPr lang="ar-EG" sz="2400" b="1" dirty="0" err="1"/>
              <a:t>لانها</a:t>
            </a:r>
            <a:r>
              <a:rPr lang="ar-EG" sz="2400" b="1" dirty="0"/>
              <a:t> صغيرة جدا و رقيقة و شفافة</a:t>
            </a:r>
            <a:endParaRPr lang="ar-EG" sz="2400" dirty="0"/>
          </a:p>
        </p:txBody>
      </p:sp>
      <p:pic>
        <p:nvPicPr>
          <p:cNvPr id="7" name="صورة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504" y="3068960"/>
            <a:ext cx="3416226" cy="36724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0703397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مربع نص 1"/>
          <p:cNvSpPr txBox="1"/>
          <p:nvPr/>
        </p:nvSpPr>
        <p:spPr>
          <a:xfrm>
            <a:off x="3203848" y="332656"/>
            <a:ext cx="3024336" cy="58477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EG" sz="3200" b="1" dirty="0">
                <a:solidFill>
                  <a:schemeClr val="tx2"/>
                </a:solidFill>
              </a:rPr>
              <a:t>المجاهر الالكترونية :</a:t>
            </a:r>
          </a:p>
        </p:txBody>
      </p:sp>
      <p:sp>
        <p:nvSpPr>
          <p:cNvPr id="3" name="مربع نص 2"/>
          <p:cNvSpPr txBox="1"/>
          <p:nvPr/>
        </p:nvSpPr>
        <p:spPr>
          <a:xfrm>
            <a:off x="335759" y="1124744"/>
            <a:ext cx="8496944" cy="646331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EG" b="1" dirty="0"/>
              <a:t>1940لجاء العلماء لتطوير المجهر </a:t>
            </a:r>
            <a:r>
              <a:rPr lang="ar-EG" b="1" dirty="0" err="1"/>
              <a:t>الالكترونى</a:t>
            </a:r>
            <a:r>
              <a:rPr lang="ar-EG" b="1" dirty="0"/>
              <a:t> اثناء الحرب العالمية الثانية </a:t>
            </a:r>
            <a:r>
              <a:rPr lang="ar-EG" b="1" dirty="0" err="1"/>
              <a:t>كى</a:t>
            </a:r>
            <a:r>
              <a:rPr lang="ar-EG" b="1" dirty="0"/>
              <a:t> يتمكنوا من رؤية تفاصيل الاجزاء</a:t>
            </a:r>
          </a:p>
          <a:p>
            <a:r>
              <a:rPr lang="ar-EG" b="1" dirty="0"/>
              <a:t>الدقيقة في الخلايا .</a:t>
            </a:r>
            <a:endParaRPr lang="ar-EG" dirty="0"/>
          </a:p>
        </p:txBody>
      </p:sp>
      <p:sp>
        <p:nvSpPr>
          <p:cNvPr id="4" name="مربع نص 3"/>
          <p:cNvSpPr txBox="1"/>
          <p:nvPr/>
        </p:nvSpPr>
        <p:spPr>
          <a:xfrm>
            <a:off x="4885036" y="2708920"/>
            <a:ext cx="4212350" cy="46166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EG" sz="2400" b="1" dirty="0">
                <a:solidFill>
                  <a:schemeClr val="tx2"/>
                </a:solidFill>
              </a:rPr>
              <a:t>1-  المجهر </a:t>
            </a:r>
            <a:r>
              <a:rPr lang="ar-EG" sz="2400" b="1" dirty="0" err="1">
                <a:solidFill>
                  <a:schemeClr val="tx2"/>
                </a:solidFill>
              </a:rPr>
              <a:t>الإلكترونى</a:t>
            </a:r>
            <a:r>
              <a:rPr lang="ar-EG" sz="2400" b="1" dirty="0">
                <a:solidFill>
                  <a:schemeClr val="tx2"/>
                </a:solidFill>
              </a:rPr>
              <a:t> النافذ </a:t>
            </a:r>
            <a:r>
              <a:rPr lang="en-US" sz="2400" b="1" dirty="0">
                <a:solidFill>
                  <a:schemeClr val="tx2"/>
                </a:solidFill>
              </a:rPr>
              <a:t> : TEM</a:t>
            </a:r>
            <a:endParaRPr lang="ar-EG" sz="2400" dirty="0">
              <a:solidFill>
                <a:schemeClr val="tx2"/>
              </a:solidFill>
            </a:endParaRPr>
          </a:p>
        </p:txBody>
      </p:sp>
      <p:sp>
        <p:nvSpPr>
          <p:cNvPr id="5" name="مربع نص 4"/>
          <p:cNvSpPr txBox="1"/>
          <p:nvPr/>
        </p:nvSpPr>
        <p:spPr>
          <a:xfrm>
            <a:off x="5084871" y="3717032"/>
            <a:ext cx="4012515" cy="92333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EG" b="1" dirty="0"/>
              <a:t>يتكون من مغناطيس بدلا من العدسات حيث يوجه </a:t>
            </a:r>
          </a:p>
          <a:p>
            <a:r>
              <a:rPr lang="ar-EG" b="1" dirty="0"/>
              <a:t>شعاعا من الالكترونات الى شرائح رقيقة من الخلية</a:t>
            </a:r>
          </a:p>
          <a:p>
            <a:r>
              <a:rPr lang="ar-EG" b="1" dirty="0"/>
              <a:t>ثم تنفذ الى شاشة فلورية</a:t>
            </a:r>
            <a:endParaRPr lang="ar-EG" dirty="0"/>
          </a:p>
        </p:txBody>
      </p:sp>
      <p:pic>
        <p:nvPicPr>
          <p:cNvPr id="6" name="صورة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0599" y="1890704"/>
            <a:ext cx="4804272" cy="43466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0678765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مربع نص 2"/>
          <p:cNvSpPr txBox="1"/>
          <p:nvPr/>
        </p:nvSpPr>
        <p:spPr>
          <a:xfrm>
            <a:off x="6660232" y="404664"/>
            <a:ext cx="1944216" cy="58477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EG" sz="3200" b="1" dirty="0">
                <a:solidFill>
                  <a:srgbClr val="C00000"/>
                </a:solidFill>
              </a:rPr>
              <a:t>فكرة العمل :</a:t>
            </a:r>
            <a:endParaRPr lang="ar-EG" sz="3200" dirty="0">
              <a:solidFill>
                <a:srgbClr val="C00000"/>
              </a:solidFill>
            </a:endParaRPr>
          </a:p>
        </p:txBody>
      </p:sp>
      <p:sp>
        <p:nvSpPr>
          <p:cNvPr id="5" name="مربع نص 4"/>
          <p:cNvSpPr txBox="1"/>
          <p:nvPr/>
        </p:nvSpPr>
        <p:spPr>
          <a:xfrm>
            <a:off x="683568" y="1124744"/>
            <a:ext cx="8136904" cy="98488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EG" sz="2000" b="1" dirty="0"/>
              <a:t>الاجزاء السميكة في العينة تمتص قدرا من الالكترونات اكبر من الذى تمتصه الاجزاء الرقيقة</a:t>
            </a:r>
          </a:p>
          <a:p>
            <a:endParaRPr lang="ar-EG" b="1" dirty="0"/>
          </a:p>
          <a:p>
            <a:r>
              <a:rPr lang="ar-EG" sz="2000" b="1" dirty="0"/>
              <a:t>فتتكون صورة ابيض و اسود</a:t>
            </a:r>
            <a:endParaRPr lang="ar-EG" sz="2000" dirty="0"/>
          </a:p>
        </p:txBody>
      </p:sp>
      <p:sp>
        <p:nvSpPr>
          <p:cNvPr id="6" name="مربع نص 5"/>
          <p:cNvSpPr txBox="1"/>
          <p:nvPr/>
        </p:nvSpPr>
        <p:spPr>
          <a:xfrm>
            <a:off x="6178258" y="2401942"/>
            <a:ext cx="2651688" cy="461665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r>
              <a:rPr lang="ar-EG" sz="2400" b="1" dirty="0">
                <a:solidFill>
                  <a:srgbClr val="C00000"/>
                </a:solidFill>
              </a:rPr>
              <a:t>قوة التكبير </a:t>
            </a:r>
            <a:r>
              <a:rPr lang="ar-EG" sz="2400" b="1" dirty="0"/>
              <a:t>: 500,000</a:t>
            </a:r>
          </a:p>
        </p:txBody>
      </p:sp>
      <p:sp>
        <p:nvSpPr>
          <p:cNvPr id="7" name="مربع نص 6"/>
          <p:cNvSpPr txBox="1"/>
          <p:nvPr/>
        </p:nvSpPr>
        <p:spPr>
          <a:xfrm>
            <a:off x="6660232" y="3356992"/>
            <a:ext cx="2160240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EG" sz="2800" b="1" dirty="0">
                <a:solidFill>
                  <a:srgbClr val="C00000"/>
                </a:solidFill>
              </a:rPr>
              <a:t>شرط الاستخدام :</a:t>
            </a:r>
          </a:p>
        </p:txBody>
      </p:sp>
      <p:sp>
        <p:nvSpPr>
          <p:cNvPr id="8" name="مربع نص 7"/>
          <p:cNvSpPr txBox="1"/>
          <p:nvPr/>
        </p:nvSpPr>
        <p:spPr>
          <a:xfrm>
            <a:off x="6178258" y="4191471"/>
            <a:ext cx="2858238" cy="193899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EG" sz="2400" b="1" dirty="0"/>
              <a:t>ان تكون العينة ميتة </a:t>
            </a:r>
          </a:p>
          <a:p>
            <a:endParaRPr lang="ar-EG" sz="2400" b="1" dirty="0"/>
          </a:p>
          <a:p>
            <a:r>
              <a:rPr lang="ar-EG" sz="2400" b="1" dirty="0"/>
              <a:t>رقيقة للغاية </a:t>
            </a:r>
          </a:p>
          <a:p>
            <a:endParaRPr lang="ar-EG" sz="2400" b="1" dirty="0"/>
          </a:p>
          <a:p>
            <a:r>
              <a:rPr lang="ar-EG" sz="2400" b="1" dirty="0"/>
              <a:t>مصبوغة بالفلزات الثقيلة</a:t>
            </a:r>
            <a:endParaRPr lang="ar-EG" sz="2400" dirty="0"/>
          </a:p>
        </p:txBody>
      </p:sp>
      <p:pic>
        <p:nvPicPr>
          <p:cNvPr id="9" name="صورة 8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19672" y="1609647"/>
            <a:ext cx="3412195" cy="2954940"/>
          </a:xfrm>
          <a:prstGeom prst="rect">
            <a:avLst/>
          </a:prstGeom>
        </p:spPr>
      </p:pic>
      <p:pic>
        <p:nvPicPr>
          <p:cNvPr id="10" name="صورة 9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19672" y="4725144"/>
            <a:ext cx="3646599" cy="19906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0572221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مربع نص 1"/>
          <p:cNvSpPr txBox="1"/>
          <p:nvPr/>
        </p:nvSpPr>
        <p:spPr>
          <a:xfrm>
            <a:off x="3109955" y="452824"/>
            <a:ext cx="4032448" cy="46166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EG" sz="2400" b="1" dirty="0">
                <a:solidFill>
                  <a:schemeClr val="tx2"/>
                </a:solidFill>
              </a:rPr>
              <a:t>2- المجهر </a:t>
            </a:r>
            <a:r>
              <a:rPr lang="ar-EG" sz="2400" b="1" dirty="0" err="1">
                <a:solidFill>
                  <a:schemeClr val="tx2"/>
                </a:solidFill>
              </a:rPr>
              <a:t>الالكترونى</a:t>
            </a:r>
            <a:r>
              <a:rPr lang="ar-EG" sz="2400" b="1" dirty="0">
                <a:solidFill>
                  <a:schemeClr val="tx2"/>
                </a:solidFill>
              </a:rPr>
              <a:t> الماسح </a:t>
            </a:r>
            <a:r>
              <a:rPr lang="en-US" sz="2400" b="1" dirty="0">
                <a:solidFill>
                  <a:schemeClr val="tx2"/>
                </a:solidFill>
              </a:rPr>
              <a:t>SEM </a:t>
            </a:r>
            <a:endParaRPr lang="ar-EG" sz="2400" dirty="0">
              <a:solidFill>
                <a:schemeClr val="tx2"/>
              </a:solidFill>
            </a:endParaRPr>
          </a:p>
        </p:txBody>
      </p:sp>
      <p:sp>
        <p:nvSpPr>
          <p:cNvPr id="3" name="مربع نص 2"/>
          <p:cNvSpPr txBox="1"/>
          <p:nvPr/>
        </p:nvSpPr>
        <p:spPr>
          <a:xfrm>
            <a:off x="3995936" y="1412776"/>
            <a:ext cx="5040560" cy="1477328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EG" b="1" dirty="0"/>
              <a:t>يوجه الالكترونات على سطح العينة لتنتج صورة ثلاثية الابعاد .</a:t>
            </a:r>
          </a:p>
          <a:p>
            <a:endParaRPr lang="ar-EG" b="1" dirty="0"/>
          </a:p>
          <a:p>
            <a:r>
              <a:rPr lang="ar-EG" b="1" dirty="0"/>
              <a:t>عيوب المجهر </a:t>
            </a:r>
            <a:r>
              <a:rPr lang="ar-EG" b="1" dirty="0" err="1"/>
              <a:t>الالكترونى</a:t>
            </a:r>
            <a:r>
              <a:rPr lang="ar-EG" b="1" dirty="0"/>
              <a:t> النافذ و الماسح :</a:t>
            </a:r>
          </a:p>
          <a:p>
            <a:endParaRPr lang="ar-EG" b="1" dirty="0"/>
          </a:p>
          <a:p>
            <a:r>
              <a:rPr lang="ar-EG" b="1" dirty="0"/>
              <a:t>لا تسمح الا برصد الخلايا و الانسجة الميتة</a:t>
            </a:r>
            <a:endParaRPr lang="ar-EG" dirty="0"/>
          </a:p>
        </p:txBody>
      </p:sp>
      <p:pic>
        <p:nvPicPr>
          <p:cNvPr id="4" name="صورة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9512" y="889254"/>
            <a:ext cx="4242637" cy="5492074"/>
          </a:xfrm>
          <a:prstGeom prst="rect">
            <a:avLst/>
          </a:prstGeom>
        </p:spPr>
      </p:pic>
      <p:pic>
        <p:nvPicPr>
          <p:cNvPr id="5" name="صورة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32040" y="2996952"/>
            <a:ext cx="3429000" cy="37414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2064497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مربع نص 1"/>
          <p:cNvSpPr txBox="1"/>
          <p:nvPr/>
        </p:nvSpPr>
        <p:spPr>
          <a:xfrm>
            <a:off x="3635896" y="860400"/>
            <a:ext cx="5112568" cy="46166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EG" sz="2400" b="1" dirty="0">
                <a:solidFill>
                  <a:schemeClr val="tx2"/>
                </a:solidFill>
              </a:rPr>
              <a:t> 3- المجهر </a:t>
            </a:r>
            <a:r>
              <a:rPr lang="ar-EG" sz="2400" b="1" dirty="0" err="1">
                <a:solidFill>
                  <a:schemeClr val="tx2"/>
                </a:solidFill>
              </a:rPr>
              <a:t>الالكترونى</a:t>
            </a:r>
            <a:r>
              <a:rPr lang="ar-EG" sz="2400" b="1" dirty="0">
                <a:solidFill>
                  <a:schemeClr val="tx2"/>
                </a:solidFill>
              </a:rPr>
              <a:t> </a:t>
            </a:r>
            <a:r>
              <a:rPr lang="ar-EG" sz="2400" b="1" dirty="0" err="1">
                <a:solidFill>
                  <a:schemeClr val="tx2"/>
                </a:solidFill>
              </a:rPr>
              <a:t>النفقي</a:t>
            </a:r>
            <a:r>
              <a:rPr lang="ar-EG" sz="2400" b="1" dirty="0">
                <a:solidFill>
                  <a:schemeClr val="tx2"/>
                </a:solidFill>
              </a:rPr>
              <a:t> الماسح </a:t>
            </a:r>
            <a:r>
              <a:rPr lang="en-US" sz="2400" b="1" dirty="0">
                <a:solidFill>
                  <a:schemeClr val="tx2"/>
                </a:solidFill>
              </a:rPr>
              <a:t>STM</a:t>
            </a:r>
            <a:r>
              <a:rPr lang="ar-EG" sz="2400" b="1" dirty="0">
                <a:solidFill>
                  <a:schemeClr val="tx2"/>
                </a:solidFill>
              </a:rPr>
              <a:t> </a:t>
            </a:r>
            <a:endParaRPr lang="ar-EG" sz="2400" dirty="0">
              <a:solidFill>
                <a:schemeClr val="tx2"/>
              </a:solidFill>
            </a:endParaRPr>
          </a:p>
        </p:txBody>
      </p:sp>
      <p:sp>
        <p:nvSpPr>
          <p:cNvPr id="3" name="مربع نص 2"/>
          <p:cNvSpPr txBox="1"/>
          <p:nvPr/>
        </p:nvSpPr>
        <p:spPr>
          <a:xfrm>
            <a:off x="179512" y="1772816"/>
            <a:ext cx="8820472" cy="646331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EG" b="1" dirty="0"/>
              <a:t>يعطى صورة حاسوبية ثلاثية الابعاد </a:t>
            </a:r>
            <a:r>
              <a:rPr lang="ar-EG" b="1" dirty="0" err="1"/>
              <a:t>لاجسام</a:t>
            </a:r>
            <a:r>
              <a:rPr lang="ar-EG" b="1" dirty="0"/>
              <a:t> صغيرة بحجم الذرات . و يمكن استخدامه في دراسة العينات</a:t>
            </a:r>
          </a:p>
          <a:p>
            <a:r>
              <a:rPr lang="ar-EG" b="1" dirty="0"/>
              <a:t>الحية و المادة الوراثية في الخلية .</a:t>
            </a:r>
            <a:endParaRPr lang="ar-EG" dirty="0"/>
          </a:p>
        </p:txBody>
      </p:sp>
      <p:sp>
        <p:nvSpPr>
          <p:cNvPr id="4" name="مربع نص 3"/>
          <p:cNvSpPr txBox="1"/>
          <p:nvPr/>
        </p:nvSpPr>
        <p:spPr>
          <a:xfrm>
            <a:off x="4283968" y="3865761"/>
            <a:ext cx="4536504" cy="46166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EG" sz="2400" b="1" dirty="0">
                <a:solidFill>
                  <a:schemeClr val="tx2"/>
                </a:solidFill>
              </a:rPr>
              <a:t>4 - مجهر القوة الذرية </a:t>
            </a:r>
            <a:r>
              <a:rPr lang="en-US" sz="2400" b="1" dirty="0">
                <a:solidFill>
                  <a:schemeClr val="tx2"/>
                </a:solidFill>
              </a:rPr>
              <a:t>AFM :</a:t>
            </a:r>
            <a:endParaRPr lang="ar-EG" sz="2400" dirty="0">
              <a:solidFill>
                <a:schemeClr val="tx2"/>
              </a:solidFill>
            </a:endParaRPr>
          </a:p>
        </p:txBody>
      </p:sp>
      <p:sp>
        <p:nvSpPr>
          <p:cNvPr id="5" name="مربع نص 4"/>
          <p:cNvSpPr txBox="1"/>
          <p:nvPr/>
        </p:nvSpPr>
        <p:spPr>
          <a:xfrm>
            <a:off x="2483768" y="4797152"/>
            <a:ext cx="6336704" cy="92333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EG" b="1" dirty="0"/>
              <a:t>يدرس استجابة الخلية لعلاج جديد او اختلاف كيمياء الخلايا المريضة عن الخلية السليمة و ادخال اشرطة </a:t>
            </a:r>
            <a:r>
              <a:rPr lang="en-US" b="1" dirty="0"/>
              <a:t>DNA</a:t>
            </a:r>
          </a:p>
          <a:p>
            <a:r>
              <a:rPr lang="ar-EG" b="1" dirty="0"/>
              <a:t>مباشرة الى نواة الخلية للعلاج </a:t>
            </a:r>
            <a:r>
              <a:rPr lang="ar-EG" b="1" dirty="0" err="1"/>
              <a:t>الجينى</a:t>
            </a:r>
            <a:r>
              <a:rPr lang="ar-EG" b="1" dirty="0"/>
              <a:t> الجديد .</a:t>
            </a:r>
            <a:endParaRPr lang="ar-EG" dirty="0"/>
          </a:p>
        </p:txBody>
      </p:sp>
    </p:spTree>
    <p:extLst>
      <p:ext uri="{BB962C8B-B14F-4D97-AF65-F5344CB8AC3E}">
        <p14:creationId xmlns:p14="http://schemas.microsoft.com/office/powerpoint/2010/main" val="266274199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مربع نص 1"/>
          <p:cNvSpPr txBox="1"/>
          <p:nvPr/>
        </p:nvSpPr>
        <p:spPr>
          <a:xfrm>
            <a:off x="2771800" y="791126"/>
            <a:ext cx="4320480" cy="58477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EG" sz="3200" b="1" dirty="0">
                <a:solidFill>
                  <a:schemeClr val="tx2"/>
                </a:solidFill>
              </a:rPr>
              <a:t>الانواع الاساسية من الخلايا :</a:t>
            </a:r>
            <a:endParaRPr lang="ar-EG" sz="3200" dirty="0">
              <a:solidFill>
                <a:schemeClr val="tx2"/>
              </a:solidFill>
            </a:endParaRPr>
          </a:p>
        </p:txBody>
      </p:sp>
      <p:sp>
        <p:nvSpPr>
          <p:cNvPr id="3" name="مربع نص 2"/>
          <p:cNvSpPr txBox="1"/>
          <p:nvPr/>
        </p:nvSpPr>
        <p:spPr>
          <a:xfrm>
            <a:off x="828245" y="1628800"/>
            <a:ext cx="7848872" cy="769441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EG" sz="2000" b="1" dirty="0"/>
              <a:t>الخلايا موجودة في اجسامنا في اشكال و احجام مختلفة حسب وظيفة كل خلية منها .</a:t>
            </a:r>
          </a:p>
          <a:p>
            <a:r>
              <a:rPr lang="ar-EG" sz="2000" b="1" dirty="0"/>
              <a:t>جميع الخلايا تشترك في ان لها تركيبا يسمى     </a:t>
            </a:r>
            <a:r>
              <a:rPr lang="ar-EG" sz="2400" b="1" dirty="0">
                <a:solidFill>
                  <a:srgbClr val="C00000"/>
                </a:solidFill>
              </a:rPr>
              <a:t>الغشاء </a:t>
            </a:r>
            <a:r>
              <a:rPr lang="ar-EG" sz="2400" b="1" dirty="0" err="1">
                <a:solidFill>
                  <a:srgbClr val="C00000"/>
                </a:solidFill>
              </a:rPr>
              <a:t>البلازمى</a:t>
            </a:r>
            <a:endParaRPr lang="ar-EG" sz="2000" dirty="0">
              <a:solidFill>
                <a:srgbClr val="C00000"/>
              </a:solidFill>
            </a:endParaRPr>
          </a:p>
        </p:txBody>
      </p:sp>
      <p:sp>
        <p:nvSpPr>
          <p:cNvPr id="4" name="مربع نص 3"/>
          <p:cNvSpPr txBox="1"/>
          <p:nvPr/>
        </p:nvSpPr>
        <p:spPr>
          <a:xfrm>
            <a:off x="1188451" y="2863406"/>
            <a:ext cx="7704856" cy="46166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EG" sz="2400" b="1" dirty="0">
                <a:solidFill>
                  <a:srgbClr val="C00000"/>
                </a:solidFill>
              </a:rPr>
              <a:t>الغشاء </a:t>
            </a:r>
            <a:r>
              <a:rPr lang="ar-EG" sz="2400" b="1" dirty="0" err="1">
                <a:solidFill>
                  <a:srgbClr val="C00000"/>
                </a:solidFill>
              </a:rPr>
              <a:t>البلازمى</a:t>
            </a:r>
            <a:r>
              <a:rPr lang="ar-EG" sz="2400" b="1" dirty="0">
                <a:solidFill>
                  <a:srgbClr val="C00000"/>
                </a:solidFill>
              </a:rPr>
              <a:t> </a:t>
            </a:r>
            <a:r>
              <a:rPr lang="ar-EG" b="1" dirty="0">
                <a:solidFill>
                  <a:srgbClr val="C00000"/>
                </a:solidFill>
              </a:rPr>
              <a:t>: </a:t>
            </a:r>
            <a:r>
              <a:rPr lang="ar-EG" sz="2000" b="1" dirty="0"/>
              <a:t>هو حاجز خاص يساعد في ضبط </a:t>
            </a:r>
            <a:r>
              <a:rPr lang="ar-EG" sz="2000" b="1" dirty="0" err="1"/>
              <a:t>مايدخل</a:t>
            </a:r>
            <a:r>
              <a:rPr lang="ar-EG" sz="2000" b="1" dirty="0"/>
              <a:t> الى الخلية و </a:t>
            </a:r>
            <a:r>
              <a:rPr lang="ar-EG" sz="2000" b="1" dirty="0" err="1"/>
              <a:t>مايخرج</a:t>
            </a:r>
            <a:r>
              <a:rPr lang="ar-EG" sz="2000" b="1" dirty="0"/>
              <a:t> منها</a:t>
            </a:r>
            <a:endParaRPr lang="ar-EG" sz="2000" dirty="0"/>
          </a:p>
        </p:txBody>
      </p:sp>
      <p:sp>
        <p:nvSpPr>
          <p:cNvPr id="5" name="مربع نص 4"/>
          <p:cNvSpPr txBox="1"/>
          <p:nvPr/>
        </p:nvSpPr>
        <p:spPr>
          <a:xfrm>
            <a:off x="3059832" y="3717032"/>
            <a:ext cx="6084168" cy="1077218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EG" sz="2400" b="1" dirty="0">
                <a:solidFill>
                  <a:srgbClr val="C00000"/>
                </a:solidFill>
              </a:rPr>
              <a:t>للخلايا عادة عدد من الوظائف المشتركة : </a:t>
            </a:r>
          </a:p>
          <a:p>
            <a:r>
              <a:rPr lang="ar-EG" sz="2000" b="1" dirty="0"/>
              <a:t>تحتوى الخلايا على مادة وراثية تعطى تعليمات</a:t>
            </a:r>
          </a:p>
          <a:p>
            <a:r>
              <a:rPr lang="ar-EG" sz="2000" b="1" dirty="0"/>
              <a:t> </a:t>
            </a:r>
            <a:r>
              <a:rPr lang="ar-EG" sz="2000" b="1" dirty="0" err="1"/>
              <a:t>لانتاج</a:t>
            </a:r>
            <a:r>
              <a:rPr lang="ar-EG" sz="2000" b="1" dirty="0"/>
              <a:t> </a:t>
            </a:r>
            <a:r>
              <a:rPr lang="ar-EG" sz="2000" b="1" dirty="0" err="1"/>
              <a:t>ماتحتاجه</a:t>
            </a:r>
            <a:r>
              <a:rPr lang="ar-EG" sz="2000" b="1" dirty="0"/>
              <a:t> الخلية</a:t>
            </a:r>
            <a:endParaRPr lang="ar-EG" sz="2000" dirty="0"/>
          </a:p>
        </p:txBody>
      </p:sp>
      <p:sp>
        <p:nvSpPr>
          <p:cNvPr id="6" name="مربع نص 5"/>
          <p:cNvSpPr txBox="1"/>
          <p:nvPr/>
        </p:nvSpPr>
        <p:spPr>
          <a:xfrm>
            <a:off x="3479139" y="4897453"/>
            <a:ext cx="5616624" cy="46166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EG" sz="2400" b="1" dirty="0">
                <a:solidFill>
                  <a:srgbClr val="C00000"/>
                </a:solidFill>
              </a:rPr>
              <a:t>الخلية تعمل على تحليل الجزيئات : </a:t>
            </a:r>
            <a:r>
              <a:rPr lang="ar-EG" sz="2000" b="1" dirty="0"/>
              <a:t>لتوليد الطاقة</a:t>
            </a:r>
            <a:endParaRPr lang="ar-EG" sz="2000" b="1" dirty="0">
              <a:solidFill>
                <a:srgbClr val="C00000"/>
              </a:solidFill>
            </a:endParaRPr>
          </a:p>
        </p:txBody>
      </p:sp>
      <p:pic>
        <p:nvPicPr>
          <p:cNvPr id="7" name="صورة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325071"/>
            <a:ext cx="4499991" cy="35329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3423867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صورة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15277"/>
            <a:ext cx="9144000" cy="60274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5735121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مربع نص 1"/>
          <p:cNvSpPr txBox="1"/>
          <p:nvPr/>
        </p:nvSpPr>
        <p:spPr>
          <a:xfrm>
            <a:off x="971600" y="836712"/>
            <a:ext cx="7560840" cy="46166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EG" sz="2400" b="1" dirty="0">
                <a:solidFill>
                  <a:schemeClr val="tx2"/>
                </a:solidFill>
              </a:rPr>
              <a:t>الخلايا صنفين </a:t>
            </a:r>
            <a:r>
              <a:rPr lang="ar-EG" b="1" dirty="0"/>
              <a:t>: 1 الخلايا بدائية النواة              - 2 الخلايا حقيقية النواة -</a:t>
            </a:r>
            <a:endParaRPr lang="ar-EG" dirty="0"/>
          </a:p>
        </p:txBody>
      </p:sp>
      <p:pic>
        <p:nvPicPr>
          <p:cNvPr id="3" name="صورة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581935"/>
            <a:ext cx="9144000" cy="36941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4296069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مربع نص 1"/>
          <p:cNvSpPr txBox="1"/>
          <p:nvPr/>
        </p:nvSpPr>
        <p:spPr>
          <a:xfrm>
            <a:off x="4788024" y="1052736"/>
            <a:ext cx="3816424" cy="46166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EG" sz="2400" b="1" dirty="0"/>
              <a:t>** اصل تنوع الخلايا :</a:t>
            </a:r>
            <a:endParaRPr lang="ar-EG" sz="2400" dirty="0"/>
          </a:p>
        </p:txBody>
      </p:sp>
      <p:sp>
        <p:nvSpPr>
          <p:cNvPr id="3" name="مربع نص 2"/>
          <p:cNvSpPr txBox="1"/>
          <p:nvPr/>
        </p:nvSpPr>
        <p:spPr>
          <a:xfrm>
            <a:off x="1187624" y="1743199"/>
            <a:ext cx="7698266" cy="46166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EG" sz="2400" b="1" dirty="0">
                <a:solidFill>
                  <a:schemeClr val="tx2"/>
                </a:solidFill>
              </a:rPr>
              <a:t>ان الخلايا حقيقية النواة تطورت من خلايا بدائية النواة قبل ملايين السنين .</a:t>
            </a:r>
            <a:endParaRPr lang="ar-EG" sz="2400" dirty="0">
              <a:solidFill>
                <a:schemeClr val="tx2"/>
              </a:solidFill>
            </a:endParaRPr>
          </a:p>
        </p:txBody>
      </p:sp>
      <p:sp>
        <p:nvSpPr>
          <p:cNvPr id="4" name="مربع نص 3"/>
          <p:cNvSpPr txBox="1"/>
          <p:nvPr/>
        </p:nvSpPr>
        <p:spPr>
          <a:xfrm>
            <a:off x="748986" y="2673786"/>
            <a:ext cx="8136904" cy="646331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EG" b="1" dirty="0"/>
              <a:t>نظرية التكافل </a:t>
            </a:r>
            <a:r>
              <a:rPr lang="ar-EG" b="1" dirty="0" err="1"/>
              <a:t>الداخلى</a:t>
            </a:r>
            <a:r>
              <a:rPr lang="ar-EG" b="1" dirty="0"/>
              <a:t> : " تنشأ علاقة تكافلية بوجود خلية بدائية النواة تعيش داخل اخري بدائية النواة لتبادل</a:t>
            </a:r>
          </a:p>
          <a:p>
            <a:r>
              <a:rPr lang="ar-EG" b="1" dirty="0"/>
              <a:t>الاستفادة من بعضهما " .</a:t>
            </a:r>
            <a:endParaRPr lang="ar-EG" dirty="0"/>
          </a:p>
        </p:txBody>
      </p:sp>
      <p:sp>
        <p:nvSpPr>
          <p:cNvPr id="5" name="مربع نص 4"/>
          <p:cNvSpPr txBox="1"/>
          <p:nvPr/>
        </p:nvSpPr>
        <p:spPr>
          <a:xfrm>
            <a:off x="748986" y="4077072"/>
            <a:ext cx="8136904" cy="646331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EG" b="1" dirty="0"/>
              <a:t>** الخلايا حقيقية النواة لها وظائف محددة </a:t>
            </a:r>
            <a:r>
              <a:rPr lang="ar-EG" b="1" dirty="0" err="1"/>
              <a:t>لانها</a:t>
            </a:r>
            <a:r>
              <a:rPr lang="ar-EG" b="1" dirty="0"/>
              <a:t> اكبر حجما مما ادى الى تنوع الخلايا و </a:t>
            </a:r>
            <a:r>
              <a:rPr lang="ar-EG" b="1" dirty="0" err="1"/>
              <a:t>بالتالى</a:t>
            </a:r>
            <a:r>
              <a:rPr lang="ar-EG" b="1" dirty="0"/>
              <a:t> تنوع الكائنات الحية</a:t>
            </a:r>
            <a:endParaRPr lang="ar-EG" dirty="0"/>
          </a:p>
        </p:txBody>
      </p:sp>
    </p:spTree>
    <p:extLst>
      <p:ext uri="{BB962C8B-B14F-4D97-AF65-F5344CB8AC3E}">
        <p14:creationId xmlns:p14="http://schemas.microsoft.com/office/powerpoint/2010/main" val="21284035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صورة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47664" y="2492896"/>
            <a:ext cx="6835140" cy="2971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5257622"/>
      </p:ext>
    </p:extLst>
  </p:cSld>
  <p:clrMapOvr>
    <a:masterClrMapping/>
  </p:clrMapOvr>
</p:sld>
</file>

<file path=ppt/theme/theme1.xml><?xml version="1.0" encoding="utf-8"?>
<a:theme xmlns:a="http://schemas.openxmlformats.org/drawingml/2006/main" name="سمة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نسق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775</TotalTime>
  <Words>423</Words>
  <Application>Microsoft Office PowerPoint</Application>
  <PresentationFormat>On-screen Show (4:3)</PresentationFormat>
  <Paragraphs>59</Paragraphs>
  <Slides>11</Slides>
  <Notes>1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2" baseType="lpstr">
      <vt:lpstr>سمة Office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عرض تقديمي في PowerPoint</dc:title>
  <dc:creator>belal</dc:creator>
  <cp:lastModifiedBy>asifhammoud1978@gmail.com</cp:lastModifiedBy>
  <cp:revision>17</cp:revision>
  <dcterms:created xsi:type="dcterms:W3CDTF">2020-10-11T16:14:38Z</dcterms:created>
  <dcterms:modified xsi:type="dcterms:W3CDTF">2024-09-16T06:43:23Z</dcterms:modified>
</cp:coreProperties>
</file>