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299" r:id="rId6"/>
    <p:sldId id="304" r:id="rId7"/>
    <p:sldId id="300" r:id="rId8"/>
    <p:sldId id="309" r:id="rId9"/>
    <p:sldId id="310" r:id="rId10"/>
    <p:sldId id="308" r:id="rId11"/>
    <p:sldId id="311" r:id="rId12"/>
    <p:sldId id="301" r:id="rId13"/>
    <p:sldId id="305" r:id="rId14"/>
    <p:sldId id="307" r:id="rId15"/>
    <p:sldId id="302" r:id="rId16"/>
    <p:sldId id="312" r:id="rId17"/>
    <p:sldId id="313" r:id="rId18"/>
    <p:sldId id="303" r:id="rId19"/>
    <p:sldId id="314" r:id="rId20"/>
    <p:sldId id="317" r:id="rId21"/>
    <p:sldId id="318" r:id="rId22"/>
    <p:sldId id="306" r:id="rId23"/>
    <p:sldId id="315" r:id="rId24"/>
    <p:sldId id="316" r:id="rId25"/>
    <p:sldId id="319" r:id="rId26"/>
    <p:sldId id="320" r:id="rId27"/>
    <p:sldId id="321" r:id="rId28"/>
    <p:sldId id="322" r:id="rId29"/>
    <p:sldId id="32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D2DC"/>
    <a:srgbClr val="180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7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ibrahim" userId="c2f1088aebe613a7" providerId="LiveId" clId="{ED8B37FE-3C98-40DF-A100-17B9392880C4}"/>
    <pc:docChg chg="custSel addSld modSld">
      <pc:chgData name="ahmed ibrahim" userId="c2f1088aebe613a7" providerId="LiveId" clId="{ED8B37FE-3C98-40DF-A100-17B9392880C4}" dt="2026-04-02T04:24:39.724" v="133" actId="478"/>
      <pc:docMkLst>
        <pc:docMk/>
      </pc:docMkLst>
      <pc:sldChg chg="modSp">
        <pc:chgData name="ahmed ibrahim" userId="c2f1088aebe613a7" providerId="LiveId" clId="{ED8B37FE-3C98-40DF-A100-17B9392880C4}" dt="2026-04-02T04:11:00.078" v="126" actId="20577"/>
        <pc:sldMkLst>
          <pc:docMk/>
          <pc:sldMk cId="941664656" sldId="301"/>
        </pc:sldMkLst>
        <pc:spChg chg="mod">
          <ac:chgData name="ahmed ibrahim" userId="c2f1088aebe613a7" providerId="LiveId" clId="{ED8B37FE-3C98-40DF-A100-17B9392880C4}" dt="2026-04-02T04:11:00.078" v="126" actId="20577"/>
          <ac:spMkLst>
            <pc:docMk/>
            <pc:sldMk cId="941664656" sldId="301"/>
            <ac:spMk id="4" creationId="{1C0D2978-9E16-F6F1-59B8-C6526B966DE7}"/>
          </ac:spMkLst>
        </pc:spChg>
      </pc:sldChg>
      <pc:sldChg chg="addSp delSp modSp mod modAnim">
        <pc:chgData name="ahmed ibrahim" userId="c2f1088aebe613a7" providerId="LiveId" clId="{ED8B37FE-3C98-40DF-A100-17B9392880C4}" dt="2026-04-01T07:34:47.816" v="123" actId="478"/>
        <pc:sldMkLst>
          <pc:docMk/>
          <pc:sldMk cId="2633460943" sldId="321"/>
        </pc:sldMkLst>
        <pc:spChg chg="mod">
          <ac:chgData name="ahmed ibrahim" userId="c2f1088aebe613a7" providerId="LiveId" clId="{ED8B37FE-3C98-40DF-A100-17B9392880C4}" dt="2026-03-31T03:48:36.727" v="16" actId="20577"/>
          <ac:spMkLst>
            <pc:docMk/>
            <pc:sldMk cId="2633460943" sldId="321"/>
            <ac:spMk id="2" creationId="{1FD8DC38-F545-3A79-2A3A-C11AAF3BEC1D}"/>
          </ac:spMkLst>
        </pc:spChg>
        <pc:spChg chg="add mod">
          <ac:chgData name="ahmed ibrahim" userId="c2f1088aebe613a7" providerId="LiveId" clId="{ED8B37FE-3C98-40DF-A100-17B9392880C4}" dt="2026-03-31T03:49:08.164" v="19" actId="20577"/>
          <ac:spMkLst>
            <pc:docMk/>
            <pc:sldMk cId="2633460943" sldId="321"/>
            <ac:spMk id="3" creationId="{FB14398B-BC50-4CE2-BA3A-D9A3D8B6D286}"/>
          </ac:spMkLst>
        </pc:spChg>
        <pc:spChg chg="add mod">
          <ac:chgData name="ahmed ibrahim" userId="c2f1088aebe613a7" providerId="LiveId" clId="{ED8B37FE-3C98-40DF-A100-17B9392880C4}" dt="2026-03-31T03:52:26.550" v="30" actId="113"/>
          <ac:spMkLst>
            <pc:docMk/>
            <pc:sldMk cId="2633460943" sldId="321"/>
            <ac:spMk id="4" creationId="{80765173-2D71-B91B-0F3A-58660FA71F3C}"/>
          </ac:spMkLst>
        </pc:spChg>
        <pc:spChg chg="add mod">
          <ac:chgData name="ahmed ibrahim" userId="c2f1088aebe613a7" providerId="LiveId" clId="{ED8B37FE-3C98-40DF-A100-17B9392880C4}" dt="2026-03-31T03:55:36.812" v="62" actId="207"/>
          <ac:spMkLst>
            <pc:docMk/>
            <pc:sldMk cId="2633460943" sldId="321"/>
            <ac:spMk id="9" creationId="{9CB9BF51-83D0-8F70-3DDE-3A560EE2743A}"/>
          </ac:spMkLst>
        </pc:spChg>
        <pc:picChg chg="add mod">
          <ac:chgData name="ahmed ibrahim" userId="c2f1088aebe613a7" providerId="LiveId" clId="{ED8B37FE-3C98-40DF-A100-17B9392880C4}" dt="2026-03-31T03:54:16.487" v="44" actId="1076"/>
          <ac:picMkLst>
            <pc:docMk/>
            <pc:sldMk cId="2633460943" sldId="321"/>
            <ac:picMk id="6" creationId="{44247E6F-78B3-2C2D-32E8-8CF3F32EDC0D}"/>
          </ac:picMkLst>
        </pc:picChg>
        <pc:picChg chg="add mod">
          <ac:chgData name="ahmed ibrahim" userId="c2f1088aebe613a7" providerId="LiveId" clId="{ED8B37FE-3C98-40DF-A100-17B9392880C4}" dt="2026-03-31T03:54:20.460" v="46" actId="14100"/>
          <ac:picMkLst>
            <pc:docMk/>
            <pc:sldMk cId="2633460943" sldId="321"/>
            <ac:picMk id="8" creationId="{AD60B9A3-3395-95D3-A9DB-2D37BFE4044A}"/>
          </ac:picMkLst>
        </pc:picChg>
        <pc:inkChg chg="add del">
          <ac:chgData name="ahmed ibrahim" userId="c2f1088aebe613a7" providerId="LiveId" clId="{ED8B37FE-3C98-40DF-A100-17B9392880C4}" dt="2026-04-01T07:34:46.739" v="122" actId="478"/>
          <ac:inkMkLst>
            <pc:docMk/>
            <pc:sldMk cId="2633460943" sldId="321"/>
            <ac:inkMk id="5" creationId="{28C0FDAA-C6C1-002E-2C11-357F73955BEF}"/>
          </ac:inkMkLst>
        </pc:inkChg>
        <pc:inkChg chg="add del">
          <ac:chgData name="ahmed ibrahim" userId="c2f1088aebe613a7" providerId="LiveId" clId="{ED8B37FE-3C98-40DF-A100-17B9392880C4}" dt="2026-04-01T07:34:47.816" v="123" actId="478"/>
          <ac:inkMkLst>
            <pc:docMk/>
            <pc:sldMk cId="2633460943" sldId="321"/>
            <ac:inkMk id="7" creationId="{D85098BC-29AE-23AF-49E4-8032BA2C8128}"/>
          </ac:inkMkLst>
        </pc:inkChg>
      </pc:sldChg>
      <pc:sldChg chg="addSp delSp modSp new mod modAnim">
        <pc:chgData name="ahmed ibrahim" userId="c2f1088aebe613a7" providerId="LiveId" clId="{ED8B37FE-3C98-40DF-A100-17B9392880C4}" dt="2026-04-02T04:24:39.724" v="133" actId="478"/>
        <pc:sldMkLst>
          <pc:docMk/>
          <pc:sldMk cId="227938664" sldId="322"/>
        </pc:sldMkLst>
        <pc:spChg chg="add mod">
          <ac:chgData name="ahmed ibrahim" userId="c2f1088aebe613a7" providerId="LiveId" clId="{ED8B37FE-3C98-40DF-A100-17B9392880C4}" dt="2026-04-02T04:14:49.723" v="129" actId="20577"/>
          <ac:spMkLst>
            <pc:docMk/>
            <pc:sldMk cId="227938664" sldId="322"/>
            <ac:spMk id="2" creationId="{F5789071-7808-D190-599B-1C664BDAFF6F}"/>
          </ac:spMkLst>
        </pc:spChg>
        <pc:inkChg chg="add del">
          <ac:chgData name="ahmed ibrahim" userId="c2f1088aebe613a7" providerId="LiveId" clId="{ED8B37FE-3C98-40DF-A100-17B9392880C4}" dt="2026-04-02T04:24:38.779" v="132" actId="478"/>
          <ac:inkMkLst>
            <pc:docMk/>
            <pc:sldMk cId="227938664" sldId="322"/>
            <ac:inkMk id="3" creationId="{5E91FB8A-3C10-9451-A490-ED9488A8A52E}"/>
          </ac:inkMkLst>
        </pc:inkChg>
        <pc:inkChg chg="add del">
          <ac:chgData name="ahmed ibrahim" userId="c2f1088aebe613a7" providerId="LiveId" clId="{ED8B37FE-3C98-40DF-A100-17B9392880C4}" dt="2026-04-01T07:34:44.160" v="121" actId="478"/>
          <ac:inkMkLst>
            <pc:docMk/>
            <pc:sldMk cId="227938664" sldId="322"/>
            <ac:inkMk id="3" creationId="{EB3DF17D-3C46-F4FB-360C-5408AB493BA1}"/>
          </ac:inkMkLst>
        </pc:inkChg>
        <pc:inkChg chg="add del">
          <ac:chgData name="ahmed ibrahim" userId="c2f1088aebe613a7" providerId="LiveId" clId="{ED8B37FE-3C98-40DF-A100-17B9392880C4}" dt="2026-04-01T07:34:42.429" v="119" actId="478"/>
          <ac:inkMkLst>
            <pc:docMk/>
            <pc:sldMk cId="227938664" sldId="322"/>
            <ac:inkMk id="4" creationId="{8F512037-F8DC-AF1A-05E8-82846F4B915B}"/>
          </ac:inkMkLst>
        </pc:inkChg>
        <pc:inkChg chg="add del">
          <ac:chgData name="ahmed ibrahim" userId="c2f1088aebe613a7" providerId="LiveId" clId="{ED8B37FE-3C98-40DF-A100-17B9392880C4}" dt="2026-04-02T04:24:39.724" v="133" actId="478"/>
          <ac:inkMkLst>
            <pc:docMk/>
            <pc:sldMk cId="227938664" sldId="322"/>
            <ac:inkMk id="4" creationId="{986378B0-53A6-7FB5-4DAB-78A3FAD97650}"/>
          </ac:inkMkLst>
        </pc:inkChg>
        <pc:inkChg chg="add del">
          <ac:chgData name="ahmed ibrahim" userId="c2f1088aebe613a7" providerId="LiveId" clId="{ED8B37FE-3C98-40DF-A100-17B9392880C4}" dt="2026-04-01T07:34:43.430" v="120" actId="478"/>
          <ac:inkMkLst>
            <pc:docMk/>
            <pc:sldMk cId="227938664" sldId="322"/>
            <ac:inkMk id="5" creationId="{7CF82674-B073-C578-4595-9629D8C89020}"/>
          </ac:inkMkLst>
        </pc:inkChg>
      </pc:sldChg>
      <pc:sldChg chg="addSp delSp modSp new mod modAnim">
        <pc:chgData name="ahmed ibrahim" userId="c2f1088aebe613a7" providerId="LiveId" clId="{ED8B37FE-3C98-40DF-A100-17B9392880C4}" dt="2026-04-01T07:34:40.149" v="118" actId="478"/>
        <pc:sldMkLst>
          <pc:docMk/>
          <pc:sldMk cId="213959924" sldId="323"/>
        </pc:sldMkLst>
        <pc:spChg chg="add mod">
          <ac:chgData name="ahmed ibrahim" userId="c2f1088aebe613a7" providerId="LiveId" clId="{ED8B37FE-3C98-40DF-A100-17B9392880C4}" dt="2026-04-01T06:54:16.529" v="101" actId="403"/>
          <ac:spMkLst>
            <pc:docMk/>
            <pc:sldMk cId="213959924" sldId="323"/>
            <ac:spMk id="2" creationId="{58C61CD5-34DD-C769-D91F-91F946F0527F}"/>
          </ac:spMkLst>
        </pc:spChg>
        <pc:spChg chg="add mod">
          <ac:chgData name="ahmed ibrahim" userId="c2f1088aebe613a7" providerId="LiveId" clId="{ED8B37FE-3C98-40DF-A100-17B9392880C4}" dt="2026-04-01T06:55:35.336" v="108" actId="207"/>
          <ac:spMkLst>
            <pc:docMk/>
            <pc:sldMk cId="213959924" sldId="323"/>
            <ac:spMk id="3" creationId="{3B43A78F-2ABD-2756-A388-C7EA50F009DB}"/>
          </ac:spMkLst>
        </pc:spChg>
        <pc:spChg chg="add mod">
          <ac:chgData name="ahmed ibrahim" userId="c2f1088aebe613a7" providerId="LiveId" clId="{ED8B37FE-3C98-40DF-A100-17B9392880C4}" dt="2026-04-01T06:55:30.319" v="107" actId="403"/>
          <ac:spMkLst>
            <pc:docMk/>
            <pc:sldMk cId="213959924" sldId="323"/>
            <ac:spMk id="4" creationId="{4D153954-2807-0225-7363-274B8ACAA742}"/>
          </ac:spMkLst>
        </pc:spChg>
        <pc:inkChg chg="add del">
          <ac:chgData name="ahmed ibrahim" userId="c2f1088aebe613a7" providerId="LiveId" clId="{ED8B37FE-3C98-40DF-A100-17B9392880C4}" dt="2026-04-01T07:25:51.864" v="115" actId="478"/>
          <ac:inkMkLst>
            <pc:docMk/>
            <pc:sldMk cId="213959924" sldId="323"/>
            <ac:inkMk id="5" creationId="{8C37AF2A-5E46-52C0-4322-6CF74063D142}"/>
          </ac:inkMkLst>
        </pc:inkChg>
        <pc:inkChg chg="add del">
          <ac:chgData name="ahmed ibrahim" userId="c2f1088aebe613a7" providerId="LiveId" clId="{ED8B37FE-3C98-40DF-A100-17B9392880C4}" dt="2026-04-01T07:25:53.627" v="116" actId="478"/>
          <ac:inkMkLst>
            <pc:docMk/>
            <pc:sldMk cId="213959924" sldId="323"/>
            <ac:inkMk id="6" creationId="{DA565687-AE11-E291-7EF0-D21087719188}"/>
          </ac:inkMkLst>
        </pc:inkChg>
        <pc:inkChg chg="add del">
          <ac:chgData name="ahmed ibrahim" userId="c2f1088aebe613a7" providerId="LiveId" clId="{ED8B37FE-3C98-40DF-A100-17B9392880C4}" dt="2026-04-01T07:34:40.149" v="118" actId="478"/>
          <ac:inkMkLst>
            <pc:docMk/>
            <pc:sldMk cId="213959924" sldId="323"/>
            <ac:inkMk id="7" creationId="{34F4082B-C402-6647-780A-6C2A4883A18B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07AA9-2093-4C63-99B8-9C02F22EE44C}" type="doc">
      <dgm:prSet loTypeId="urn:microsoft.com/office/officeart/2005/8/layout/lProcess1" loCatId="process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AE"/>
        </a:p>
      </dgm:t>
    </dgm:pt>
    <dgm:pt modelId="{E840AAE8-ED7D-4D26-A2F5-683DF5F53D27}">
      <dgm:prSet phldrT="[Text]" phldr="0"/>
      <dgm:spPr/>
      <dgm:t>
        <a:bodyPr/>
        <a:lstStyle/>
        <a:p>
          <a:r>
            <a:rPr lang="ar-AE" dirty="0"/>
            <a:t>كهرومغناطيسة</a:t>
          </a:r>
          <a:endParaRPr lang="en-AE" dirty="0"/>
        </a:p>
      </dgm:t>
    </dgm:pt>
    <dgm:pt modelId="{B68C6B96-E931-4051-816E-47B2F8CF3CE6}" type="parTrans" cxnId="{07BCC9C0-0A11-4229-A211-8EEE5F66F378}">
      <dgm:prSet/>
      <dgm:spPr/>
      <dgm:t>
        <a:bodyPr/>
        <a:lstStyle/>
        <a:p>
          <a:endParaRPr lang="en-AE"/>
        </a:p>
      </dgm:t>
    </dgm:pt>
    <dgm:pt modelId="{A4AEC566-338A-4BF7-AEEB-3C9CCE5DE180}" type="sibTrans" cxnId="{07BCC9C0-0A11-4229-A211-8EEE5F66F378}">
      <dgm:prSet/>
      <dgm:spPr/>
      <dgm:t>
        <a:bodyPr/>
        <a:lstStyle/>
        <a:p>
          <a:endParaRPr lang="en-AE"/>
        </a:p>
      </dgm:t>
    </dgm:pt>
    <dgm:pt modelId="{169A10A4-5F66-462F-9BC0-02C661279827}">
      <dgm:prSet phldrT="[Text]" phldr="0"/>
      <dgm:spPr/>
      <dgm:t>
        <a:bodyPr/>
        <a:lstStyle/>
        <a:p>
          <a:r>
            <a:rPr lang="ar-AE" dirty="0"/>
            <a:t>تنتقل في المادة و في الفراغ مثل الضوء</a:t>
          </a:r>
          <a:endParaRPr lang="en-AE" dirty="0"/>
        </a:p>
      </dgm:t>
    </dgm:pt>
    <dgm:pt modelId="{6A777FC5-8D82-4099-BA05-213A67E80FB4}" type="parTrans" cxnId="{10F4B6D6-0CBA-4C22-A357-CEF36D517232}">
      <dgm:prSet/>
      <dgm:spPr/>
      <dgm:t>
        <a:bodyPr/>
        <a:lstStyle/>
        <a:p>
          <a:endParaRPr lang="en-AE"/>
        </a:p>
      </dgm:t>
    </dgm:pt>
    <dgm:pt modelId="{9D38CF16-9A1F-4CE9-9331-6D44AEC20B37}" type="sibTrans" cxnId="{10F4B6D6-0CBA-4C22-A357-CEF36D517232}">
      <dgm:prSet/>
      <dgm:spPr/>
      <dgm:t>
        <a:bodyPr/>
        <a:lstStyle/>
        <a:p>
          <a:endParaRPr lang="en-AE"/>
        </a:p>
      </dgm:t>
    </dgm:pt>
    <dgm:pt modelId="{B835B74D-3D43-48E1-878C-8C2C359CC16D}">
      <dgm:prSet phldrT="[Text]" phldr="0"/>
      <dgm:spPr/>
      <dgm:t>
        <a:bodyPr/>
        <a:lstStyle/>
        <a:p>
          <a:r>
            <a:rPr lang="ar-AE" dirty="0"/>
            <a:t>تكون مستعرضة فقط</a:t>
          </a:r>
          <a:endParaRPr lang="en-AE" dirty="0"/>
        </a:p>
      </dgm:t>
    </dgm:pt>
    <dgm:pt modelId="{90B3E2B3-E215-4CD1-8CF7-20CEA95F9AF3}" type="parTrans" cxnId="{20966AD4-0163-4D5F-997E-EE87631C9810}">
      <dgm:prSet/>
      <dgm:spPr/>
      <dgm:t>
        <a:bodyPr/>
        <a:lstStyle/>
        <a:p>
          <a:endParaRPr lang="en-AE"/>
        </a:p>
      </dgm:t>
    </dgm:pt>
    <dgm:pt modelId="{B2748339-BF3B-4869-8068-B6CDE7839DDA}" type="sibTrans" cxnId="{20966AD4-0163-4D5F-997E-EE87631C9810}">
      <dgm:prSet/>
      <dgm:spPr/>
      <dgm:t>
        <a:bodyPr/>
        <a:lstStyle/>
        <a:p>
          <a:endParaRPr lang="en-AE"/>
        </a:p>
      </dgm:t>
    </dgm:pt>
    <dgm:pt modelId="{D844567D-B670-4EA6-B4D1-E5EABF8CE959}">
      <dgm:prSet phldrT="[Text]" phldr="0"/>
      <dgm:spPr/>
      <dgm:t>
        <a:bodyPr/>
        <a:lstStyle/>
        <a:p>
          <a:r>
            <a:rPr lang="ar-AE" dirty="0"/>
            <a:t>ميكانيكية</a:t>
          </a:r>
          <a:endParaRPr lang="en-AE" dirty="0"/>
        </a:p>
      </dgm:t>
    </dgm:pt>
    <dgm:pt modelId="{1604B829-94BD-463C-B299-48C81D6463E7}" type="parTrans" cxnId="{3D603124-D532-46B0-9E0B-09EB9774FBEA}">
      <dgm:prSet/>
      <dgm:spPr/>
      <dgm:t>
        <a:bodyPr/>
        <a:lstStyle/>
        <a:p>
          <a:endParaRPr lang="en-AE"/>
        </a:p>
      </dgm:t>
    </dgm:pt>
    <dgm:pt modelId="{349ED342-860A-4EC0-9F9F-94454F6F96DB}" type="sibTrans" cxnId="{3D603124-D532-46B0-9E0B-09EB9774FBEA}">
      <dgm:prSet/>
      <dgm:spPr/>
      <dgm:t>
        <a:bodyPr/>
        <a:lstStyle/>
        <a:p>
          <a:endParaRPr lang="en-AE"/>
        </a:p>
      </dgm:t>
    </dgm:pt>
    <dgm:pt modelId="{58D97908-8385-4AE1-A2B2-844D68D6D7D8}">
      <dgm:prSet phldrT="[Text]" phldr="0"/>
      <dgm:spPr/>
      <dgm:t>
        <a:bodyPr/>
        <a:lstStyle/>
        <a:p>
          <a:r>
            <a:rPr lang="ar-AE" dirty="0"/>
            <a:t>تحتاج إلى وسط ناقل ولا تنتقل في الفراغ , مثل الصوت</a:t>
          </a:r>
          <a:endParaRPr lang="en-AE" dirty="0"/>
        </a:p>
      </dgm:t>
    </dgm:pt>
    <dgm:pt modelId="{BAE6B9A1-9F56-49CB-A39A-D172713C32FE}" type="parTrans" cxnId="{7FD17262-AB4B-4EE0-9B52-61B869DFE353}">
      <dgm:prSet/>
      <dgm:spPr/>
      <dgm:t>
        <a:bodyPr/>
        <a:lstStyle/>
        <a:p>
          <a:endParaRPr lang="en-AE"/>
        </a:p>
      </dgm:t>
    </dgm:pt>
    <dgm:pt modelId="{C95E49BB-C7BE-4525-A571-999D261D911A}" type="sibTrans" cxnId="{7FD17262-AB4B-4EE0-9B52-61B869DFE353}">
      <dgm:prSet/>
      <dgm:spPr/>
      <dgm:t>
        <a:bodyPr/>
        <a:lstStyle/>
        <a:p>
          <a:endParaRPr lang="en-AE"/>
        </a:p>
      </dgm:t>
    </dgm:pt>
    <dgm:pt modelId="{AC2C33DA-C039-417A-831C-F4D55ACAD3D2}">
      <dgm:prSet phldrT="[Text]" phldr="0"/>
      <dgm:spPr/>
      <dgm:t>
        <a:bodyPr/>
        <a:lstStyle/>
        <a:p>
          <a:r>
            <a:rPr lang="ar-AE" dirty="0"/>
            <a:t>مستعرضة أو طولية</a:t>
          </a:r>
          <a:endParaRPr lang="en-AE" dirty="0"/>
        </a:p>
      </dgm:t>
    </dgm:pt>
    <dgm:pt modelId="{B5B6B51C-05E8-413C-A2FE-AE5EC3A89029}" type="parTrans" cxnId="{41E40338-0C71-4F96-84CA-394EC8FA29AD}">
      <dgm:prSet/>
      <dgm:spPr/>
      <dgm:t>
        <a:bodyPr/>
        <a:lstStyle/>
        <a:p>
          <a:endParaRPr lang="en-AE"/>
        </a:p>
      </dgm:t>
    </dgm:pt>
    <dgm:pt modelId="{31D6D4DA-EB3E-4D88-9ADC-AC0AF3888F17}" type="sibTrans" cxnId="{41E40338-0C71-4F96-84CA-394EC8FA29AD}">
      <dgm:prSet/>
      <dgm:spPr/>
      <dgm:t>
        <a:bodyPr/>
        <a:lstStyle/>
        <a:p>
          <a:endParaRPr lang="en-AE"/>
        </a:p>
      </dgm:t>
    </dgm:pt>
    <dgm:pt modelId="{43C89DF5-BB1C-497A-B5AE-EF71B585895B}" type="pres">
      <dgm:prSet presAssocID="{D0307AA9-2093-4C63-99B8-9C02F22EE44C}" presName="Name0" presStyleCnt="0">
        <dgm:presLayoutVars>
          <dgm:dir/>
          <dgm:animLvl val="lvl"/>
          <dgm:resizeHandles val="exact"/>
        </dgm:presLayoutVars>
      </dgm:prSet>
      <dgm:spPr/>
    </dgm:pt>
    <dgm:pt modelId="{6F91E55D-CB85-4F29-A95D-D8AAAEBAD00B}" type="pres">
      <dgm:prSet presAssocID="{E840AAE8-ED7D-4D26-A2F5-683DF5F53D27}" presName="vertFlow" presStyleCnt="0"/>
      <dgm:spPr/>
    </dgm:pt>
    <dgm:pt modelId="{6E129DD5-ED5B-4177-9F25-D85555FF5B0A}" type="pres">
      <dgm:prSet presAssocID="{E840AAE8-ED7D-4D26-A2F5-683DF5F53D27}" presName="header" presStyleLbl="node1" presStyleIdx="0" presStyleCnt="2" custLinFactNeighborX="-17559" custLinFactNeighborY="-2867"/>
      <dgm:spPr/>
    </dgm:pt>
    <dgm:pt modelId="{41D46637-E950-4587-BAD2-2B59F487F373}" type="pres">
      <dgm:prSet presAssocID="{6A777FC5-8D82-4099-BA05-213A67E80FB4}" presName="parTrans" presStyleLbl="sibTrans2D1" presStyleIdx="0" presStyleCnt="4"/>
      <dgm:spPr/>
    </dgm:pt>
    <dgm:pt modelId="{9A3EF251-76C5-49D6-814A-07B95C641BB9}" type="pres">
      <dgm:prSet presAssocID="{169A10A4-5F66-462F-9BC0-02C661279827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A4734A74-EDD6-433E-818C-D2AF280B1E5E}" type="pres">
      <dgm:prSet presAssocID="{9D38CF16-9A1F-4CE9-9331-6D44AEC20B37}" presName="sibTrans" presStyleLbl="sibTrans2D1" presStyleIdx="1" presStyleCnt="4"/>
      <dgm:spPr/>
    </dgm:pt>
    <dgm:pt modelId="{5636252B-776E-412A-8970-C4A36C8D9686}" type="pres">
      <dgm:prSet presAssocID="{B835B74D-3D43-48E1-878C-8C2C359CC16D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8A8D233E-B89B-46A2-8FF0-6C8A515D4351}" type="pres">
      <dgm:prSet presAssocID="{E840AAE8-ED7D-4D26-A2F5-683DF5F53D27}" presName="hSp" presStyleCnt="0"/>
      <dgm:spPr/>
    </dgm:pt>
    <dgm:pt modelId="{D50ED300-8F0A-46C3-98FC-698C01619AFF}" type="pres">
      <dgm:prSet presAssocID="{D844567D-B670-4EA6-B4D1-E5EABF8CE959}" presName="vertFlow" presStyleCnt="0"/>
      <dgm:spPr/>
    </dgm:pt>
    <dgm:pt modelId="{6B359BCF-1264-4F84-9219-E28E36A5E58E}" type="pres">
      <dgm:prSet presAssocID="{D844567D-B670-4EA6-B4D1-E5EABF8CE959}" presName="header" presStyleLbl="node1" presStyleIdx="1" presStyleCnt="2"/>
      <dgm:spPr/>
    </dgm:pt>
    <dgm:pt modelId="{ECA962DF-4E4A-4398-AFAE-226BD18E29E7}" type="pres">
      <dgm:prSet presAssocID="{BAE6B9A1-9F56-49CB-A39A-D172713C32FE}" presName="parTrans" presStyleLbl="sibTrans2D1" presStyleIdx="2" presStyleCnt="4"/>
      <dgm:spPr/>
    </dgm:pt>
    <dgm:pt modelId="{B91905A6-2C2E-4413-9265-5874858316C7}" type="pres">
      <dgm:prSet presAssocID="{58D97908-8385-4AE1-A2B2-844D68D6D7D8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BCD12CF9-5396-4F54-9CF3-F83DF6DC8139}" type="pres">
      <dgm:prSet presAssocID="{C95E49BB-C7BE-4525-A571-999D261D911A}" presName="sibTrans" presStyleLbl="sibTrans2D1" presStyleIdx="3" presStyleCnt="4"/>
      <dgm:spPr/>
    </dgm:pt>
    <dgm:pt modelId="{3426F586-1806-4F29-AE6D-E1698C4C9BE4}" type="pres">
      <dgm:prSet presAssocID="{AC2C33DA-C039-417A-831C-F4D55ACAD3D2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CD7E9220-2422-44B3-9C51-308452791A0A}" type="presOf" srcId="{B835B74D-3D43-48E1-878C-8C2C359CC16D}" destId="{5636252B-776E-412A-8970-C4A36C8D9686}" srcOrd="0" destOrd="0" presId="urn:microsoft.com/office/officeart/2005/8/layout/lProcess1"/>
    <dgm:cxn modelId="{35EAEC21-AE6D-4F44-BBB8-64AE117388BE}" type="presOf" srcId="{BAE6B9A1-9F56-49CB-A39A-D172713C32FE}" destId="{ECA962DF-4E4A-4398-AFAE-226BD18E29E7}" srcOrd="0" destOrd="0" presId="urn:microsoft.com/office/officeart/2005/8/layout/lProcess1"/>
    <dgm:cxn modelId="{3D603124-D532-46B0-9E0B-09EB9774FBEA}" srcId="{D0307AA9-2093-4C63-99B8-9C02F22EE44C}" destId="{D844567D-B670-4EA6-B4D1-E5EABF8CE959}" srcOrd="1" destOrd="0" parTransId="{1604B829-94BD-463C-B299-48C81D6463E7}" sibTransId="{349ED342-860A-4EC0-9F9F-94454F6F96DB}"/>
    <dgm:cxn modelId="{21090826-E0C4-4C9C-9899-398531446417}" type="presOf" srcId="{D844567D-B670-4EA6-B4D1-E5EABF8CE959}" destId="{6B359BCF-1264-4F84-9219-E28E36A5E58E}" srcOrd="0" destOrd="0" presId="urn:microsoft.com/office/officeart/2005/8/layout/lProcess1"/>
    <dgm:cxn modelId="{D337512E-1A37-4C76-A197-FB2E2B916582}" type="presOf" srcId="{C95E49BB-C7BE-4525-A571-999D261D911A}" destId="{BCD12CF9-5396-4F54-9CF3-F83DF6DC8139}" srcOrd="0" destOrd="0" presId="urn:microsoft.com/office/officeart/2005/8/layout/lProcess1"/>
    <dgm:cxn modelId="{9019D533-6445-46DF-BC38-8166E4D4AF71}" type="presOf" srcId="{AC2C33DA-C039-417A-831C-F4D55ACAD3D2}" destId="{3426F586-1806-4F29-AE6D-E1698C4C9BE4}" srcOrd="0" destOrd="0" presId="urn:microsoft.com/office/officeart/2005/8/layout/lProcess1"/>
    <dgm:cxn modelId="{41E40338-0C71-4F96-84CA-394EC8FA29AD}" srcId="{D844567D-B670-4EA6-B4D1-E5EABF8CE959}" destId="{AC2C33DA-C039-417A-831C-F4D55ACAD3D2}" srcOrd="1" destOrd="0" parTransId="{B5B6B51C-05E8-413C-A2FE-AE5EC3A89029}" sibTransId="{31D6D4DA-EB3E-4D88-9ADC-AC0AF3888F17}"/>
    <dgm:cxn modelId="{C649D961-9540-4AAC-B5B3-F3487FC80417}" type="presOf" srcId="{6A777FC5-8D82-4099-BA05-213A67E80FB4}" destId="{41D46637-E950-4587-BAD2-2B59F487F373}" srcOrd="0" destOrd="0" presId="urn:microsoft.com/office/officeart/2005/8/layout/lProcess1"/>
    <dgm:cxn modelId="{7FD17262-AB4B-4EE0-9B52-61B869DFE353}" srcId="{D844567D-B670-4EA6-B4D1-E5EABF8CE959}" destId="{58D97908-8385-4AE1-A2B2-844D68D6D7D8}" srcOrd="0" destOrd="0" parTransId="{BAE6B9A1-9F56-49CB-A39A-D172713C32FE}" sibTransId="{C95E49BB-C7BE-4525-A571-999D261D911A}"/>
    <dgm:cxn modelId="{BB9CC066-59C6-41B0-8BC4-B9868F03F87C}" type="presOf" srcId="{58D97908-8385-4AE1-A2B2-844D68D6D7D8}" destId="{B91905A6-2C2E-4413-9265-5874858316C7}" srcOrd="0" destOrd="0" presId="urn:microsoft.com/office/officeart/2005/8/layout/lProcess1"/>
    <dgm:cxn modelId="{F3889454-AD25-4A0C-B2BA-E48D1935A61F}" type="presOf" srcId="{D0307AA9-2093-4C63-99B8-9C02F22EE44C}" destId="{43C89DF5-BB1C-497A-B5AE-EF71B585895B}" srcOrd="0" destOrd="0" presId="urn:microsoft.com/office/officeart/2005/8/layout/lProcess1"/>
    <dgm:cxn modelId="{BCD104C0-8A25-4F73-A6B8-CFA37E27066A}" type="presOf" srcId="{9D38CF16-9A1F-4CE9-9331-6D44AEC20B37}" destId="{A4734A74-EDD6-433E-818C-D2AF280B1E5E}" srcOrd="0" destOrd="0" presId="urn:microsoft.com/office/officeart/2005/8/layout/lProcess1"/>
    <dgm:cxn modelId="{07BCC9C0-0A11-4229-A211-8EEE5F66F378}" srcId="{D0307AA9-2093-4C63-99B8-9C02F22EE44C}" destId="{E840AAE8-ED7D-4D26-A2F5-683DF5F53D27}" srcOrd="0" destOrd="0" parTransId="{B68C6B96-E931-4051-816E-47B2F8CF3CE6}" sibTransId="{A4AEC566-338A-4BF7-AEEB-3C9CCE5DE180}"/>
    <dgm:cxn modelId="{806B01C3-48C5-4E91-A224-459F32018825}" type="presOf" srcId="{E840AAE8-ED7D-4D26-A2F5-683DF5F53D27}" destId="{6E129DD5-ED5B-4177-9F25-D85555FF5B0A}" srcOrd="0" destOrd="0" presId="urn:microsoft.com/office/officeart/2005/8/layout/lProcess1"/>
    <dgm:cxn modelId="{20966AD4-0163-4D5F-997E-EE87631C9810}" srcId="{E840AAE8-ED7D-4D26-A2F5-683DF5F53D27}" destId="{B835B74D-3D43-48E1-878C-8C2C359CC16D}" srcOrd="1" destOrd="0" parTransId="{90B3E2B3-E215-4CD1-8CF7-20CEA95F9AF3}" sibTransId="{B2748339-BF3B-4869-8068-B6CDE7839DDA}"/>
    <dgm:cxn modelId="{10F4B6D6-0CBA-4C22-A357-CEF36D517232}" srcId="{E840AAE8-ED7D-4D26-A2F5-683DF5F53D27}" destId="{169A10A4-5F66-462F-9BC0-02C661279827}" srcOrd="0" destOrd="0" parTransId="{6A777FC5-8D82-4099-BA05-213A67E80FB4}" sibTransId="{9D38CF16-9A1F-4CE9-9331-6D44AEC20B37}"/>
    <dgm:cxn modelId="{F1F131F8-1370-46B0-A6D0-4AE15C027D18}" type="presOf" srcId="{169A10A4-5F66-462F-9BC0-02C661279827}" destId="{9A3EF251-76C5-49D6-814A-07B95C641BB9}" srcOrd="0" destOrd="0" presId="urn:microsoft.com/office/officeart/2005/8/layout/lProcess1"/>
    <dgm:cxn modelId="{DA758EE9-7F2C-4E14-B5BB-2C1F36468E1B}" type="presParOf" srcId="{43C89DF5-BB1C-497A-B5AE-EF71B585895B}" destId="{6F91E55D-CB85-4F29-A95D-D8AAAEBAD00B}" srcOrd="0" destOrd="0" presId="urn:microsoft.com/office/officeart/2005/8/layout/lProcess1"/>
    <dgm:cxn modelId="{E7ABAAFF-0654-4571-83B1-515F35F2E817}" type="presParOf" srcId="{6F91E55D-CB85-4F29-A95D-D8AAAEBAD00B}" destId="{6E129DD5-ED5B-4177-9F25-D85555FF5B0A}" srcOrd="0" destOrd="0" presId="urn:microsoft.com/office/officeart/2005/8/layout/lProcess1"/>
    <dgm:cxn modelId="{4C035C29-2DC7-4D81-A6AA-D936FEBED42B}" type="presParOf" srcId="{6F91E55D-CB85-4F29-A95D-D8AAAEBAD00B}" destId="{41D46637-E950-4587-BAD2-2B59F487F373}" srcOrd="1" destOrd="0" presId="urn:microsoft.com/office/officeart/2005/8/layout/lProcess1"/>
    <dgm:cxn modelId="{9A7B3445-4509-476F-8658-886AE648D2FE}" type="presParOf" srcId="{6F91E55D-CB85-4F29-A95D-D8AAAEBAD00B}" destId="{9A3EF251-76C5-49D6-814A-07B95C641BB9}" srcOrd="2" destOrd="0" presId="urn:microsoft.com/office/officeart/2005/8/layout/lProcess1"/>
    <dgm:cxn modelId="{4A22B396-3A0F-4DEC-B0AB-E8884C07818C}" type="presParOf" srcId="{6F91E55D-CB85-4F29-A95D-D8AAAEBAD00B}" destId="{A4734A74-EDD6-433E-818C-D2AF280B1E5E}" srcOrd="3" destOrd="0" presId="urn:microsoft.com/office/officeart/2005/8/layout/lProcess1"/>
    <dgm:cxn modelId="{8D76830B-E396-418D-B71F-151F8B7D26D6}" type="presParOf" srcId="{6F91E55D-CB85-4F29-A95D-D8AAAEBAD00B}" destId="{5636252B-776E-412A-8970-C4A36C8D9686}" srcOrd="4" destOrd="0" presId="urn:microsoft.com/office/officeart/2005/8/layout/lProcess1"/>
    <dgm:cxn modelId="{0BE8C72D-5639-4369-81AC-C6C91290F949}" type="presParOf" srcId="{43C89DF5-BB1C-497A-B5AE-EF71B585895B}" destId="{8A8D233E-B89B-46A2-8FF0-6C8A515D4351}" srcOrd="1" destOrd="0" presId="urn:microsoft.com/office/officeart/2005/8/layout/lProcess1"/>
    <dgm:cxn modelId="{F3D4E109-A341-4625-96E9-F0175C1C5F53}" type="presParOf" srcId="{43C89DF5-BB1C-497A-B5AE-EF71B585895B}" destId="{D50ED300-8F0A-46C3-98FC-698C01619AFF}" srcOrd="2" destOrd="0" presId="urn:microsoft.com/office/officeart/2005/8/layout/lProcess1"/>
    <dgm:cxn modelId="{5ED9C317-FCCD-43A5-90EA-16C2A29AA700}" type="presParOf" srcId="{D50ED300-8F0A-46C3-98FC-698C01619AFF}" destId="{6B359BCF-1264-4F84-9219-E28E36A5E58E}" srcOrd="0" destOrd="0" presId="urn:microsoft.com/office/officeart/2005/8/layout/lProcess1"/>
    <dgm:cxn modelId="{BCEEF5AA-8621-492F-8602-7964C9225437}" type="presParOf" srcId="{D50ED300-8F0A-46C3-98FC-698C01619AFF}" destId="{ECA962DF-4E4A-4398-AFAE-226BD18E29E7}" srcOrd="1" destOrd="0" presId="urn:microsoft.com/office/officeart/2005/8/layout/lProcess1"/>
    <dgm:cxn modelId="{368B9471-074F-4181-AB60-7169570607BB}" type="presParOf" srcId="{D50ED300-8F0A-46C3-98FC-698C01619AFF}" destId="{B91905A6-2C2E-4413-9265-5874858316C7}" srcOrd="2" destOrd="0" presId="urn:microsoft.com/office/officeart/2005/8/layout/lProcess1"/>
    <dgm:cxn modelId="{9EA10F94-D2AA-4C79-B4FB-44CC7C6B4255}" type="presParOf" srcId="{D50ED300-8F0A-46C3-98FC-698C01619AFF}" destId="{BCD12CF9-5396-4F54-9CF3-F83DF6DC8139}" srcOrd="3" destOrd="0" presId="urn:microsoft.com/office/officeart/2005/8/layout/lProcess1"/>
    <dgm:cxn modelId="{A600AC24-C7D7-4F2B-AEC0-33DB13410E07}" type="presParOf" srcId="{D50ED300-8F0A-46C3-98FC-698C01619AFF}" destId="{3426F586-1806-4F29-AE6D-E1698C4C9BE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29DD5-ED5B-4177-9F25-D85555FF5B0A}">
      <dsp:nvSpPr>
        <dsp:cNvPr id="0" name=""/>
        <dsp:cNvSpPr/>
      </dsp:nvSpPr>
      <dsp:spPr>
        <a:xfrm>
          <a:off x="0" y="871335"/>
          <a:ext cx="4265554" cy="1066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6300" kern="1200" dirty="0"/>
            <a:t>كهرومغناطيسة</a:t>
          </a:r>
          <a:endParaRPr lang="en-AE" sz="6300" kern="1200" dirty="0"/>
        </a:p>
      </dsp:txBody>
      <dsp:txXfrm>
        <a:off x="31233" y="902568"/>
        <a:ext cx="4203088" cy="1003922"/>
      </dsp:txXfrm>
    </dsp:sp>
    <dsp:sp modelId="{41D46637-E950-4587-BAD2-2B59F487F373}">
      <dsp:nvSpPr>
        <dsp:cNvPr id="0" name=""/>
        <dsp:cNvSpPr/>
      </dsp:nvSpPr>
      <dsp:spPr>
        <a:xfrm rot="5396428">
          <a:off x="2037546" y="2036382"/>
          <a:ext cx="191968" cy="1866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3EF251-76C5-49D6-814A-07B95C641BB9}">
      <dsp:nvSpPr>
        <dsp:cNvPr id="0" name=""/>
        <dsp:cNvSpPr/>
      </dsp:nvSpPr>
      <dsp:spPr>
        <a:xfrm>
          <a:off x="1507" y="2321660"/>
          <a:ext cx="4265554" cy="106638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400" kern="1200" dirty="0"/>
            <a:t>تنتقل في المادة و في الفراغ مثل الضوء</a:t>
          </a:r>
          <a:endParaRPr lang="en-AE" sz="3400" kern="1200" dirty="0"/>
        </a:p>
      </dsp:txBody>
      <dsp:txXfrm>
        <a:off x="32740" y="2352893"/>
        <a:ext cx="4203088" cy="1003922"/>
      </dsp:txXfrm>
    </dsp:sp>
    <dsp:sp modelId="{A4734A74-EDD6-433E-818C-D2AF280B1E5E}">
      <dsp:nvSpPr>
        <dsp:cNvPr id="0" name=""/>
        <dsp:cNvSpPr/>
      </dsp:nvSpPr>
      <dsp:spPr>
        <a:xfrm rot="5400000">
          <a:off x="2040975" y="3481357"/>
          <a:ext cx="186617" cy="1866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36252B-776E-412A-8970-C4A36C8D9686}">
      <dsp:nvSpPr>
        <dsp:cNvPr id="0" name=""/>
        <dsp:cNvSpPr/>
      </dsp:nvSpPr>
      <dsp:spPr>
        <a:xfrm>
          <a:off x="1507" y="3761284"/>
          <a:ext cx="4265554" cy="106638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400" kern="1200" dirty="0"/>
            <a:t>تكون مستعرضة فقط</a:t>
          </a:r>
          <a:endParaRPr lang="en-AE" sz="3400" kern="1200" dirty="0"/>
        </a:p>
      </dsp:txBody>
      <dsp:txXfrm>
        <a:off x="32740" y="3792517"/>
        <a:ext cx="4203088" cy="1003922"/>
      </dsp:txXfrm>
    </dsp:sp>
    <dsp:sp modelId="{6B359BCF-1264-4F84-9219-E28E36A5E58E}">
      <dsp:nvSpPr>
        <dsp:cNvPr id="0" name=""/>
        <dsp:cNvSpPr/>
      </dsp:nvSpPr>
      <dsp:spPr>
        <a:xfrm>
          <a:off x="4864238" y="882035"/>
          <a:ext cx="4265554" cy="1066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6300" kern="1200" dirty="0"/>
            <a:t>ميكانيكية</a:t>
          </a:r>
          <a:endParaRPr lang="en-AE" sz="6300" kern="1200" dirty="0"/>
        </a:p>
      </dsp:txBody>
      <dsp:txXfrm>
        <a:off x="4895471" y="913268"/>
        <a:ext cx="4203088" cy="1003922"/>
      </dsp:txXfrm>
    </dsp:sp>
    <dsp:sp modelId="{ECA962DF-4E4A-4398-AFAE-226BD18E29E7}">
      <dsp:nvSpPr>
        <dsp:cNvPr id="0" name=""/>
        <dsp:cNvSpPr/>
      </dsp:nvSpPr>
      <dsp:spPr>
        <a:xfrm rot="5400000">
          <a:off x="6903706" y="2041733"/>
          <a:ext cx="186617" cy="1866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1905A6-2C2E-4413-9265-5874858316C7}">
      <dsp:nvSpPr>
        <dsp:cNvPr id="0" name=""/>
        <dsp:cNvSpPr/>
      </dsp:nvSpPr>
      <dsp:spPr>
        <a:xfrm>
          <a:off x="4864238" y="2321660"/>
          <a:ext cx="4265554" cy="106638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400" kern="1200" dirty="0"/>
            <a:t>تحتاج إلى وسط ناقل ولا تنتقل في الفراغ , مثل الصوت</a:t>
          </a:r>
          <a:endParaRPr lang="en-AE" sz="3400" kern="1200" dirty="0"/>
        </a:p>
      </dsp:txBody>
      <dsp:txXfrm>
        <a:off x="4895471" y="2352893"/>
        <a:ext cx="4203088" cy="1003922"/>
      </dsp:txXfrm>
    </dsp:sp>
    <dsp:sp modelId="{BCD12CF9-5396-4F54-9CF3-F83DF6DC8139}">
      <dsp:nvSpPr>
        <dsp:cNvPr id="0" name=""/>
        <dsp:cNvSpPr/>
      </dsp:nvSpPr>
      <dsp:spPr>
        <a:xfrm rot="5400000">
          <a:off x="6903706" y="3481357"/>
          <a:ext cx="186617" cy="1866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26F586-1806-4F29-AE6D-E1698C4C9BE4}">
      <dsp:nvSpPr>
        <dsp:cNvPr id="0" name=""/>
        <dsp:cNvSpPr/>
      </dsp:nvSpPr>
      <dsp:spPr>
        <a:xfrm>
          <a:off x="4864238" y="3761284"/>
          <a:ext cx="4265554" cy="106638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400" kern="1200" dirty="0"/>
            <a:t>مستعرضة أو طولية</a:t>
          </a:r>
          <a:endParaRPr lang="en-AE" sz="3400" kern="1200" dirty="0"/>
        </a:p>
      </dsp:txBody>
      <dsp:txXfrm>
        <a:off x="4895471" y="3792517"/>
        <a:ext cx="4203088" cy="1003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ophysics.com/w13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hysics.com/w3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hysics.com/w6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3" y="-22860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6090" y="479986"/>
            <a:ext cx="3214307" cy="1990504"/>
          </a:xfrm>
        </p:spPr>
        <p:txBody>
          <a:bodyPr anchor="b">
            <a:normAutofit/>
          </a:bodyPr>
          <a:lstStyle/>
          <a:p>
            <a:pPr algn="r" rtl="1"/>
            <a:r>
              <a:rPr lang="ar-AE" sz="4000" dirty="0">
                <a:solidFill>
                  <a:schemeClr val="tx1"/>
                </a:solidFill>
              </a:rPr>
              <a:t>القسم 2:</a:t>
            </a:r>
            <a:br>
              <a:rPr lang="ar-AE" sz="4000" dirty="0">
                <a:solidFill>
                  <a:schemeClr val="tx1"/>
                </a:solidFill>
              </a:rPr>
            </a:br>
            <a:r>
              <a:rPr lang="ar-AE" sz="4000" dirty="0">
                <a:solidFill>
                  <a:schemeClr val="tx1"/>
                </a:solidFill>
              </a:rPr>
              <a:t>خصائص الموجات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2890004"/>
            <a:ext cx="3205640" cy="774186"/>
          </a:xfrm>
        </p:spPr>
        <p:txBody>
          <a:bodyPr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ar-AE" sz="1600" b="1" i="1" dirty="0">
                <a:latin typeface="Agency FB" panose="020B0503020202020204" pitchFamily="34" charset="0"/>
                <a:cs typeface="+mj-cs"/>
              </a:rPr>
              <a:t>إعداد الأستاذ : </a:t>
            </a:r>
          </a:p>
          <a:p>
            <a:pPr algn="r">
              <a:lnSpc>
                <a:spcPct val="100000"/>
              </a:lnSpc>
            </a:pPr>
            <a:r>
              <a:rPr lang="ar-AE" sz="1600" b="1" i="1" dirty="0">
                <a:latin typeface="Agency FB" panose="020B0503020202020204" pitchFamily="34" charset="0"/>
                <a:cs typeface="+mj-cs"/>
              </a:rPr>
              <a:t>أحمد إبراهيم</a:t>
            </a:r>
            <a:endParaRPr lang="en-US" sz="1600" b="1" i="1" dirty="0">
              <a:latin typeface="Agency FB" panose="020B0503020202020204" pitchFamily="34" charset="0"/>
              <a:cs typeface="+mj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BD677F-4D52-E04D-F360-A0637AD427AC}"/>
              </a:ext>
            </a:extLst>
          </p:cNvPr>
          <p:cNvSpPr txBox="1"/>
          <p:nvPr/>
        </p:nvSpPr>
        <p:spPr>
          <a:xfrm>
            <a:off x="3019425" y="71686"/>
            <a:ext cx="883661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3200" b="1" i="1" u="sng" dirty="0">
                <a:solidFill>
                  <a:srgbClr val="FF0000"/>
                </a:solidFill>
              </a:rPr>
              <a:t>ملاحظة مهمة : </a:t>
            </a: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الموجات التي تنشأ في أعماق البحيرات و المحيطات تعتبر </a:t>
            </a:r>
            <a:r>
              <a:rPr lang="ar-AE" sz="2800" b="1" u="sng" dirty="0">
                <a:solidFill>
                  <a:srgbClr val="FF0000"/>
                </a:solidFill>
              </a:rPr>
              <a:t>(موجات طولية )</a:t>
            </a:r>
          </a:p>
          <a:p>
            <a:pPr algn="r" rtl="1"/>
            <a:endParaRPr lang="ar-AE" sz="2800" b="1" u="sng" dirty="0">
              <a:solidFill>
                <a:srgbClr val="FF0000"/>
              </a:solidFill>
            </a:endParaRP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أما الموجات التي تنشأ على سطح الماء و تأخذ مساراً دائرياً موازياً لإتجاه حركة الموجه أحياناً و عمودياً على اتجاه حركة الموجه في أحيان أخرى تسمى </a:t>
            </a:r>
            <a:r>
              <a:rPr lang="ar-AE" sz="2800" b="1" i="1" u="sng" dirty="0">
                <a:solidFill>
                  <a:srgbClr val="FF0000"/>
                </a:solidFill>
              </a:rPr>
              <a:t>(موجة سطحية)</a:t>
            </a:r>
          </a:p>
        </p:txBody>
      </p:sp>
      <p:pic>
        <p:nvPicPr>
          <p:cNvPr id="6" name="Picture 5">
            <a:hlinkClick r:id="rId2" highlightClick="1"/>
            <a:extLst>
              <a:ext uri="{FF2B5EF4-FFF2-40B4-BE49-F238E27FC236}">
                <a16:creationId xmlns:a16="http://schemas.microsoft.com/office/drawing/2014/main" id="{3EC0166D-0D4E-4FBB-053A-DD71EF6D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2982347"/>
            <a:ext cx="10101262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7A4CDA-3197-F869-8F65-2135A7728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59746"/>
              </p:ext>
            </p:extLst>
          </p:nvPr>
        </p:nvGraphicFramePr>
        <p:xfrm>
          <a:off x="0" y="-2"/>
          <a:ext cx="12192000" cy="6953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9350">
                  <a:extLst>
                    <a:ext uri="{9D8B030D-6E8A-4147-A177-3AD203B41FA5}">
                      <a16:colId xmlns:a16="http://schemas.microsoft.com/office/drawing/2014/main" val="2479154909"/>
                    </a:ext>
                  </a:extLst>
                </a:gridCol>
                <a:gridCol w="4837941">
                  <a:extLst>
                    <a:ext uri="{9D8B030D-6E8A-4147-A177-3AD203B41FA5}">
                      <a16:colId xmlns:a16="http://schemas.microsoft.com/office/drawing/2014/main" val="3108111090"/>
                    </a:ext>
                  </a:extLst>
                </a:gridCol>
                <a:gridCol w="2904709">
                  <a:extLst>
                    <a:ext uri="{9D8B030D-6E8A-4147-A177-3AD203B41FA5}">
                      <a16:colId xmlns:a16="http://schemas.microsoft.com/office/drawing/2014/main" val="2291310153"/>
                    </a:ext>
                  </a:extLst>
                </a:gridCol>
              </a:tblGrid>
              <a:tr h="1486195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717581"/>
                  </a:ext>
                </a:extLst>
              </a:tr>
              <a:tr h="1486195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708466"/>
                  </a:ext>
                </a:extLst>
              </a:tr>
              <a:tr h="2494962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05715"/>
                  </a:ext>
                </a:extLst>
              </a:tr>
              <a:tr h="1486195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157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A6ED90-95E1-F161-B7B4-935AA3BEC9C1}"/>
              </a:ext>
            </a:extLst>
          </p:cNvPr>
          <p:cNvSpPr txBox="1"/>
          <p:nvPr/>
        </p:nvSpPr>
        <p:spPr>
          <a:xfrm>
            <a:off x="5518111" y="430828"/>
            <a:ext cx="273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3200" b="1" i="1" u="sng" dirty="0"/>
              <a:t>موجات مستعرضة </a:t>
            </a:r>
            <a:endParaRPr lang="en-AE" sz="3200" b="1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78577-FBFE-D5E1-68F1-7FF4FAD6633C}"/>
              </a:ext>
            </a:extLst>
          </p:cNvPr>
          <p:cNvSpPr txBox="1"/>
          <p:nvPr/>
        </p:nvSpPr>
        <p:spPr>
          <a:xfrm>
            <a:off x="1174927" y="430829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200" b="1" i="1" u="sng" dirty="0"/>
              <a:t>موجات طولية </a:t>
            </a:r>
            <a:endParaRPr lang="en-AE" sz="3200" b="1" i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C01F8-630C-974E-D38B-9D08170E871A}"/>
              </a:ext>
            </a:extLst>
          </p:cNvPr>
          <p:cNvSpPr txBox="1"/>
          <p:nvPr/>
        </p:nvSpPr>
        <p:spPr>
          <a:xfrm>
            <a:off x="9467850" y="389781"/>
            <a:ext cx="2170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4000" b="1" i="1" u="sng" dirty="0"/>
              <a:t>وجه</a:t>
            </a:r>
            <a:r>
              <a:rPr lang="ar-AE" sz="3200" b="1" i="1" u="sng" dirty="0"/>
              <a:t> المقارنة </a:t>
            </a:r>
            <a:endParaRPr lang="en-AE" sz="3200" b="1" i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09718-4CF7-9BC6-8D4B-D0540FE2B588}"/>
              </a:ext>
            </a:extLst>
          </p:cNvPr>
          <p:cNvSpPr txBox="1"/>
          <p:nvPr/>
        </p:nvSpPr>
        <p:spPr>
          <a:xfrm>
            <a:off x="9467850" y="2105025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800" b="1" i="1" u="sng" dirty="0">
                <a:solidFill>
                  <a:srgbClr val="FF0000"/>
                </a:solidFill>
              </a:rPr>
              <a:t>اهتزاز الجسيمات </a:t>
            </a:r>
            <a:endParaRPr lang="en-AE" sz="2800" b="1" i="1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48DEB-0175-8790-C1D1-5E2438242C78}"/>
              </a:ext>
            </a:extLst>
          </p:cNvPr>
          <p:cNvSpPr txBox="1"/>
          <p:nvPr/>
        </p:nvSpPr>
        <p:spPr>
          <a:xfrm>
            <a:off x="9853881" y="3956237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800" b="1" i="1" u="sng" dirty="0">
                <a:solidFill>
                  <a:srgbClr val="FF0000"/>
                </a:solidFill>
              </a:rPr>
              <a:t>مكونات الموجة </a:t>
            </a:r>
            <a:endParaRPr lang="en-AE" sz="2800" b="1" i="1" u="sng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98FFB-683E-371C-A179-DADA337E3F78}"/>
              </a:ext>
            </a:extLst>
          </p:cNvPr>
          <p:cNvSpPr txBox="1"/>
          <p:nvPr/>
        </p:nvSpPr>
        <p:spPr>
          <a:xfrm>
            <a:off x="10497212" y="5611563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200" b="1" i="1" u="sng" dirty="0">
                <a:solidFill>
                  <a:srgbClr val="FF0000"/>
                </a:solidFill>
              </a:rPr>
              <a:t>أمثلة</a:t>
            </a:r>
            <a:r>
              <a:rPr lang="ar-AE" sz="2800" dirty="0"/>
              <a:t> </a:t>
            </a:r>
            <a:endParaRPr lang="en-A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B70FE-20A4-D235-21E8-E7968BF896AF}"/>
              </a:ext>
            </a:extLst>
          </p:cNvPr>
          <p:cNvSpPr txBox="1"/>
          <p:nvPr/>
        </p:nvSpPr>
        <p:spPr>
          <a:xfrm>
            <a:off x="5295900" y="2105025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b="1" dirty="0">
                <a:solidFill>
                  <a:srgbClr val="002060"/>
                </a:solidFill>
              </a:rPr>
              <a:t>متعامدة على اتجاه انتشار الموجه </a:t>
            </a:r>
            <a:endParaRPr lang="en-AE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93DBA-6284-231B-F6D7-DBA156BE756A}"/>
              </a:ext>
            </a:extLst>
          </p:cNvPr>
          <p:cNvSpPr txBox="1"/>
          <p:nvPr/>
        </p:nvSpPr>
        <p:spPr>
          <a:xfrm>
            <a:off x="6001980" y="3047047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200" b="1" i="1" dirty="0">
                <a:solidFill>
                  <a:srgbClr val="002060"/>
                </a:solidFill>
              </a:rPr>
              <a:t>قمم و قيعان </a:t>
            </a:r>
            <a:endParaRPr lang="en-AE" sz="32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79BB8-CC49-EF62-B189-0EB296329CDB}"/>
              </a:ext>
            </a:extLst>
          </p:cNvPr>
          <p:cNvSpPr txBox="1"/>
          <p:nvPr/>
        </p:nvSpPr>
        <p:spPr>
          <a:xfrm>
            <a:off x="5971523" y="5851030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b="1" i="1" dirty="0">
                <a:solidFill>
                  <a:srgbClr val="002060"/>
                </a:solidFill>
              </a:rPr>
              <a:t>الضوء , الحبل </a:t>
            </a:r>
            <a:endParaRPr lang="en-AE" sz="24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944B33-1A7D-51C3-3FC7-845A049C8F4B}"/>
              </a:ext>
            </a:extLst>
          </p:cNvPr>
          <p:cNvSpPr txBox="1"/>
          <p:nvPr/>
        </p:nvSpPr>
        <p:spPr>
          <a:xfrm>
            <a:off x="1014708" y="2043470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b="1" i="1" dirty="0">
                <a:solidFill>
                  <a:srgbClr val="002060"/>
                </a:solidFill>
              </a:rPr>
              <a:t>موازي لاتجاه انتشار الموجه </a:t>
            </a:r>
            <a:endParaRPr lang="en-AE" sz="24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4DC68E-805C-E040-F901-14F97C0B1998}"/>
              </a:ext>
            </a:extLst>
          </p:cNvPr>
          <p:cNvSpPr txBox="1"/>
          <p:nvPr/>
        </p:nvSpPr>
        <p:spPr>
          <a:xfrm>
            <a:off x="955315" y="3071336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800" b="1" i="1" dirty="0">
                <a:solidFill>
                  <a:srgbClr val="002060"/>
                </a:solidFill>
              </a:rPr>
              <a:t>تضاغطات و تخلخلات </a:t>
            </a:r>
            <a:endParaRPr lang="en-AE" sz="28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77EBC8-8D80-4F20-E717-3FD68B0AAED0}"/>
              </a:ext>
            </a:extLst>
          </p:cNvPr>
          <p:cNvSpPr txBox="1"/>
          <p:nvPr/>
        </p:nvSpPr>
        <p:spPr>
          <a:xfrm>
            <a:off x="1174927" y="5965506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b="1" i="1" dirty="0">
                <a:solidFill>
                  <a:srgbClr val="002060"/>
                </a:solidFill>
              </a:rPr>
              <a:t>الزنبرك , الصوت </a:t>
            </a:r>
            <a:endParaRPr lang="en-AE" sz="2400" b="1" i="1" dirty="0">
              <a:solidFill>
                <a:srgbClr val="00206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ECA709-9430-1486-E16E-6EDE4C01D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882" y="3734133"/>
            <a:ext cx="4245567" cy="1657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03310A-A1A2-28A6-6715-DEA05262BB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318"/>
          <a:stretch>
            <a:fillRect/>
          </a:stretch>
        </p:blipFill>
        <p:spPr>
          <a:xfrm>
            <a:off x="104775" y="3734133"/>
            <a:ext cx="4095750" cy="16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6F897D-2990-BEC2-E7AF-51EDF4B381A9}"/>
              </a:ext>
            </a:extLst>
          </p:cNvPr>
          <p:cNvSpPr txBox="1"/>
          <p:nvPr/>
        </p:nvSpPr>
        <p:spPr>
          <a:xfrm>
            <a:off x="8427982" y="123825"/>
            <a:ext cx="3366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AE" sz="4000" b="1" i="1" u="sng" dirty="0">
                <a:solidFill>
                  <a:srgbClr val="FF0000"/>
                </a:solidFill>
              </a:rPr>
              <a:t>خصائص الموجات:</a:t>
            </a:r>
            <a:endParaRPr lang="en-AE" sz="4000" b="1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995AEF-9E7E-D6BF-46FD-192AC2149AFD}"/>
                  </a:ext>
                </a:extLst>
              </p:cNvPr>
              <p:cNvSpPr txBox="1"/>
              <p:nvPr/>
            </p:nvSpPr>
            <p:spPr>
              <a:xfrm>
                <a:off x="5603359" y="1131848"/>
                <a:ext cx="609600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AE" sz="3200" b="1" i="1" u="sng" dirty="0">
                    <a:solidFill>
                      <a:srgbClr val="180A02"/>
                    </a:solidFill>
                  </a:rPr>
                  <a:t>1- سعة الموجة( الشدة أو قوة أو طاقة) </a:t>
                </a:r>
                <a14:m>
                  <m:oMath xmlns:m="http://schemas.openxmlformats.org/officeDocument/2006/math">
                    <m:r>
                      <a:rPr lang="ar-AE" sz="3200" b="1" i="1" u="sng">
                        <a:solidFill>
                          <a:srgbClr val="180A02"/>
                        </a:solidFill>
                        <a:latin typeface="Cambria Math" panose="02040503050406030204" pitchFamily="18" charset="0"/>
                      </a:rPr>
                      <m:t>𝜜</m:t>
                    </m:r>
                  </m:oMath>
                </a14:m>
                <a:r>
                  <a:rPr lang="ar-AE" sz="3200" b="1" i="1" u="sng" dirty="0">
                    <a:solidFill>
                      <a:srgbClr val="180A02"/>
                    </a:solidFill>
                  </a:rPr>
                  <a:t>: </a:t>
                </a:r>
              </a:p>
              <a:p>
                <a:pPr algn="r" rtl="1"/>
                <a:endParaRPr lang="ar-AE" sz="3200" b="1" i="1" u="sng" dirty="0">
                  <a:solidFill>
                    <a:srgbClr val="180A02"/>
                  </a:solidFill>
                </a:endParaRPr>
              </a:p>
              <a:p>
                <a:pPr algn="r" rtl="1"/>
                <a:r>
                  <a:rPr lang="ar-AE" sz="2800" b="1" i="1" dirty="0">
                    <a:solidFill>
                      <a:srgbClr val="002060"/>
                    </a:solidFill>
                  </a:rPr>
                  <a:t>هي الطاقة التي تحملها الموجه.</a:t>
                </a:r>
                <a:endParaRPr lang="en-US" sz="2800" b="1" i="1" dirty="0">
                  <a:solidFill>
                    <a:srgbClr val="002060"/>
                  </a:solidFill>
                </a:endParaRPr>
              </a:p>
              <a:p>
                <a:pPr algn="r" rtl="1"/>
                <a:r>
                  <a:rPr lang="ar-AE" sz="2400" b="1" dirty="0">
                    <a:solidFill>
                      <a:srgbClr val="002060"/>
                    </a:solidFill>
                  </a:rPr>
                  <a:t>أو</a:t>
                </a:r>
              </a:p>
              <a:p>
                <a:pPr algn="r" rtl="1"/>
                <a:r>
                  <a:rPr lang="ar-AE" sz="2400" b="1" dirty="0">
                    <a:solidFill>
                      <a:srgbClr val="002060"/>
                    </a:solidFill>
                  </a:rPr>
                  <a:t>أقصى إزاحة تصل إليها الموجه من نقطة الإتزان 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995AEF-9E7E-D6BF-46FD-192AC2149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59" y="1131848"/>
                <a:ext cx="6096000" cy="2246769"/>
              </a:xfrm>
              <a:prstGeom prst="rect">
                <a:avLst/>
              </a:prstGeom>
              <a:blipFill>
                <a:blip r:embed="rId2"/>
                <a:stretch>
                  <a:fillRect l="-1200" t="-3533" r="-2700" b="-5707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C20AFD39-6068-1BA3-00D0-7F93BD333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1581150"/>
            <a:ext cx="5686425" cy="4593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6B4F20-74F8-3696-93CE-67D537050FAB}"/>
                  </a:ext>
                </a:extLst>
              </p:cNvPr>
              <p:cNvSpPr txBox="1"/>
              <p:nvPr/>
            </p:nvSpPr>
            <p:spPr>
              <a:xfrm>
                <a:off x="5603359" y="4283095"/>
                <a:ext cx="6096000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AE" sz="3200" b="1" i="1" u="sng" dirty="0">
                    <a:solidFill>
                      <a:srgbClr val="180A02"/>
                    </a:solidFill>
                  </a:rPr>
                  <a:t>2- الطول الموجي </a:t>
                </a:r>
                <a14:m>
                  <m:oMath xmlns:m="http://schemas.openxmlformats.org/officeDocument/2006/math">
                    <m:r>
                      <a:rPr lang="ar-AE" sz="3200" b="1" i="1" u="sng" smtClean="0">
                        <a:solidFill>
                          <a:srgbClr val="180A02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ar-AE" sz="3200" b="1" i="1" u="sng" dirty="0">
                    <a:solidFill>
                      <a:srgbClr val="180A02"/>
                    </a:solidFill>
                  </a:rPr>
                  <a:t>:</a:t>
                </a:r>
              </a:p>
              <a:p>
                <a:pPr algn="r" rtl="1"/>
                <a:endParaRPr lang="ar-AE" sz="3200" b="1" i="1" u="sng" dirty="0">
                  <a:solidFill>
                    <a:srgbClr val="180A02"/>
                  </a:solidFill>
                </a:endParaRPr>
              </a:p>
              <a:p>
                <a:pPr algn="r" rtl="1"/>
                <a:r>
                  <a:rPr lang="ar-AE" sz="2800" b="1" i="1" dirty="0">
                    <a:solidFill>
                      <a:srgbClr val="002060"/>
                    </a:solidFill>
                  </a:rPr>
                  <a:t>المسافة بين قمتين متتاليتين أو قاعين متتاليين</a:t>
                </a:r>
                <a:endParaRPr lang="ar-AE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6B4F20-74F8-3696-93CE-67D537050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59" y="4283095"/>
                <a:ext cx="6096000" cy="1508105"/>
              </a:xfrm>
              <a:prstGeom prst="rect">
                <a:avLst/>
              </a:prstGeom>
              <a:blipFill>
                <a:blip r:embed="rId5"/>
                <a:stretch>
                  <a:fillRect t="-5263" r="-2700" b="-10526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2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CBF006-916B-CBDB-F90F-94854A4F1E24}"/>
              </a:ext>
            </a:extLst>
          </p:cNvPr>
          <p:cNvSpPr txBox="1"/>
          <p:nvPr/>
        </p:nvSpPr>
        <p:spPr>
          <a:xfrm>
            <a:off x="123825" y="0"/>
            <a:ext cx="1177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تدريبات: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r" rtl="1"/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4- أي من هاتين الموجتين الموضحتين في الشكل لديها أصغر طول موجي , و ضح ذلك بالرسم؟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FDBFB-9A53-D872-8873-33FAA1C4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365" y="1780222"/>
            <a:ext cx="7977910" cy="440239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391F0DC-FE1A-4D1D-CF94-A5F00D26BBEC}"/>
              </a:ext>
            </a:extLst>
          </p:cNvPr>
          <p:cNvSpPr/>
          <p:nvPr/>
        </p:nvSpPr>
        <p:spPr>
          <a:xfrm>
            <a:off x="9963872" y="2305050"/>
            <a:ext cx="1533525" cy="914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69DB31AF-92EC-8FDA-E065-8D35554DE1E7}"/>
              </a:ext>
            </a:extLst>
          </p:cNvPr>
          <p:cNvSpPr/>
          <p:nvPr/>
        </p:nvSpPr>
        <p:spPr>
          <a:xfrm>
            <a:off x="2238375" y="1590199"/>
            <a:ext cx="1200150" cy="380046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84445129-BA7D-B959-D5C7-1F8BDE30A1E7}"/>
              </a:ext>
            </a:extLst>
          </p:cNvPr>
          <p:cNvSpPr/>
          <p:nvPr/>
        </p:nvSpPr>
        <p:spPr>
          <a:xfrm>
            <a:off x="2066925" y="3791395"/>
            <a:ext cx="2419350" cy="380047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761C3F-CBC2-5A70-FE4C-0C680C1B4AE4}"/>
                  </a:ext>
                </a:extLst>
              </p:cNvPr>
              <p:cNvSpPr txBox="1"/>
              <p:nvPr/>
            </p:nvSpPr>
            <p:spPr>
              <a:xfrm>
                <a:off x="2537146" y="1164669"/>
                <a:ext cx="60260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sz="4000" i="1" smtClean="0">
                          <a:latin typeface="Cambria Math" panose="02040503050406030204" pitchFamily="18" charset="0"/>
                        </a:rPr>
                        <m:t>𝞴</m:t>
                      </m:r>
                    </m:oMath>
                  </m:oMathPara>
                </a14:m>
                <a:endParaRPr lang="en-AE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761C3F-CBC2-5A70-FE4C-0C680C1B4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146" y="1164669"/>
                <a:ext cx="60260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867E1A-B710-F6DB-2164-CCB99898B6E2}"/>
                  </a:ext>
                </a:extLst>
              </p:cNvPr>
              <p:cNvSpPr txBox="1"/>
              <p:nvPr/>
            </p:nvSpPr>
            <p:spPr>
              <a:xfrm>
                <a:off x="2975296" y="3293595"/>
                <a:ext cx="60260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E" sz="4000" i="1" smtClean="0">
                          <a:latin typeface="Cambria Math" panose="02040503050406030204" pitchFamily="18" charset="0"/>
                        </a:rPr>
                        <m:t>𝞴</m:t>
                      </m:r>
                    </m:oMath>
                  </m:oMathPara>
                </a14:m>
                <a:endParaRPr lang="en-AE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867E1A-B710-F6DB-2164-CCB99898B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96" y="3293595"/>
                <a:ext cx="60260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15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24D3FE-8399-AE7A-703D-2244C5F93D57}"/>
              </a:ext>
            </a:extLst>
          </p:cNvPr>
          <p:cNvSpPr txBox="1"/>
          <p:nvPr/>
        </p:nvSpPr>
        <p:spPr>
          <a:xfrm>
            <a:off x="123825" y="0"/>
            <a:ext cx="117728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تدريبات: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r" rtl="1"/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5- أي من هاتين الموجتين الموضحتين في الشكل لديها أقل سعة (لديها طاقة أقل) , و ضح ذلك بالرسم؟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C34FE-916A-4A1A-C680-F33178A65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508105"/>
            <a:ext cx="8182425" cy="4332198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FDC166DE-BE5A-493E-CBC5-A36653511C8F}"/>
              </a:ext>
            </a:extLst>
          </p:cNvPr>
          <p:cNvSpPr/>
          <p:nvPr/>
        </p:nvSpPr>
        <p:spPr>
          <a:xfrm>
            <a:off x="9897197" y="4076700"/>
            <a:ext cx="1533525" cy="9144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2EF28046-8F0D-4F87-33DF-5D74E26715EB}"/>
              </a:ext>
            </a:extLst>
          </p:cNvPr>
          <p:cNvSpPr/>
          <p:nvPr/>
        </p:nvSpPr>
        <p:spPr>
          <a:xfrm rot="16200000">
            <a:off x="2962038" y="1944915"/>
            <a:ext cx="990600" cy="304323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83866C5-C31B-F856-05D5-890CEC302BD7}"/>
              </a:ext>
            </a:extLst>
          </p:cNvPr>
          <p:cNvSpPr/>
          <p:nvPr/>
        </p:nvSpPr>
        <p:spPr>
          <a:xfrm rot="16200000">
            <a:off x="3262076" y="4448174"/>
            <a:ext cx="561975" cy="171451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830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838F1-04A3-2D81-0C09-D76C72F983B8}"/>
              </a:ext>
            </a:extLst>
          </p:cNvPr>
          <p:cNvSpPr txBox="1"/>
          <p:nvPr/>
        </p:nvSpPr>
        <p:spPr>
          <a:xfrm>
            <a:off x="5708134" y="225445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3200" b="1" i="1" u="sng" dirty="0">
                <a:solidFill>
                  <a:srgbClr val="180A02"/>
                </a:solidFill>
              </a:rPr>
              <a:t>3- التردد </a:t>
            </a:r>
            <a:r>
              <a:rPr lang="en-US" sz="3200" b="1" i="1" u="sng" dirty="0">
                <a:solidFill>
                  <a:srgbClr val="180A02"/>
                </a:solidFill>
              </a:rPr>
              <a:t>f  </a:t>
            </a:r>
            <a:endParaRPr lang="ar-AE" sz="3200" b="1" i="1" u="sng" dirty="0">
              <a:solidFill>
                <a:srgbClr val="180A02"/>
              </a:solidFill>
            </a:endParaRPr>
          </a:p>
          <a:p>
            <a:pPr algn="r" rtl="1"/>
            <a:endParaRPr lang="ar-AE" sz="3200" b="1" i="1" u="sng" dirty="0">
              <a:solidFill>
                <a:srgbClr val="180A02"/>
              </a:solidFill>
            </a:endParaRP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عدد الموجات التي تمر بنقطة معينة في ثانية</a:t>
            </a: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 واحدة , و وحدة قياسه (هيرتز)</a:t>
            </a:r>
            <a:r>
              <a:rPr lang="en-US" sz="2800" b="1" dirty="0">
                <a:solidFill>
                  <a:srgbClr val="002060"/>
                </a:solidFill>
              </a:rPr>
              <a:t> Hz </a:t>
            </a:r>
            <a:r>
              <a:rPr lang="ar-AE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E101B-7426-44B0-77BA-841E62765A61}"/>
              </a:ext>
            </a:extLst>
          </p:cNvPr>
          <p:cNvSpPr txBox="1"/>
          <p:nvPr/>
        </p:nvSpPr>
        <p:spPr>
          <a:xfrm>
            <a:off x="5822434" y="3787795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3200" b="1" i="1" u="sng" dirty="0">
                <a:solidFill>
                  <a:srgbClr val="180A02"/>
                </a:solidFill>
              </a:rPr>
              <a:t>4- الزمن الدوري </a:t>
            </a:r>
            <a:r>
              <a:rPr lang="en-US" sz="3200" b="1" i="1" u="sng" dirty="0">
                <a:solidFill>
                  <a:srgbClr val="180A02"/>
                </a:solidFill>
              </a:rPr>
              <a:t>T</a:t>
            </a:r>
            <a:endParaRPr lang="ar-AE" sz="3200" b="1" i="1" u="sng" dirty="0">
              <a:solidFill>
                <a:srgbClr val="180A02"/>
              </a:solidFill>
            </a:endParaRPr>
          </a:p>
          <a:p>
            <a:pPr algn="r" rtl="1"/>
            <a:endParaRPr lang="ar-AE" sz="3200" b="1" i="1" u="sng" dirty="0">
              <a:solidFill>
                <a:srgbClr val="180A02"/>
              </a:solidFill>
            </a:endParaRP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الزمن اللازم لعمل موجه واحدة كاملة و</a:t>
            </a: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 يتكون من (قمة + قاع)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0118A-4CEF-CC3D-08D0-7C91A4FC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6" y="476251"/>
            <a:ext cx="6228331" cy="54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3D23B-3D86-7540-2EF3-19007BF8ED44}"/>
              </a:ext>
            </a:extLst>
          </p:cNvPr>
          <p:cNvSpPr txBox="1"/>
          <p:nvPr/>
        </p:nvSpPr>
        <p:spPr>
          <a:xfrm>
            <a:off x="123825" y="0"/>
            <a:ext cx="1177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تدريبات: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r" rtl="1"/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6- أي من هاتين الموجتين الموضحتين في الشكل لديها أقل تردد و أيها لديها أكبر تردد؟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15E7C-C53F-09AC-07CA-C2537343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81" y="2400300"/>
            <a:ext cx="5348744" cy="189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E0D91-9924-F03D-6BB8-5286A6D8A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864" y="2476500"/>
            <a:ext cx="5277755" cy="1819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6D180-2522-B586-B787-1095124F191D}"/>
              </a:ext>
            </a:extLst>
          </p:cNvPr>
          <p:cNvSpPr txBox="1"/>
          <p:nvPr/>
        </p:nvSpPr>
        <p:spPr>
          <a:xfrm>
            <a:off x="8248649" y="4873645"/>
            <a:ext cx="279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3200" b="1" dirty="0">
                <a:solidFill>
                  <a:srgbClr val="002060"/>
                </a:solidFill>
              </a:rPr>
              <a:t>أقل في التردد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0340C-D150-97B6-10D3-3221FC4A057B}"/>
              </a:ext>
            </a:extLst>
          </p:cNvPr>
          <p:cNvSpPr txBox="1"/>
          <p:nvPr/>
        </p:nvSpPr>
        <p:spPr>
          <a:xfrm>
            <a:off x="1028699" y="4873644"/>
            <a:ext cx="2790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3200" b="1" dirty="0">
                <a:solidFill>
                  <a:srgbClr val="002060"/>
                </a:solidFill>
              </a:rPr>
              <a:t>أعلى في التردد</a:t>
            </a:r>
          </a:p>
        </p:txBody>
      </p:sp>
    </p:spTree>
    <p:extLst>
      <p:ext uri="{BB962C8B-B14F-4D97-AF65-F5344CB8AC3E}">
        <p14:creationId xmlns:p14="http://schemas.microsoft.com/office/powerpoint/2010/main" val="22802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89C1FC-6B3A-6EB9-1AAF-7E8993527C4D}"/>
                  </a:ext>
                </a:extLst>
              </p:cNvPr>
              <p:cNvSpPr txBox="1"/>
              <p:nvPr/>
            </p:nvSpPr>
            <p:spPr>
              <a:xfrm>
                <a:off x="8048625" y="172539"/>
                <a:ext cx="3926960" cy="2013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AE" sz="3200" b="1" u="sng" dirty="0">
                    <a:solidFill>
                      <a:srgbClr val="FF0000"/>
                    </a:solidFill>
                  </a:rPr>
                  <a:t>حساب الطول الموجي </a:t>
                </a:r>
                <a14:m>
                  <m:oMath xmlns:m="http://schemas.openxmlformats.org/officeDocument/2006/math">
                    <m:r>
                      <a:rPr lang="ar-AE" sz="32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ar-AE" sz="3200" b="1" u="sng" dirty="0">
                    <a:solidFill>
                      <a:srgbClr val="FF0000"/>
                    </a:solidFill>
                  </a:rPr>
                  <a:t> :</a:t>
                </a:r>
              </a:p>
              <a:p>
                <a:pPr algn="r" rtl="1"/>
                <a:endParaRPr lang="ar-AE" sz="3200" b="1" u="sng" dirty="0">
                  <a:solidFill>
                    <a:srgbClr val="FF0000"/>
                  </a:solidFill>
                </a:endParaRP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89C1FC-6B3A-6EB9-1AAF-7E899352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625" y="172539"/>
                <a:ext cx="3926960" cy="2013949"/>
              </a:xfrm>
              <a:prstGeom prst="rect">
                <a:avLst/>
              </a:prstGeom>
              <a:blipFill>
                <a:blip r:embed="rId2"/>
                <a:stretch>
                  <a:fillRect t="-3927" r="-4037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06A686-815C-93E8-92FC-7276D992A783}"/>
                  </a:ext>
                </a:extLst>
              </p:cNvPr>
              <p:cNvSpPr txBox="1"/>
              <p:nvPr/>
            </p:nvSpPr>
            <p:spPr>
              <a:xfrm>
                <a:off x="7629526" y="2620116"/>
                <a:ext cx="4171950" cy="966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AE" sz="3200" b="1" dirty="0">
                    <a:solidFill>
                      <a:srgbClr val="FF0000"/>
                    </a:solidFill>
                  </a:rPr>
                  <a:t>الطول الموجي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السرعة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التردد</m:t>
                        </m:r>
                      </m:den>
                    </m:f>
                  </m:oMath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06A686-815C-93E8-92FC-7276D992A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526" y="2620116"/>
                <a:ext cx="4171950" cy="966547"/>
              </a:xfrm>
              <a:prstGeom prst="rect">
                <a:avLst/>
              </a:prstGeom>
              <a:blipFill>
                <a:blip r:embed="rId3"/>
                <a:stretch>
                  <a:fillRect r="-3655" b="-633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5C72A79-45F4-5548-4C48-7E29DBB35BCB}"/>
              </a:ext>
            </a:extLst>
          </p:cNvPr>
          <p:cNvSpPr/>
          <p:nvPr/>
        </p:nvSpPr>
        <p:spPr>
          <a:xfrm>
            <a:off x="333376" y="172539"/>
            <a:ext cx="3600450" cy="292459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B4D180-16F4-6E21-B224-5AAEF1A8206C}"/>
              </a:ext>
            </a:extLst>
          </p:cNvPr>
          <p:cNvCxnSpPr>
            <a:cxnSpLocks/>
          </p:cNvCxnSpPr>
          <p:nvPr/>
        </p:nvCxnSpPr>
        <p:spPr>
          <a:xfrm>
            <a:off x="1123950" y="1816328"/>
            <a:ext cx="198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AF27A7-27CE-EAFB-EC69-04176316E699}"/>
              </a:ext>
            </a:extLst>
          </p:cNvPr>
          <p:cNvCxnSpPr>
            <a:cxnSpLocks/>
          </p:cNvCxnSpPr>
          <p:nvPr/>
        </p:nvCxnSpPr>
        <p:spPr>
          <a:xfrm>
            <a:off x="2133601" y="1816328"/>
            <a:ext cx="0" cy="12908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935B7-7BD9-BCC3-4D91-D53442E97470}"/>
                  </a:ext>
                </a:extLst>
              </p:cNvPr>
              <p:cNvSpPr txBox="1"/>
              <p:nvPr/>
            </p:nvSpPr>
            <p:spPr>
              <a:xfrm>
                <a:off x="1174370" y="1400829"/>
                <a:ext cx="479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935B7-7BD9-BCC3-4D91-D53442E97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70" y="1400829"/>
                <a:ext cx="479616" cy="830997"/>
              </a:xfrm>
              <a:prstGeom prst="rect">
                <a:avLst/>
              </a:prstGeom>
              <a:blipFill>
                <a:blip r:embed="rId4"/>
                <a:stretch>
                  <a:fillRect r="-6410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9EF632-16A0-05FE-8EBB-8D46C1F0F45C}"/>
                  </a:ext>
                </a:extLst>
              </p:cNvPr>
              <p:cNvSpPr txBox="1"/>
              <p:nvPr/>
            </p:nvSpPr>
            <p:spPr>
              <a:xfrm>
                <a:off x="2349595" y="1372594"/>
                <a:ext cx="479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9EF632-16A0-05FE-8EBB-8D46C1F0F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95" y="1372594"/>
                <a:ext cx="479616" cy="830997"/>
              </a:xfrm>
              <a:prstGeom prst="rect">
                <a:avLst/>
              </a:prstGeom>
              <a:blipFill>
                <a:blip r:embed="rId5"/>
                <a:stretch>
                  <a:fillRect r="-5063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A4C52EF-9979-0D32-438F-6C8EAF7A7157}"/>
              </a:ext>
            </a:extLst>
          </p:cNvPr>
          <p:cNvSpPr txBox="1"/>
          <p:nvPr/>
        </p:nvSpPr>
        <p:spPr>
          <a:xfrm>
            <a:off x="1893793" y="2166654"/>
            <a:ext cx="47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X</a:t>
            </a:r>
            <a:endParaRPr lang="en-AE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1F025-B85F-295A-4071-D3E5E4882A73}"/>
              </a:ext>
            </a:extLst>
          </p:cNvPr>
          <p:cNvSpPr txBox="1"/>
          <p:nvPr/>
        </p:nvSpPr>
        <p:spPr>
          <a:xfrm>
            <a:off x="1203229" y="675753"/>
            <a:ext cx="18226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(v) </a:t>
            </a:r>
            <a:endParaRPr lang="ar-AE" sz="2800" b="1" dirty="0"/>
          </a:p>
          <a:p>
            <a:pPr algn="ctr"/>
            <a:r>
              <a:rPr lang="ar-AE" sz="2800" b="1" dirty="0"/>
              <a:t>السرعة</a:t>
            </a:r>
            <a:endParaRPr lang="en-AE" sz="2800" b="1" dirty="0"/>
          </a:p>
          <a:p>
            <a:endParaRPr lang="en-A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6A503D-20AC-17DC-8923-22D470B1E249}"/>
                  </a:ext>
                </a:extLst>
              </p:cNvPr>
              <p:cNvSpPr txBox="1"/>
              <p:nvPr/>
            </p:nvSpPr>
            <p:spPr>
              <a:xfrm>
                <a:off x="395002" y="2093327"/>
                <a:ext cx="182264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(</a:t>
                </a:r>
                <a14:m>
                  <m:oMath xmlns:m="http://schemas.openxmlformats.org/officeDocument/2006/math">
                    <m:r>
                      <a:rPr lang="ar-AE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b="1" dirty="0"/>
                  <a:t>) </a:t>
                </a:r>
                <a:endParaRPr lang="ar-AE" sz="2400" b="1" dirty="0"/>
              </a:p>
              <a:p>
                <a:pPr algn="ctr"/>
                <a:r>
                  <a:rPr lang="ar-AE" sz="2400" b="1" dirty="0"/>
                  <a:t>الطول الموجي</a:t>
                </a:r>
                <a:endParaRPr lang="en-AE" sz="2400" b="1" dirty="0"/>
              </a:p>
              <a:p>
                <a:endParaRPr lang="en-AE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6A503D-20AC-17DC-8923-22D470B1E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02" y="2093327"/>
                <a:ext cx="1822641" cy="1107996"/>
              </a:xfrm>
              <a:prstGeom prst="rect">
                <a:avLst/>
              </a:prstGeom>
              <a:blipFill>
                <a:blip r:embed="rId6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A2EA7C3-C8B7-C9E5-B5CE-7EC17AF85039}"/>
              </a:ext>
            </a:extLst>
          </p:cNvPr>
          <p:cNvSpPr txBox="1"/>
          <p:nvPr/>
        </p:nvSpPr>
        <p:spPr>
          <a:xfrm>
            <a:off x="1917890" y="2000268"/>
            <a:ext cx="18226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(f) </a:t>
            </a:r>
            <a:endParaRPr lang="ar-AE" sz="2800" b="1" dirty="0"/>
          </a:p>
          <a:p>
            <a:pPr algn="ctr"/>
            <a:r>
              <a:rPr lang="ar-AE" sz="2800" b="1" dirty="0"/>
              <a:t>التردد</a:t>
            </a:r>
            <a:endParaRPr lang="en-AE" sz="2800" b="1" dirty="0"/>
          </a:p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7921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D3B4FE-8EE9-3E11-F268-AA0AA7C78505}"/>
              </a:ext>
            </a:extLst>
          </p:cNvPr>
          <p:cNvSpPr txBox="1"/>
          <p:nvPr/>
        </p:nvSpPr>
        <p:spPr>
          <a:xfrm>
            <a:off x="123825" y="0"/>
            <a:ext cx="1177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تدريبات: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r" rtl="1"/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احسب الطول الموجي لموجة تقطع الفراغ بسرعة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180000 m/s</a:t>
            </a:r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بتردد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4500 Hz</a:t>
            </a:r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 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DF5CA-1A16-5E58-D652-A08CF5502F32}"/>
              </a:ext>
            </a:extLst>
          </p:cNvPr>
          <p:cNvSpPr txBox="1"/>
          <p:nvPr/>
        </p:nvSpPr>
        <p:spPr>
          <a:xfrm>
            <a:off x="0" y="3238500"/>
            <a:ext cx="1177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تدريبات: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r" rtl="1"/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احسب تردد موجه طولها الموجي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7550m </a:t>
            </a:r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تقطع الفراغ بسرعة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17500 m/s</a:t>
            </a:r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C8302-48F1-BE57-EE6C-9DEDD956A7EC}"/>
              </a:ext>
            </a:extLst>
          </p:cNvPr>
          <p:cNvSpPr txBox="1"/>
          <p:nvPr/>
        </p:nvSpPr>
        <p:spPr>
          <a:xfrm>
            <a:off x="5689084" y="244495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3200" b="1" i="1" u="sng" dirty="0">
                <a:solidFill>
                  <a:srgbClr val="180A02"/>
                </a:solidFill>
              </a:rPr>
              <a:t>5-السرعة </a:t>
            </a:r>
            <a:r>
              <a:rPr lang="en-US" sz="3200" b="1" i="1" u="sng" dirty="0">
                <a:solidFill>
                  <a:srgbClr val="180A02"/>
                </a:solidFill>
              </a:rPr>
              <a:t>v</a:t>
            </a:r>
            <a:endParaRPr lang="ar-AE" sz="3200" b="1" i="1" u="sng" dirty="0">
              <a:solidFill>
                <a:srgbClr val="180A02"/>
              </a:solidFill>
            </a:endParaRPr>
          </a:p>
          <a:p>
            <a:pPr algn="r" rtl="1"/>
            <a:endParaRPr lang="ar-AE" sz="3200" b="1" i="1" u="sng" dirty="0">
              <a:solidFill>
                <a:srgbClr val="180A02"/>
              </a:solidFill>
            </a:endParaRP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المسافة التي تقطعها الموجة في زمن معين .</a:t>
            </a:r>
          </a:p>
          <a:p>
            <a:pPr algn="r" rtl="1"/>
            <a:endParaRPr lang="ar-AE" sz="2800" b="1" dirty="0">
              <a:solidFill>
                <a:srgbClr val="002060"/>
              </a:solidFill>
            </a:endParaRP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وحدة قياس السرعة هي : </a:t>
            </a:r>
            <a:r>
              <a:rPr lang="en-US" sz="2800" b="1" dirty="0">
                <a:solidFill>
                  <a:srgbClr val="002060"/>
                </a:solidFill>
              </a:rPr>
              <a:t>m/s </a:t>
            </a:r>
            <a:r>
              <a:rPr lang="ar-AE" sz="2800" b="1" dirty="0">
                <a:solidFill>
                  <a:srgbClr val="002060"/>
                </a:solidFill>
              </a:rPr>
              <a:t>   متر/ثانية</a:t>
            </a: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418A0B-F55D-27FA-F597-3102DC95FDCA}"/>
                  </a:ext>
                </a:extLst>
              </p:cNvPr>
              <p:cNvSpPr txBox="1"/>
              <p:nvPr/>
            </p:nvSpPr>
            <p:spPr>
              <a:xfrm>
                <a:off x="8994259" y="2791914"/>
                <a:ext cx="2790825" cy="2041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AE" sz="3200" b="1" u="sng" dirty="0">
                    <a:solidFill>
                      <a:srgbClr val="FF0000"/>
                    </a:solidFill>
                  </a:rPr>
                  <a:t>حساب السرعة :</a:t>
                </a:r>
              </a:p>
              <a:p>
                <a:pPr algn="r" rtl="1"/>
                <a:endParaRPr lang="ar-AE" sz="3200" b="1" u="sng" dirty="0">
                  <a:solidFill>
                    <a:srgbClr val="FF0000"/>
                  </a:solidFill>
                </a:endParaRP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418A0B-F55D-27FA-F597-3102DC95F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259" y="2791914"/>
                <a:ext cx="2790825" cy="2041649"/>
              </a:xfrm>
              <a:prstGeom prst="rect">
                <a:avLst/>
              </a:prstGeom>
              <a:blipFill>
                <a:blip r:embed="rId2"/>
                <a:stretch>
                  <a:fillRect t="-3881" r="-5677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80E85-473E-1447-1C85-5213B75D2DA9}"/>
                  </a:ext>
                </a:extLst>
              </p:cNvPr>
              <p:cNvSpPr txBox="1"/>
              <p:nvPr/>
            </p:nvSpPr>
            <p:spPr>
              <a:xfrm>
                <a:off x="6096000" y="3867016"/>
                <a:ext cx="2790825" cy="966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AE" sz="3200" b="1" dirty="0">
                    <a:solidFill>
                      <a:srgbClr val="FF0000"/>
                    </a:solidFill>
                  </a:rPr>
                  <a:t>السرعة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المسافة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الزمن</m:t>
                        </m:r>
                      </m:den>
                    </m:f>
                  </m:oMath>
                </a14:m>
                <a:endParaRPr lang="ar-AE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E80E85-473E-1447-1C85-5213B75D2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67016"/>
                <a:ext cx="2790825" cy="966547"/>
              </a:xfrm>
              <a:prstGeom prst="rect">
                <a:avLst/>
              </a:prstGeom>
              <a:blipFill>
                <a:blip r:embed="rId3"/>
                <a:stretch>
                  <a:fillRect r="-5459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0D94FE7-97F5-1D15-100F-E2F03AEF536B}"/>
              </a:ext>
            </a:extLst>
          </p:cNvPr>
          <p:cNvSpPr/>
          <p:nvPr/>
        </p:nvSpPr>
        <p:spPr>
          <a:xfrm>
            <a:off x="333376" y="182582"/>
            <a:ext cx="3600450" cy="292459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FA9D2A-8A34-59EB-028D-B89813269CE4}"/>
              </a:ext>
            </a:extLst>
          </p:cNvPr>
          <p:cNvCxnSpPr>
            <a:cxnSpLocks/>
          </p:cNvCxnSpPr>
          <p:nvPr/>
        </p:nvCxnSpPr>
        <p:spPr>
          <a:xfrm>
            <a:off x="1123950" y="1816328"/>
            <a:ext cx="1981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F5FC0B-D0E7-89C5-FDE3-CADE006A2E0E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2133601" y="1816328"/>
            <a:ext cx="0" cy="12908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0E7FF1-86CA-FAB0-3814-DE97A4AE981F}"/>
              </a:ext>
            </a:extLst>
          </p:cNvPr>
          <p:cNvSpPr txBox="1"/>
          <p:nvPr/>
        </p:nvSpPr>
        <p:spPr>
          <a:xfrm>
            <a:off x="510984" y="1997393"/>
            <a:ext cx="18226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(v) </a:t>
            </a:r>
            <a:endParaRPr lang="ar-AE" sz="2800" b="1" dirty="0"/>
          </a:p>
          <a:p>
            <a:pPr algn="ctr"/>
            <a:r>
              <a:rPr lang="ar-AE" sz="2800" b="1" dirty="0"/>
              <a:t>السرعة</a:t>
            </a:r>
            <a:endParaRPr lang="en-AE" sz="2800" b="1" dirty="0"/>
          </a:p>
          <a:p>
            <a:endParaRPr lang="en-A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9535F-D5DB-EC00-72D3-A229EF0BECC3}"/>
              </a:ext>
            </a:extLst>
          </p:cNvPr>
          <p:cNvSpPr txBox="1"/>
          <p:nvPr/>
        </p:nvSpPr>
        <p:spPr>
          <a:xfrm>
            <a:off x="1271302" y="644025"/>
            <a:ext cx="18226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(d) </a:t>
            </a:r>
            <a:endParaRPr lang="ar-AE" sz="2800" b="1" dirty="0"/>
          </a:p>
          <a:p>
            <a:pPr algn="ctr"/>
            <a:r>
              <a:rPr lang="ar-AE" sz="2800" b="1" dirty="0"/>
              <a:t>المسافة</a:t>
            </a:r>
            <a:endParaRPr lang="en-AE" sz="2800" b="1" dirty="0"/>
          </a:p>
          <a:p>
            <a:endParaRPr lang="en-A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55402E-75CA-2C9C-3471-DE3766440380}"/>
              </a:ext>
            </a:extLst>
          </p:cNvPr>
          <p:cNvSpPr txBox="1"/>
          <p:nvPr/>
        </p:nvSpPr>
        <p:spPr>
          <a:xfrm>
            <a:off x="1854009" y="1966600"/>
            <a:ext cx="18226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(t) </a:t>
            </a:r>
            <a:endParaRPr lang="ar-AE" sz="2800" b="1" dirty="0"/>
          </a:p>
          <a:p>
            <a:pPr algn="ctr"/>
            <a:r>
              <a:rPr lang="ar-AE" sz="2800" b="1" dirty="0"/>
              <a:t>الزمن</a:t>
            </a:r>
            <a:endParaRPr lang="en-AE" sz="2800" b="1" dirty="0"/>
          </a:p>
          <a:p>
            <a:endParaRPr lang="en-A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293025-D21F-7E31-4B1F-A86F1E2DB6A3}"/>
              </a:ext>
            </a:extLst>
          </p:cNvPr>
          <p:cNvSpPr txBox="1"/>
          <p:nvPr/>
        </p:nvSpPr>
        <p:spPr>
          <a:xfrm>
            <a:off x="1893793" y="2166654"/>
            <a:ext cx="479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X</a:t>
            </a:r>
            <a:endParaRPr lang="en-AE" sz="4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DEB149-D69D-867E-2589-BF2EADC722B1}"/>
                  </a:ext>
                </a:extLst>
              </p:cNvPr>
              <p:cNvSpPr txBox="1"/>
              <p:nvPr/>
            </p:nvSpPr>
            <p:spPr>
              <a:xfrm>
                <a:off x="1174370" y="1400829"/>
                <a:ext cx="479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DEB149-D69D-867E-2589-BF2EADC72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370" y="1400829"/>
                <a:ext cx="479616" cy="830997"/>
              </a:xfrm>
              <a:prstGeom prst="rect">
                <a:avLst/>
              </a:prstGeom>
              <a:blipFill>
                <a:blip r:embed="rId4"/>
                <a:stretch>
                  <a:fillRect r="-6410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279654-7197-74D3-19B0-66CA7380EABD}"/>
                  </a:ext>
                </a:extLst>
              </p:cNvPr>
              <p:cNvSpPr txBox="1"/>
              <p:nvPr/>
            </p:nvSpPr>
            <p:spPr>
              <a:xfrm>
                <a:off x="2349595" y="1372594"/>
                <a:ext cx="479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279654-7197-74D3-19B0-66CA7380E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95" y="1372594"/>
                <a:ext cx="479616" cy="830997"/>
              </a:xfrm>
              <a:prstGeom prst="rect">
                <a:avLst/>
              </a:prstGeom>
              <a:blipFill>
                <a:blip r:embed="rId5"/>
                <a:stretch>
                  <a:fillRect r="-5063"/>
                </a:stretch>
              </a:blipFill>
            </p:spPr>
            <p:txBody>
              <a:bodyPr/>
              <a:lstStyle/>
              <a:p>
                <a:r>
                  <a:rPr lang="en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5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6C1B-A302-27DB-F495-2091563F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230" y="-318974"/>
            <a:ext cx="10058400" cy="1450757"/>
          </a:xfrm>
        </p:spPr>
        <p:txBody>
          <a:bodyPr/>
          <a:lstStyle/>
          <a:p>
            <a:pPr algn="r"/>
            <a:r>
              <a:rPr lang="ar-AE" b="1" i="1" dirty="0">
                <a:solidFill>
                  <a:srgbClr val="FF0000"/>
                </a:solidFill>
              </a:rPr>
              <a:t>ما هي الموجه ؟</a:t>
            </a:r>
            <a:endParaRPr lang="en-AE" b="1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6B539-1256-4663-206C-3A4E5D78DA74}"/>
              </a:ext>
            </a:extLst>
          </p:cNvPr>
          <p:cNvSpPr txBox="1"/>
          <p:nvPr/>
        </p:nvSpPr>
        <p:spPr>
          <a:xfrm>
            <a:off x="-133856" y="1343025"/>
            <a:ext cx="1219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AE" sz="2400" b="1" dirty="0"/>
              <a:t>هي اضطراب ينتقل في الوسط (أو في الفراغ) ويقوم بنقل الطاقة مكان إلى آخر دون أن يزيح المادة من مكانها بشكل دائم .</a:t>
            </a:r>
            <a:endParaRPr lang="en-AE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7F054-6BCC-7F29-4E07-8540C7A7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9" y="2809874"/>
            <a:ext cx="4829175" cy="3514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C957C7-C00C-F261-0CEA-3038AA693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2809875"/>
            <a:ext cx="6604286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74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9ACA58-56BC-FAD5-8315-D5189F9EA1C3}"/>
              </a:ext>
            </a:extLst>
          </p:cNvPr>
          <p:cNvSpPr txBox="1"/>
          <p:nvPr/>
        </p:nvSpPr>
        <p:spPr>
          <a:xfrm>
            <a:off x="123825" y="0"/>
            <a:ext cx="1177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تدريبات: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r" rtl="1"/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احسب سرعة سيارة قطعت مسافة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250 km\h</a:t>
            </a:r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في زمن قدره ساعة و نصف .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CA8D0-FBC7-0F80-72AB-14C067C81258}"/>
              </a:ext>
            </a:extLst>
          </p:cNvPr>
          <p:cNvSpPr txBox="1"/>
          <p:nvPr/>
        </p:nvSpPr>
        <p:spPr>
          <a:xfrm>
            <a:off x="123825" y="0"/>
            <a:ext cx="1177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تدريبات: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r" rtl="1"/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r>
              <a:rPr lang="ar-AE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AE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احسب الطول الموجي لموجة تقطع مسافة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12000m</a:t>
            </a:r>
            <a:r>
              <a:rPr lang="ar-AE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في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AE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9 ثواني , علما بأن ترددها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1700 Hz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4356F1-FE36-96E8-7502-75909C6F34D0}"/>
              </a:ext>
            </a:extLst>
          </p:cNvPr>
          <p:cNvSpPr txBox="1"/>
          <p:nvPr/>
        </p:nvSpPr>
        <p:spPr>
          <a:xfrm>
            <a:off x="7467600" y="219075"/>
            <a:ext cx="455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مراجعة شاملة على الدرس: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BD8CA-9AD3-E6FA-B010-ACA4BED240BD}"/>
              </a:ext>
            </a:extLst>
          </p:cNvPr>
          <p:cNvSpPr txBox="1"/>
          <p:nvPr/>
        </p:nvSpPr>
        <p:spPr>
          <a:xfrm>
            <a:off x="647700" y="1409698"/>
            <a:ext cx="1143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/>
              <a:t>1- </a:t>
            </a:r>
            <a:r>
              <a:rPr lang="ar-SA" sz="2400" b="1" dirty="0"/>
              <a:t>الموجة هي اضطراب ينتقل عبر _________________ أو _________________ 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DB906-ACDA-3C6D-5DE6-7875D3DA639D}"/>
              </a:ext>
            </a:extLst>
          </p:cNvPr>
          <p:cNvSpPr txBox="1"/>
          <p:nvPr/>
        </p:nvSpPr>
        <p:spPr>
          <a:xfrm>
            <a:off x="5700710" y="1087218"/>
            <a:ext cx="242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الوسط المادي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4513C-09F3-5AE0-CA0E-91E405D52C81}"/>
              </a:ext>
            </a:extLst>
          </p:cNvPr>
          <p:cNvSpPr txBox="1"/>
          <p:nvPr/>
        </p:nvSpPr>
        <p:spPr>
          <a:xfrm>
            <a:off x="2990849" y="1086534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الفراغ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2768D-0B85-BAC0-AC72-65B6659FDC05}"/>
              </a:ext>
            </a:extLst>
          </p:cNvPr>
          <p:cNvSpPr txBox="1"/>
          <p:nvPr/>
        </p:nvSpPr>
        <p:spPr>
          <a:xfrm>
            <a:off x="581024" y="2543173"/>
            <a:ext cx="1143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/>
              <a:t>2- </a:t>
            </a:r>
            <a:r>
              <a:rPr lang="ar-SA" sz="2400" b="1" dirty="0"/>
              <a:t>تنتقل الطاقة في الموجة، ولكن لا تنتقل _________________ بشكل دائم معها</a:t>
            </a:r>
            <a:r>
              <a:rPr lang="en-AE" sz="24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BDB12-BF84-4F51-C10C-19F2BAD48E35}"/>
              </a:ext>
            </a:extLst>
          </p:cNvPr>
          <p:cNvSpPr txBox="1"/>
          <p:nvPr/>
        </p:nvSpPr>
        <p:spPr>
          <a:xfrm>
            <a:off x="5557838" y="2277841"/>
            <a:ext cx="130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المادة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1F559-0EBD-B782-25D0-8C7AF8ED910C}"/>
              </a:ext>
            </a:extLst>
          </p:cNvPr>
          <p:cNvSpPr txBox="1"/>
          <p:nvPr/>
        </p:nvSpPr>
        <p:spPr>
          <a:xfrm>
            <a:off x="647700" y="3497903"/>
            <a:ext cx="11439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AE" dirty="0"/>
              <a:t> </a:t>
            </a:r>
          </a:p>
          <a:p>
            <a:pPr algn="r" rtl="1"/>
            <a:r>
              <a:rPr lang="ar-AE" sz="2400" b="1" dirty="0"/>
              <a:t>3-</a:t>
            </a:r>
            <a:r>
              <a:rPr lang="ar-SA" sz="2400" b="1" dirty="0"/>
              <a:t>الموجات التي تتطلب وسطًا ماديًا للانتقال تُسمى موجات _________________، بينما الموجات التي لا تتطلب وسطًا وتستطيع الانتقال في الفراغ تُسمى موجات</a:t>
            </a:r>
            <a:r>
              <a:rPr lang="en-AE" sz="2400" b="1" dirty="0"/>
              <a:t> _________________.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55A15-D6D6-458E-C749-9A21B8CA917E}"/>
              </a:ext>
            </a:extLst>
          </p:cNvPr>
          <p:cNvSpPr txBox="1"/>
          <p:nvPr/>
        </p:nvSpPr>
        <p:spPr>
          <a:xfrm>
            <a:off x="3781428" y="3497903"/>
            <a:ext cx="177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ميكانيكية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8E2F1-9F41-9BE8-EB65-CD6AA4421043}"/>
              </a:ext>
            </a:extLst>
          </p:cNvPr>
          <p:cNvSpPr txBox="1"/>
          <p:nvPr/>
        </p:nvSpPr>
        <p:spPr>
          <a:xfrm>
            <a:off x="3664742" y="4051901"/>
            <a:ext cx="2547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i="1" dirty="0">
                <a:solidFill>
                  <a:srgbClr val="FF0000"/>
                </a:solidFill>
              </a:rPr>
              <a:t>كهرومغناطيسية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C84AE-9713-79B4-3574-BFCFD701455F}"/>
              </a:ext>
            </a:extLst>
          </p:cNvPr>
          <p:cNvSpPr txBox="1"/>
          <p:nvPr/>
        </p:nvSpPr>
        <p:spPr>
          <a:xfrm>
            <a:off x="647700" y="4894304"/>
            <a:ext cx="11439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AE" dirty="0"/>
              <a:t> </a:t>
            </a:r>
          </a:p>
          <a:p>
            <a:pPr algn="r" rtl="1"/>
            <a:r>
              <a:rPr lang="ar-AE" sz="2400" b="1" dirty="0"/>
              <a:t>4- </a:t>
            </a:r>
            <a:r>
              <a:rPr lang="ar-SA" sz="2400" b="1" dirty="0"/>
              <a:t>في الموجات المستعرضة، تكون جزيئات الوسط تهتز _________________ لاتجاه انتشار الموجة</a:t>
            </a:r>
            <a:r>
              <a:rPr lang="en-AE" sz="2400" b="1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467DF-1ADF-C7AD-41D9-35197D837950}"/>
              </a:ext>
            </a:extLst>
          </p:cNvPr>
          <p:cNvSpPr txBox="1"/>
          <p:nvPr/>
        </p:nvSpPr>
        <p:spPr>
          <a:xfrm>
            <a:off x="4283869" y="4986637"/>
            <a:ext cx="130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عمودية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9BB66-4FB7-D401-CC9D-FA9EBDEB3C85}"/>
              </a:ext>
            </a:extLst>
          </p:cNvPr>
          <p:cNvSpPr txBox="1"/>
          <p:nvPr/>
        </p:nvSpPr>
        <p:spPr>
          <a:xfrm>
            <a:off x="376237" y="0"/>
            <a:ext cx="11439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AE" dirty="0"/>
              <a:t> </a:t>
            </a:r>
          </a:p>
          <a:p>
            <a:pPr algn="r" rtl="1"/>
            <a:r>
              <a:rPr lang="ar-AE" sz="2400" b="1" dirty="0"/>
              <a:t>5- </a:t>
            </a:r>
            <a:r>
              <a:rPr lang="ar-SA" sz="2400" b="1" dirty="0"/>
              <a:t>الموجات الصوتية هي مثال على الموجات _________________ </a:t>
            </a:r>
            <a:r>
              <a:rPr lang="en-AE" sz="24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355C2-5310-30DD-CF47-102D2A5C030D}"/>
              </a:ext>
            </a:extLst>
          </p:cNvPr>
          <p:cNvSpPr txBox="1"/>
          <p:nvPr/>
        </p:nvSpPr>
        <p:spPr>
          <a:xfrm>
            <a:off x="5017294" y="46166"/>
            <a:ext cx="130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طولية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8E6B6-4800-2610-FB3E-8B2B43B4AAA7}"/>
              </a:ext>
            </a:extLst>
          </p:cNvPr>
          <p:cNvSpPr txBox="1"/>
          <p:nvPr/>
        </p:nvSpPr>
        <p:spPr>
          <a:xfrm>
            <a:off x="376237" y="1104900"/>
            <a:ext cx="1143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AE" sz="2400" b="1" dirty="0"/>
              <a:t> </a:t>
            </a:r>
          </a:p>
          <a:p>
            <a:pPr algn="r" rtl="1"/>
            <a:r>
              <a:rPr lang="ar-AE" sz="2400" b="1" dirty="0"/>
              <a:t>6-</a:t>
            </a:r>
            <a:r>
              <a:rPr lang="ar-SA" sz="2400" b="1" dirty="0"/>
              <a:t>صح أم خطأ؟</a:t>
            </a:r>
            <a:endParaRPr lang="ar-AE" sz="2400" b="1" dirty="0"/>
          </a:p>
          <a:p>
            <a:pPr algn="r" rtl="1"/>
            <a:r>
              <a:rPr lang="ar-SA" sz="2400" b="1" dirty="0"/>
              <a:t> في الموجات الطولية، تسمى مناطق التضاغط مناطق ذات كثافة وضغط عاليين</a:t>
            </a:r>
            <a:r>
              <a:rPr lang="en-AE" sz="2400" b="1" dirty="0"/>
              <a:t>. (__________)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55473-7430-8AF9-0A90-35AB184994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318"/>
          <a:stretch>
            <a:fillRect/>
          </a:stretch>
        </p:blipFill>
        <p:spPr>
          <a:xfrm>
            <a:off x="2228850" y="3262301"/>
            <a:ext cx="8001000" cy="2580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B9CE73-7236-4D41-A4D1-A1A670B542F9}"/>
              </a:ext>
            </a:extLst>
          </p:cNvPr>
          <p:cNvSpPr txBox="1"/>
          <p:nvPr/>
        </p:nvSpPr>
        <p:spPr>
          <a:xfrm>
            <a:off x="2550319" y="1551116"/>
            <a:ext cx="130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صح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8DC38-F545-3A79-2A3A-C11AAF3BEC1D}"/>
              </a:ext>
            </a:extLst>
          </p:cNvPr>
          <p:cNvSpPr txBox="1"/>
          <p:nvPr/>
        </p:nvSpPr>
        <p:spPr>
          <a:xfrm>
            <a:off x="10191750" y="93791"/>
            <a:ext cx="179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تدريبات: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4398B-BC50-4CE2-BA3A-D9A3D8B6D286}"/>
              </a:ext>
            </a:extLst>
          </p:cNvPr>
          <p:cNvSpPr txBox="1"/>
          <p:nvPr/>
        </p:nvSpPr>
        <p:spPr>
          <a:xfrm>
            <a:off x="752475" y="692497"/>
            <a:ext cx="1143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AE" dirty="0"/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65173-2D71-B91B-0F3A-58660FA71F3C}"/>
              </a:ext>
            </a:extLst>
          </p:cNvPr>
          <p:cNvSpPr txBox="1"/>
          <p:nvPr/>
        </p:nvSpPr>
        <p:spPr>
          <a:xfrm>
            <a:off x="545303" y="740122"/>
            <a:ext cx="1143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AE" sz="2400" b="1" dirty="0"/>
              <a:t> </a:t>
            </a:r>
            <a:r>
              <a:rPr lang="ar-SA" sz="2400" b="1" dirty="0"/>
              <a:t>اشرح كيف تختلف عملية نقل الطاقة المرتبطة بقذف كرة عن عملية نقل الطاقة المرتبطة بموجة ميكانيكية</a:t>
            </a:r>
            <a:r>
              <a:rPr lang="en-AE" sz="2400" b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247E6F-78B3-2C2D-32E8-8CF3F32E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5" y="1792895"/>
            <a:ext cx="3590926" cy="2650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0B9A3-3395-95D3-A9DB-2D37BFE40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589" y="1660535"/>
            <a:ext cx="3590925" cy="27828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B9BF51-83D0-8F70-3DDE-3A560EE2743A}"/>
              </a:ext>
            </a:extLst>
          </p:cNvPr>
          <p:cNvSpPr txBox="1"/>
          <p:nvPr/>
        </p:nvSpPr>
        <p:spPr>
          <a:xfrm>
            <a:off x="545302" y="5034448"/>
            <a:ext cx="11439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2400" b="1" dirty="0">
                <a:solidFill>
                  <a:srgbClr val="0070C0"/>
                </a:solidFill>
              </a:rPr>
              <a:t>قذف الكر</a:t>
            </a:r>
            <a:r>
              <a:rPr lang="ar-AE" sz="2400" b="1" dirty="0">
                <a:solidFill>
                  <a:srgbClr val="0070C0"/>
                </a:solidFill>
              </a:rPr>
              <a:t>ة:</a:t>
            </a:r>
            <a:r>
              <a:rPr lang="en-AE" sz="2400" b="1" dirty="0">
                <a:solidFill>
                  <a:srgbClr val="0070C0"/>
                </a:solidFill>
              </a:rPr>
              <a:t> </a:t>
            </a:r>
            <a:r>
              <a:rPr lang="ar-SA" sz="2400" b="1" dirty="0">
                <a:solidFill>
                  <a:srgbClr val="0070C0"/>
                </a:solidFill>
              </a:rPr>
              <a:t>انتقال الطاقة يتم بـ انتقال الجسم المادي نفسه</a:t>
            </a:r>
            <a:r>
              <a:rPr lang="en-AE" sz="2400" b="1" dirty="0">
                <a:solidFill>
                  <a:srgbClr val="0070C0"/>
                </a:solidFill>
              </a:rPr>
              <a:t>.</a:t>
            </a:r>
          </a:p>
          <a:p>
            <a:pPr lvl="0" algn="r" rtl="1"/>
            <a:r>
              <a:rPr lang="ar-SA" sz="2400" b="1" dirty="0">
                <a:solidFill>
                  <a:srgbClr val="0070C0"/>
                </a:solidFill>
              </a:rPr>
              <a:t>الموجة الميكانيكية</a:t>
            </a:r>
            <a:r>
              <a:rPr lang="ar-AE" sz="2400" b="1" dirty="0">
                <a:solidFill>
                  <a:srgbClr val="0070C0"/>
                </a:solidFill>
              </a:rPr>
              <a:t>:</a:t>
            </a:r>
            <a:r>
              <a:rPr lang="en-AE" sz="2400" b="1" dirty="0">
                <a:solidFill>
                  <a:srgbClr val="0070C0"/>
                </a:solidFill>
              </a:rPr>
              <a:t> </a:t>
            </a:r>
            <a:r>
              <a:rPr lang="ar-SA" sz="2400" b="1" dirty="0">
                <a:solidFill>
                  <a:srgbClr val="0070C0"/>
                </a:solidFill>
              </a:rPr>
              <a:t>انتقال الطاقة يتم بـ انتقال اضطراب في الوسط، بينما تهتز جزيئات الوسط في مكانها دون انتقال دائم</a:t>
            </a:r>
            <a:r>
              <a:rPr lang="en-AE" sz="2400" b="1" dirty="0">
                <a:solidFill>
                  <a:srgbClr val="0070C0"/>
                </a:solidFill>
              </a:rPr>
              <a:t>.</a:t>
            </a:r>
          </a:p>
          <a:p>
            <a:pPr algn="r" rtl="1"/>
            <a:endParaRPr lang="en-AE" sz="2400" b="1" dirty="0"/>
          </a:p>
        </p:txBody>
      </p:sp>
    </p:spTree>
    <p:extLst>
      <p:ext uri="{BB962C8B-B14F-4D97-AF65-F5344CB8AC3E}">
        <p14:creationId xmlns:p14="http://schemas.microsoft.com/office/powerpoint/2010/main" val="26334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789071-7808-D190-599B-1C664BDAFF6F}"/>
              </a:ext>
            </a:extLst>
          </p:cNvPr>
          <p:cNvSpPr txBox="1"/>
          <p:nvPr/>
        </p:nvSpPr>
        <p:spPr>
          <a:xfrm>
            <a:off x="538162" y="206722"/>
            <a:ext cx="1143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/>
              <a:t>ما أوجه الاختلاف بين الموجات المستعرضة و الطولية و السطحية:</a:t>
            </a:r>
            <a:endParaRPr lang="en-AE" sz="3200" b="1" dirty="0"/>
          </a:p>
        </p:txBody>
      </p:sp>
    </p:spTree>
    <p:extLst>
      <p:ext uri="{BB962C8B-B14F-4D97-AF65-F5344CB8AC3E}">
        <p14:creationId xmlns:p14="http://schemas.microsoft.com/office/powerpoint/2010/main" val="2279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61CD5-34DD-C769-D91F-91F946F0527F}"/>
              </a:ext>
            </a:extLst>
          </p:cNvPr>
          <p:cNvSpPr txBox="1"/>
          <p:nvPr/>
        </p:nvSpPr>
        <p:spPr>
          <a:xfrm>
            <a:off x="538162" y="206722"/>
            <a:ext cx="114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/>
              <a:t>إذا انتقلت الموجات عبر زنبرك ثابت الطول. أجب عما يلي:</a:t>
            </a:r>
            <a:endParaRPr lang="en-AE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3A78F-2ABD-2756-A388-C7EA50F009DB}"/>
              </a:ext>
            </a:extLst>
          </p:cNvPr>
          <p:cNvSpPr txBox="1"/>
          <p:nvPr/>
        </p:nvSpPr>
        <p:spPr>
          <a:xfrm>
            <a:off x="538161" y="1083022"/>
            <a:ext cx="114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0070C0"/>
                </a:solidFill>
              </a:rPr>
              <a:t>هل يمكن تغيير سرعة الموجات التي </a:t>
            </a:r>
            <a:r>
              <a:rPr lang="ar-AE" sz="2800" b="1" dirty="0">
                <a:solidFill>
                  <a:srgbClr val="0070C0"/>
                </a:solidFill>
              </a:rPr>
              <a:t>تنتقل</a:t>
            </a:r>
            <a:r>
              <a:rPr lang="ar-AE" sz="2400" b="1" dirty="0">
                <a:solidFill>
                  <a:srgbClr val="0070C0"/>
                </a:solidFill>
              </a:rPr>
              <a:t> عبر الزنبرك؟ اشرح</a:t>
            </a:r>
            <a:endParaRPr lang="en-AE" sz="48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53954-2807-0225-7363-274B8ACAA742}"/>
              </a:ext>
            </a:extLst>
          </p:cNvPr>
          <p:cNvSpPr txBox="1"/>
          <p:nvPr/>
        </p:nvSpPr>
        <p:spPr>
          <a:xfrm>
            <a:off x="538161" y="3797647"/>
            <a:ext cx="1143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0070C0"/>
                </a:solidFill>
              </a:rPr>
              <a:t>هل يمكن تغيير تردد موجة تنتقل عبر الزنبرك؟ وضح ذلك</a:t>
            </a:r>
            <a:endParaRPr lang="en-AE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97DDE7-BFFA-2A9C-ECC9-B108D400877F}"/>
              </a:ext>
            </a:extLst>
          </p:cNvPr>
          <p:cNvSpPr txBox="1"/>
          <p:nvPr/>
        </p:nvSpPr>
        <p:spPr>
          <a:xfrm>
            <a:off x="6591300" y="166414"/>
            <a:ext cx="54101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u="sng" dirty="0">
                <a:solidFill>
                  <a:srgbClr val="C00000"/>
                </a:solidFill>
              </a:rPr>
              <a:t>لماذا دراسة الموجات مهمة ؟</a:t>
            </a:r>
          </a:p>
          <a:p>
            <a:pPr algn="r" rtl="1"/>
            <a:endParaRPr lang="ar-AE" sz="2400" b="1" u="sng" dirty="0">
              <a:solidFill>
                <a:srgbClr val="C00000"/>
              </a:solidFill>
            </a:endParaRPr>
          </a:p>
          <a:p>
            <a:pPr algn="r" rtl="1"/>
            <a:endParaRPr lang="ar-AE" sz="2400" b="1" u="sng" dirty="0">
              <a:solidFill>
                <a:srgbClr val="C00000"/>
              </a:solidFill>
            </a:endParaRPr>
          </a:p>
          <a:p>
            <a:pPr algn="r" rtl="1"/>
            <a:r>
              <a:rPr lang="ar-AE" sz="2400" b="1" u="sng" dirty="0">
                <a:solidFill>
                  <a:srgbClr val="FF0000"/>
                </a:solidFill>
              </a:rPr>
              <a:t>ثورة الاتصالات: </a:t>
            </a:r>
          </a:p>
          <a:p>
            <a:pPr algn="r" rtl="1"/>
            <a:r>
              <a:rPr lang="ar-AE" sz="2000" b="1" dirty="0"/>
              <a:t>كل شيء من (إنترنت، هواتف، أقمار صناعية، بلوتوث) </a:t>
            </a:r>
            <a:endParaRPr lang="en-US" sz="2000" b="1" dirty="0"/>
          </a:p>
          <a:p>
            <a:pPr algn="r" rtl="1"/>
            <a:r>
              <a:rPr lang="ar-AE" sz="2000" b="1" dirty="0"/>
              <a:t>يعتمد على التحكم في الموجات الكهرومغناطيسية</a:t>
            </a:r>
            <a:r>
              <a:rPr lang="ar-AE" b="1" dirty="0"/>
              <a:t>.</a:t>
            </a:r>
          </a:p>
          <a:p>
            <a:pPr algn="r" rtl="1"/>
            <a:endParaRPr lang="ar-AE" b="1" dirty="0"/>
          </a:p>
          <a:p>
            <a:pPr algn="r" rtl="1"/>
            <a:endParaRPr lang="ar-AE" b="1" dirty="0"/>
          </a:p>
          <a:p>
            <a:pPr algn="r" rtl="1"/>
            <a:r>
              <a:rPr lang="ar-AE" sz="2400" b="1" u="sng" dirty="0">
                <a:solidFill>
                  <a:srgbClr val="FF0000"/>
                </a:solidFill>
              </a:rPr>
              <a:t>الطب الحديث:</a:t>
            </a:r>
            <a:endParaRPr lang="ar-AE" sz="2400" u="sng" dirty="0">
              <a:solidFill>
                <a:srgbClr val="FF0000"/>
              </a:solidFill>
            </a:endParaRPr>
          </a:p>
          <a:p>
            <a:pPr algn="r" rtl="1"/>
            <a:r>
              <a:rPr lang="ar-AE" sz="2000" b="1" dirty="0"/>
              <a:t>الأشعة السينية</a:t>
            </a:r>
            <a:r>
              <a:rPr lang="en-US" sz="2000" b="1" dirty="0"/>
              <a:t>:</a:t>
            </a:r>
            <a:r>
              <a:rPr lang="ar-AE" sz="2000" b="1" dirty="0"/>
              <a:t> : موجات عالية الطاقة لتصوير العظام.</a:t>
            </a:r>
          </a:p>
          <a:p>
            <a:pPr algn="r" rtl="1"/>
            <a:r>
              <a:rPr lang="ar-AE" sz="2000" b="1" dirty="0"/>
              <a:t>السونار: موجات صوتية فوق سمعية لتصوير</a:t>
            </a:r>
            <a:endParaRPr lang="en-US" sz="2000" b="1" dirty="0"/>
          </a:p>
          <a:p>
            <a:pPr algn="r" rtl="1"/>
            <a:r>
              <a:rPr lang="ar-AE" sz="2000" b="1" dirty="0"/>
              <a:t> الأجنة والأعضاء الداخلية.</a:t>
            </a:r>
          </a:p>
          <a:p>
            <a:pPr algn="ctr" rtl="1"/>
            <a:endParaRPr lang="ar-AE" b="1" dirty="0"/>
          </a:p>
          <a:p>
            <a:pPr algn="r" rtl="1"/>
            <a:endParaRPr lang="ar-AE" b="1" dirty="0"/>
          </a:p>
          <a:p>
            <a:pPr algn="r"/>
            <a:r>
              <a:rPr lang="ar-AE" sz="2400" b="1" u="sng" dirty="0">
                <a:solidFill>
                  <a:srgbClr val="FF0000"/>
                </a:solidFill>
              </a:rPr>
              <a:t>فهم الكون (الفلك):</a:t>
            </a:r>
            <a:r>
              <a:rPr lang="ar-AE" sz="2400" u="sng" dirty="0">
                <a:solidFill>
                  <a:srgbClr val="FF0000"/>
                </a:solidFill>
              </a:rPr>
              <a:t> </a:t>
            </a:r>
          </a:p>
          <a:p>
            <a:pPr algn="r"/>
            <a:r>
              <a:rPr lang="ar-AE" sz="2000" b="1" dirty="0"/>
              <a:t>نحن لا نعرف كيمياء النجوم البعيدة لأننا ذهبنا إليها،</a:t>
            </a:r>
            <a:endParaRPr lang="en-US" sz="2000" b="1" dirty="0"/>
          </a:p>
          <a:p>
            <a:pPr algn="r"/>
            <a:r>
              <a:rPr lang="ar-AE" sz="2000" b="1" dirty="0"/>
              <a:t> بل لأننا حللنا "الموجات" الضوئية القادمة منها .</a:t>
            </a:r>
          </a:p>
          <a:p>
            <a:br>
              <a:rPr lang="ar-AE" dirty="0"/>
            </a:br>
            <a:endParaRPr lang="ar-AE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6AE2E-5887-9282-DD8B-B47082D2C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3333750"/>
            <a:ext cx="3638550" cy="3019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AEBAFA-5660-89AB-6D90-910C3A99D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66414"/>
            <a:ext cx="3382841" cy="2762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14B32F-A7B6-3E2B-11A4-BBC92D182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50" y="1171575"/>
            <a:ext cx="33813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2D00B7-949B-7E4B-62F0-CAF3676119A5}"/>
              </a:ext>
            </a:extLst>
          </p:cNvPr>
          <p:cNvSpPr txBox="1"/>
          <p:nvPr/>
        </p:nvSpPr>
        <p:spPr>
          <a:xfrm>
            <a:off x="2939086" y="245281"/>
            <a:ext cx="5647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AE" sz="3200" b="1" u="sng" dirty="0">
                <a:solidFill>
                  <a:srgbClr val="FF0000"/>
                </a:solidFill>
              </a:rPr>
              <a:t>تصنيف الموجات يتم بناءاً على معيارين :</a:t>
            </a:r>
            <a:endParaRPr lang="en-AE" sz="3200" b="1" u="sng" dirty="0">
              <a:solidFill>
                <a:srgbClr val="FF0000"/>
              </a:solidFill>
            </a:endParaRP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2E0570F4-DBC8-6798-523A-36D24710E0A2}"/>
              </a:ext>
            </a:extLst>
          </p:cNvPr>
          <p:cNvSpPr/>
          <p:nvPr/>
        </p:nvSpPr>
        <p:spPr>
          <a:xfrm rot="10800000">
            <a:off x="10534648" y="896731"/>
            <a:ext cx="1133475" cy="892553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914BF-1C39-7808-89C4-E04945165441}"/>
              </a:ext>
            </a:extLst>
          </p:cNvPr>
          <p:cNvSpPr txBox="1"/>
          <p:nvPr/>
        </p:nvSpPr>
        <p:spPr>
          <a:xfrm>
            <a:off x="5383123" y="1072514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AE" sz="3200" b="1" i="1" u="sng" dirty="0">
                <a:solidFill>
                  <a:srgbClr val="0070C0"/>
                </a:solidFill>
              </a:rPr>
              <a:t>1-    على حسب حاجتها لوسط ناقل</a:t>
            </a:r>
            <a:endParaRPr lang="en-AE" sz="3200" b="1" i="1" u="sng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3AE03-8554-6721-77ED-F136F18308E9}"/>
              </a:ext>
            </a:extLst>
          </p:cNvPr>
          <p:cNvSpPr txBox="1"/>
          <p:nvPr/>
        </p:nvSpPr>
        <p:spPr>
          <a:xfrm>
            <a:off x="5248275" y="1995214"/>
            <a:ext cx="667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1- الميكانيكية : </a:t>
            </a: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لا بد لها من وسط ( سائل , صلب , غاز ) </a:t>
            </a: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لتنتقل فيه(مثل الصوت) ( و تتكون من </a:t>
            </a: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موجات مستعرضة و طولية)</a:t>
            </a:r>
            <a:endParaRPr lang="en-AE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CB0EB-EC57-7857-B50E-8DAD62E0E22F}"/>
              </a:ext>
            </a:extLst>
          </p:cNvPr>
          <p:cNvSpPr txBox="1"/>
          <p:nvPr/>
        </p:nvSpPr>
        <p:spPr>
          <a:xfrm>
            <a:off x="5024899" y="4025910"/>
            <a:ext cx="71237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2- الكهرومغناطيسية:</a:t>
            </a: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لا تحتاج لوسط , تستطيع السفر</a:t>
            </a: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 بسرعة الضوء ( الضوء , موجات الراديو , </a:t>
            </a: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الأشعة السينية ... ) و تتكون من موجات </a:t>
            </a:r>
          </a:p>
          <a:p>
            <a:pPr algn="r" rtl="1"/>
            <a:r>
              <a:rPr lang="ar-AE" sz="2800" b="1" dirty="0">
                <a:solidFill>
                  <a:srgbClr val="002060"/>
                </a:solidFill>
              </a:rPr>
              <a:t>مستعرضة فقط</a:t>
            </a:r>
            <a:r>
              <a:rPr lang="ar-AE" sz="3200" b="1" dirty="0">
                <a:solidFill>
                  <a:srgbClr val="002060"/>
                </a:solidFill>
              </a:rPr>
              <a:t>.</a:t>
            </a:r>
            <a:endParaRPr lang="en-AE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0C6D7-4590-4778-2378-3005881E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57290"/>
            <a:ext cx="6501587" cy="451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F7D5E6-D97A-DD3E-5EFF-73C2EB0B90E3}"/>
              </a:ext>
            </a:extLst>
          </p:cNvPr>
          <p:cNvSpPr txBox="1"/>
          <p:nvPr/>
        </p:nvSpPr>
        <p:spPr>
          <a:xfrm>
            <a:off x="123825" y="0"/>
            <a:ext cx="117728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تدريبات:</a:t>
            </a:r>
          </a:p>
          <a:p>
            <a:pPr algn="r" rtl="1"/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 في الصورة الظاهرة أمامك , ما نوع هذه الموجه و هل تشترط وجود وسط مادي لتنتقل فيه أم تستطيع الانتقال في الفراغ ؟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5AEDF-5F9D-8FBD-BEE9-940B25DA4B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90" t="12575" r="5108" b="11706"/>
          <a:stretch>
            <a:fillRect/>
          </a:stretch>
        </p:blipFill>
        <p:spPr>
          <a:xfrm>
            <a:off x="514350" y="1508105"/>
            <a:ext cx="4305300" cy="2482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DB63FE-629A-447B-F69A-435F077B310E}"/>
              </a:ext>
            </a:extLst>
          </p:cNvPr>
          <p:cNvSpPr txBox="1"/>
          <p:nvPr/>
        </p:nvSpPr>
        <p:spPr>
          <a:xfrm>
            <a:off x="9248775" y="1812696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i="1" dirty="0">
                <a:solidFill>
                  <a:srgbClr val="FF0000"/>
                </a:solidFill>
              </a:rPr>
              <a:t>نوع الموجه :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8A528-6938-82A0-F6B8-72533137B4CF}"/>
              </a:ext>
            </a:extLst>
          </p:cNvPr>
          <p:cNvSpPr txBox="1"/>
          <p:nvPr/>
        </p:nvSpPr>
        <p:spPr>
          <a:xfrm>
            <a:off x="7648575" y="1812696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i="1" dirty="0">
                <a:solidFill>
                  <a:srgbClr val="0070C0"/>
                </a:solidFill>
              </a:rPr>
              <a:t>ميكانيكية</a:t>
            </a:r>
            <a:endParaRPr lang="en-AE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0AB05-6A4F-E3B4-9BCD-AEB9DC7964F7}"/>
              </a:ext>
            </a:extLst>
          </p:cNvPr>
          <p:cNvSpPr txBox="1"/>
          <p:nvPr/>
        </p:nvSpPr>
        <p:spPr>
          <a:xfrm>
            <a:off x="6791325" y="4146321"/>
            <a:ext cx="451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i="1" dirty="0">
                <a:solidFill>
                  <a:srgbClr val="0070C0"/>
                </a:solidFill>
              </a:rPr>
              <a:t>نعم تشترط وجود وسط مادي تنتقل فيه ولا تنتقل في الفراغ</a:t>
            </a:r>
            <a:endParaRPr lang="en-A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0ED6F-100B-8B12-ACF8-5151CBCFB018}"/>
              </a:ext>
            </a:extLst>
          </p:cNvPr>
          <p:cNvSpPr txBox="1"/>
          <p:nvPr/>
        </p:nvSpPr>
        <p:spPr>
          <a:xfrm>
            <a:off x="123825" y="0"/>
            <a:ext cx="11772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تدريبات:</a:t>
            </a:r>
          </a:p>
          <a:p>
            <a:pPr algn="r" rtl="1"/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 في الصورة الظاهرة أمامك ,إذا قام رائد الفضاء هذا بأخد أكبر راديو بالإمكان الحصول عليه و قام بتشغيل الموسيقى المفضلة لديه , فهل سيتمكن من سماع الموسيقى ؟</a:t>
            </a:r>
          </a:p>
          <a:p>
            <a:pPr algn="r" rtl="1"/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لماذا؟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7439E-A2E5-D817-5FAE-1E74074B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405718"/>
            <a:ext cx="6240105" cy="3585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2AA9AD-8840-4566-FF8D-10C10AE54218}"/>
              </a:ext>
            </a:extLst>
          </p:cNvPr>
          <p:cNvSpPr txBox="1"/>
          <p:nvPr/>
        </p:nvSpPr>
        <p:spPr>
          <a:xfrm>
            <a:off x="7200900" y="2211170"/>
            <a:ext cx="451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i="1" dirty="0">
                <a:solidFill>
                  <a:srgbClr val="0070C0"/>
                </a:solidFill>
              </a:rPr>
              <a:t>لا,  لن يتمكن من سماع الموسيقى.</a:t>
            </a:r>
            <a:endParaRPr lang="en-AE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E97E8-266D-0BDD-04E9-95267A1C4731}"/>
              </a:ext>
            </a:extLst>
          </p:cNvPr>
          <p:cNvSpPr txBox="1"/>
          <p:nvPr/>
        </p:nvSpPr>
        <p:spPr>
          <a:xfrm>
            <a:off x="7200900" y="4108221"/>
            <a:ext cx="4514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i="1" dirty="0">
                <a:solidFill>
                  <a:srgbClr val="0070C0"/>
                </a:solidFill>
              </a:rPr>
              <a:t>لأن الصوت يعتبر موجه ميكانيكة تحتاج إلى وسط مادي مثل الهواء حتى تنتقل فيه , ولا تستطيع الانتقال في الفراغ</a:t>
            </a:r>
            <a:endParaRPr lang="en-A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BD5106-E064-E31E-EA3E-EA3669F43B65}"/>
              </a:ext>
            </a:extLst>
          </p:cNvPr>
          <p:cNvSpPr txBox="1"/>
          <p:nvPr/>
        </p:nvSpPr>
        <p:spPr>
          <a:xfrm>
            <a:off x="2606226" y="215264"/>
            <a:ext cx="6109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AE" sz="4000" b="1" i="1" u="sng" dirty="0">
                <a:solidFill>
                  <a:srgbClr val="0070C0"/>
                </a:solidFill>
              </a:rPr>
              <a:t>1-    على حسب حاجتها لوسط ناقل</a:t>
            </a:r>
            <a:endParaRPr lang="en-AE" sz="4000" b="1" i="1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2B9CAF-B4F6-7A8D-1BC2-481940688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399720"/>
              </p:ext>
            </p:extLst>
          </p:nvPr>
        </p:nvGraphicFramePr>
        <p:xfrm>
          <a:off x="1028700" y="719666"/>
          <a:ext cx="9131300" cy="570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3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7C1857-8475-FFFA-005A-5E6B1E01A3C4}"/>
              </a:ext>
            </a:extLst>
          </p:cNvPr>
          <p:cNvSpPr txBox="1"/>
          <p:nvPr/>
        </p:nvSpPr>
        <p:spPr>
          <a:xfrm>
            <a:off x="123825" y="0"/>
            <a:ext cx="11772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i="1" dirty="0">
                <a:solidFill>
                  <a:srgbClr val="FF0000"/>
                </a:solidFill>
              </a:rPr>
              <a:t>تدريبات:</a:t>
            </a:r>
          </a:p>
          <a:p>
            <a:pPr algn="r" rtl="1"/>
            <a:r>
              <a:rPr lang="ar-AE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3- أي من هذه الموجات تعتبر ميكانيكة و أيها يعتبر كهرومغناطيسية ؟</a:t>
            </a:r>
            <a:endParaRPr lang="en-AE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85833-5B1B-CB73-383F-AA68ED178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558" y="1409433"/>
            <a:ext cx="2810142" cy="2810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687ED-CDEF-9FAA-E337-9383DAAB8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552330"/>
            <a:ext cx="4160323" cy="2667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A78887-011D-76DF-D63F-610F5997FCF1}"/>
              </a:ext>
            </a:extLst>
          </p:cNvPr>
          <p:cNvSpPr txBox="1"/>
          <p:nvPr/>
        </p:nvSpPr>
        <p:spPr>
          <a:xfrm>
            <a:off x="9001125" y="4727346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i="1" u="sng" dirty="0">
                <a:solidFill>
                  <a:srgbClr val="002060"/>
                </a:solidFill>
              </a:rPr>
              <a:t>ميكانيكية</a:t>
            </a:r>
            <a:endParaRPr lang="en-AE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401E1-821D-D3E0-4BB6-2B01AAE97AA4}"/>
              </a:ext>
            </a:extLst>
          </p:cNvPr>
          <p:cNvSpPr txBox="1"/>
          <p:nvPr/>
        </p:nvSpPr>
        <p:spPr>
          <a:xfrm>
            <a:off x="1266826" y="4694687"/>
            <a:ext cx="231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200" b="1" i="1" u="sng" dirty="0">
                <a:solidFill>
                  <a:srgbClr val="002060"/>
                </a:solidFill>
              </a:rPr>
              <a:t>كهرومغناطيسية</a:t>
            </a:r>
            <a:endParaRPr lang="en-AE" sz="2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11EBC8A2-A29F-A240-38A4-20BA336A7D13}"/>
              </a:ext>
            </a:extLst>
          </p:cNvPr>
          <p:cNvSpPr/>
          <p:nvPr/>
        </p:nvSpPr>
        <p:spPr>
          <a:xfrm rot="10800000">
            <a:off x="10695282" y="381990"/>
            <a:ext cx="1133475" cy="923331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403B9-881E-72A1-0ADC-6F15113346A6}"/>
              </a:ext>
            </a:extLst>
          </p:cNvPr>
          <p:cNvSpPr txBox="1"/>
          <p:nvPr/>
        </p:nvSpPr>
        <p:spPr>
          <a:xfrm>
            <a:off x="5306038" y="478014"/>
            <a:ext cx="522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i="1" u="sng" dirty="0">
                <a:solidFill>
                  <a:srgbClr val="0070C0"/>
                </a:solidFill>
              </a:rPr>
              <a:t>2-   على حسب اتجاه اهتزاز الجزيئات</a:t>
            </a:r>
            <a:endParaRPr lang="en-AE" sz="2800" b="1" i="1" u="sng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D9934-E307-2177-CF49-95DA2359C971}"/>
              </a:ext>
            </a:extLst>
          </p:cNvPr>
          <p:cNvSpPr txBox="1"/>
          <p:nvPr/>
        </p:nvSpPr>
        <p:spPr>
          <a:xfrm>
            <a:off x="5588589" y="1203663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2800" b="1" i="1" u="sng" dirty="0">
                <a:solidFill>
                  <a:srgbClr val="FF0000"/>
                </a:solidFill>
              </a:rPr>
              <a:t>1- موجات مستعرضة :</a:t>
            </a:r>
          </a:p>
          <a:p>
            <a:pPr algn="r"/>
            <a:r>
              <a:rPr lang="ar-AE" sz="2400" b="1" dirty="0">
                <a:solidFill>
                  <a:srgbClr val="002060"/>
                </a:solidFill>
              </a:rPr>
              <a:t>تهتز فيها جزيئات الوسط بشكل عمودي على اتجاه انتشار الموجة (مثل موجات الحبل والضوء), تتكون من "قمم وقيعان", و إذا استمرت في الاهتزاز بمعدل ثابت تسمى </a:t>
            </a:r>
            <a:r>
              <a:rPr lang="ar-AE" sz="2400" b="1" u="sng" dirty="0">
                <a:solidFill>
                  <a:srgbClr val="FF0000"/>
                </a:solidFill>
              </a:rPr>
              <a:t>( موجة دورية)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58AC0-F44A-45E3-B2BF-75D69103D7B4}"/>
              </a:ext>
            </a:extLst>
          </p:cNvPr>
          <p:cNvSpPr txBox="1"/>
          <p:nvPr/>
        </p:nvSpPr>
        <p:spPr>
          <a:xfrm>
            <a:off x="5588589" y="3252951"/>
            <a:ext cx="6096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b="1" i="1" u="sng" dirty="0">
                <a:solidFill>
                  <a:srgbClr val="FF0000"/>
                </a:solidFill>
              </a:rPr>
              <a:t>2- موجات طولية : </a:t>
            </a:r>
          </a:p>
          <a:p>
            <a:pPr algn="r" rtl="1"/>
            <a:r>
              <a:rPr lang="ar-AE" sz="2400" b="1" dirty="0">
                <a:solidFill>
                  <a:srgbClr val="002060"/>
                </a:solidFill>
              </a:rPr>
              <a:t>تهتز فيها الجزيئات بشكل موازٍ لاتجاه انتشار الموجة (مثل الصوت). تتكون من "تضاغطات وتخلخلات".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CBDB8E-E2F3-4811-C028-92691358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642"/>
          <a:stretch>
            <a:fillRect/>
          </a:stretch>
        </p:blipFill>
        <p:spPr>
          <a:xfrm>
            <a:off x="123825" y="4305455"/>
            <a:ext cx="5972175" cy="1933656"/>
          </a:xfrm>
          <a:prstGeom prst="rect">
            <a:avLst/>
          </a:prstGeom>
        </p:spPr>
      </p:pic>
      <p:pic>
        <p:nvPicPr>
          <p:cNvPr id="12" name="Graphic 11">
            <a:hlinkClick r:id="rId3"/>
            <a:extLst>
              <a:ext uri="{FF2B5EF4-FFF2-40B4-BE49-F238E27FC236}">
                <a16:creationId xmlns:a16="http://schemas.microsoft.com/office/drawing/2014/main" id="{55A57E21-6DA2-713D-6170-3969401E1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781" y="285751"/>
            <a:ext cx="4237332" cy="296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D2978-9E16-F6F1-59B8-C6526B966DE7}"/>
              </a:ext>
            </a:extLst>
          </p:cNvPr>
          <p:cNvSpPr txBox="1"/>
          <p:nvPr/>
        </p:nvSpPr>
        <p:spPr>
          <a:xfrm>
            <a:off x="5588589" y="4609542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b="1" i="1" u="sng" dirty="0">
                <a:solidFill>
                  <a:srgbClr val="FF0000"/>
                </a:solidFill>
              </a:rPr>
              <a:t>3- سطحية: </a:t>
            </a:r>
          </a:p>
          <a:p>
            <a:pPr marL="457200" indent="-457200" algn="r" rtl="1">
              <a:buAutoNum type="arabic1Minus"/>
            </a:pPr>
            <a:r>
              <a:rPr lang="ar-AE" sz="2400" b="1" dirty="0">
                <a:solidFill>
                  <a:srgbClr val="002060"/>
                </a:solidFill>
              </a:rPr>
              <a:t>تنشأ على سطح الماء</a:t>
            </a:r>
          </a:p>
          <a:p>
            <a:pPr marL="457200" indent="-457200" algn="r" rtl="1">
              <a:buAutoNum type="arabic1Minus"/>
            </a:pPr>
            <a:r>
              <a:rPr lang="ar-AE" sz="2400" b="1" dirty="0">
                <a:solidFill>
                  <a:srgbClr val="002060"/>
                </a:solidFill>
              </a:rPr>
              <a:t>تكون على شكل دوائر </a:t>
            </a:r>
          </a:p>
          <a:p>
            <a:pPr marL="457200" indent="-457200" algn="r" rtl="1">
              <a:buAutoNum type="arabic1Minus"/>
            </a:pPr>
            <a:r>
              <a:rPr lang="ar-AE" sz="2400" b="1" dirty="0">
                <a:solidFill>
                  <a:srgbClr val="002060"/>
                </a:solidFill>
              </a:rPr>
              <a:t>قد تكون مستعرضة أو طولية</a:t>
            </a:r>
          </a:p>
        </p:txBody>
      </p:sp>
    </p:spTree>
    <p:extLst>
      <p:ext uri="{BB962C8B-B14F-4D97-AF65-F5344CB8AC3E}">
        <p14:creationId xmlns:p14="http://schemas.microsoft.com/office/powerpoint/2010/main" val="9416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{28E09B55-F907-4E03-8AE0-6AC39277494E}TFb63a7776-4452-49b2-8055-21efce632b726e3c8758_win32-7d1db0309ca7</Template>
  <TotalTime>598</TotalTime>
  <Words>1017</Words>
  <Application>Microsoft Office PowerPoint</Application>
  <PresentationFormat>Widescreen</PresentationFormat>
  <Paragraphs>176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Agency FB</vt:lpstr>
      <vt:lpstr>Bookman Old Style</vt:lpstr>
      <vt:lpstr>Calibri</vt:lpstr>
      <vt:lpstr>Cambria Math</vt:lpstr>
      <vt:lpstr>Franklin Gothic Book</vt:lpstr>
      <vt:lpstr>Custom</vt:lpstr>
      <vt:lpstr>القسم 2: خصائص الموجات</vt:lpstr>
      <vt:lpstr>ما هي الموجه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ahmed ibrahim</dc:creator>
  <cp:lastModifiedBy>ahmed ibrahim</cp:lastModifiedBy>
  <cp:revision>3</cp:revision>
  <dcterms:created xsi:type="dcterms:W3CDTF">2026-03-22T13:03:11Z</dcterms:created>
  <dcterms:modified xsi:type="dcterms:W3CDTF">2026-04-02T04:34:04Z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