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1" r:id="rId1"/>
    <p:sldMasterId id="2147483863" r:id="rId2"/>
    <p:sldMasterId id="2147483913" r:id="rId3"/>
  </p:sldMasterIdLst>
  <p:notesMasterIdLst>
    <p:notesMasterId r:id="rId23"/>
  </p:notesMasterIdLst>
  <p:sldIdLst>
    <p:sldId id="291" r:id="rId4"/>
    <p:sldId id="279" r:id="rId5"/>
    <p:sldId id="270" r:id="rId6"/>
    <p:sldId id="272" r:id="rId7"/>
    <p:sldId id="258" r:id="rId8"/>
    <p:sldId id="273" r:id="rId9"/>
    <p:sldId id="287" r:id="rId10"/>
    <p:sldId id="286" r:id="rId11"/>
    <p:sldId id="260" r:id="rId12"/>
    <p:sldId id="269" r:id="rId13"/>
    <p:sldId id="288" r:id="rId14"/>
    <p:sldId id="259" r:id="rId15"/>
    <p:sldId id="274" r:id="rId16"/>
    <p:sldId id="275" r:id="rId17"/>
    <p:sldId id="285" r:id="rId18"/>
    <p:sldId id="261" r:id="rId19"/>
    <p:sldId id="281" r:id="rId20"/>
    <p:sldId id="282" r:id="rId21"/>
    <p:sldId id="28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77508FA-A60B-41EB-96B2-8868E0786DD4}">
          <p14:sldIdLst>
            <p14:sldId id="291"/>
            <p14:sldId id="279"/>
            <p14:sldId id="270"/>
            <p14:sldId id="272"/>
            <p14:sldId id="258"/>
            <p14:sldId id="273"/>
            <p14:sldId id="287"/>
            <p14:sldId id="286"/>
            <p14:sldId id="260"/>
            <p14:sldId id="269"/>
          </p14:sldIdLst>
        </p14:section>
        <p14:section name="الكربوهيدرات" id="{5F8BE59F-7984-4030-8D09-2EA5CD180AEC}">
          <p14:sldIdLst>
            <p14:sldId id="288"/>
            <p14:sldId id="259"/>
            <p14:sldId id="274"/>
            <p14:sldId id="275"/>
            <p14:sldId id="285"/>
            <p14:sldId id="261"/>
            <p14:sldId id="281"/>
            <p14:sldId id="282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AF3"/>
    <a:srgbClr val="FFFBF2"/>
    <a:srgbClr val="FFFDF6"/>
    <a:srgbClr val="FFFDF8"/>
    <a:srgbClr val="E5E6FF"/>
    <a:srgbClr val="FFE2D5"/>
    <a:srgbClr val="DEFEFB"/>
    <a:srgbClr val="5F9204"/>
    <a:srgbClr val="CAFEEB"/>
    <a:srgbClr val="FE9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-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slide" Target="slides/slide15.xml" /><Relationship Id="rId26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21" Type="http://schemas.openxmlformats.org/officeDocument/2006/relationships/slide" Target="slides/slide18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5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slide" Target="slides/slide17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24" Type="http://schemas.openxmlformats.org/officeDocument/2006/relationships/presProps" Target="presProps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23" Type="http://schemas.openxmlformats.org/officeDocument/2006/relationships/notesMaster" Target="notesMasters/notesMaster1.xml" /><Relationship Id="rId10" Type="http://schemas.openxmlformats.org/officeDocument/2006/relationships/slide" Target="slides/slide7.xml" /><Relationship Id="rId19" Type="http://schemas.openxmlformats.org/officeDocument/2006/relationships/slide" Target="slides/slide16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slide" Target="slides/slide19.xml" /><Relationship Id="rId27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59FF9-67A1-4B7A-A0FF-DA82E7D01CBE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244496-6148-4364-A68B-F96889959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3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24174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C2EFC-28F3-48C0-BF6B-230A53BCFDFC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24174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178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372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9/16/2024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517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74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9/16/2024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4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13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99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880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22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719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771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525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Lef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372550" y="6516784"/>
            <a:ext cx="472409" cy="269115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75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679350"/>
            <a:fld id="{597BFFA6-61B1-4984-983B-9D1AEC0ED12D}" type="slidenum">
              <a:rPr lang="es-SV" smtClean="0"/>
              <a:pPr defTabSz="679350"/>
              <a:t>‹#›</a:t>
            </a:fld>
            <a:endParaRPr lang="es-SV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357269" y="364650"/>
            <a:ext cx="7178799" cy="473313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906370" rtl="0" eaLnBrk="1" latinLnBrk="0" hangingPunct="1">
              <a:defRPr lang="en-US" sz="2399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9" name="18 Conector recto"/>
          <p:cNvCxnSpPr/>
          <p:nvPr userDrawn="1"/>
        </p:nvCxnSpPr>
        <p:spPr>
          <a:xfrm>
            <a:off x="357268" y="970675"/>
            <a:ext cx="3082643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 userDrawn="1"/>
        </p:nvSpPr>
        <p:spPr bwMode="auto">
          <a:xfrm>
            <a:off x="357268" y="954477"/>
            <a:ext cx="1030285" cy="323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 dirty="0"/>
          </a:p>
        </p:txBody>
      </p:sp>
      <p:grpSp>
        <p:nvGrpSpPr>
          <p:cNvPr id="4" name="3 Grupo"/>
          <p:cNvGrpSpPr>
            <a:grpSpLocks noChangeAspect="1"/>
          </p:cNvGrpSpPr>
          <p:nvPr userDrawn="1"/>
        </p:nvGrpSpPr>
        <p:grpSpPr>
          <a:xfrm>
            <a:off x="11803328" y="6535186"/>
            <a:ext cx="232297" cy="232311"/>
            <a:chOff x="9447488" y="6048704"/>
            <a:chExt cx="1800000" cy="1800200"/>
          </a:xfrm>
        </p:grpSpPr>
        <p:sp>
          <p:nvSpPr>
            <p:cNvPr id="2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</p:spPr>
          <p:txBody>
            <a:bodyPr lIns="0" tIns="0" rIns="0" bIns="0" rtlCol="0" anchor="ctr"/>
            <a:lstStyle/>
            <a:p>
              <a:pPr algn="ctr"/>
              <a:endParaRPr lang="es-SV" sz="675"/>
            </a:p>
          </p:txBody>
        </p:sp>
        <p:sp>
          <p:nvSpPr>
            <p:cNvPr id="3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675"/>
            </a:p>
          </p:txBody>
        </p:sp>
      </p:grpSp>
      <p:grpSp>
        <p:nvGrpSpPr>
          <p:cNvPr id="22" name="21 Grupo"/>
          <p:cNvGrpSpPr>
            <a:grpSpLocks noChangeAspect="1"/>
          </p:cNvGrpSpPr>
          <p:nvPr userDrawn="1"/>
        </p:nvGrpSpPr>
        <p:grpSpPr>
          <a:xfrm>
            <a:off x="11181885" y="6535186"/>
            <a:ext cx="232297" cy="232311"/>
            <a:chOff x="9447488" y="6048704"/>
            <a:chExt cx="1800000" cy="1800200"/>
          </a:xfrm>
        </p:grpSpPr>
        <p:sp>
          <p:nvSpPr>
            <p:cNvPr id="23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</p:spPr>
          <p:txBody>
            <a:bodyPr lIns="0" tIns="0" rIns="0" bIns="0" rtlCol="0" anchor="ctr"/>
            <a:lstStyle/>
            <a:p>
              <a:pPr algn="ctr"/>
              <a:endParaRPr lang="es-SV" sz="675"/>
            </a:p>
          </p:txBody>
        </p:sp>
        <p:sp>
          <p:nvSpPr>
            <p:cNvPr id="24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675"/>
            </a:p>
          </p:txBody>
        </p:sp>
      </p:grpSp>
      <p:cxnSp>
        <p:nvCxnSpPr>
          <p:cNvPr id="15" name="14 Conector recto"/>
          <p:cNvCxnSpPr/>
          <p:nvPr userDrawn="1"/>
        </p:nvCxnSpPr>
        <p:spPr>
          <a:xfrm>
            <a:off x="223230" y="6654853"/>
            <a:ext cx="10958655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619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F583-F44A-4B95-AB60-4A71ABE054F6}" type="datetimeFigureOut">
              <a:rPr lang="ar-SA" smtClean="0"/>
              <a:pPr/>
              <a:t>13/03/1446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5253E-A71A-4287-91DF-1AEC5E6E9D0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96788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AFD5-AB3B-4368-B24A-BB027770A68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E626-1DFF-475A-A557-011EF5B303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AFD5-AB3B-4368-B24A-BB027770A68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E626-1DFF-475A-A557-011EF5B303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microsoft.com/office/2007/relationships/hdphoto" Target="../media/hdphoto1.wdp" 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 /><Relationship Id="rId2" Type="http://schemas.openxmlformats.org/officeDocument/2006/relationships/slideLayout" Target="../slideLayouts/slideLayout15.xml" /><Relationship Id="rId1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6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6B227C-9774-4477-9B1F-771152E4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7F16D2-A4A4-4A3F-A84A-8C09F1296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6BE4B-2921-40DC-9851-8B03A9CA42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79D0A-C6BE-4AC8-B2E3-5B0F75E7F07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993F4-01E9-48BD-A93F-F44D31347B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FF048-D7CB-4273-BA9B-58CB6C076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F8F5B-8BFF-4F6F-A425-76C031DC6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72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9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C9FF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2E6AFD5-AB3B-4368-B24A-BB027770A68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F99E626-1DFF-475A-A557-011EF5B303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914" r:id="rId2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3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 /><Relationship Id="rId2" Type="http://schemas.openxmlformats.org/officeDocument/2006/relationships/slideLayout" Target="../slideLayouts/slideLayout12.xml" /><Relationship Id="rId1" Type="http://schemas.openxmlformats.org/officeDocument/2006/relationships/tags" Target="../tags/tag1.xml" /><Relationship Id="rId4" Type="http://schemas.openxmlformats.org/officeDocument/2006/relationships/image" Target="../media/image3.jp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6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6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7" Type="http://schemas.openxmlformats.org/officeDocument/2006/relationships/image" Target="../media/image14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6.xml" /><Relationship Id="rId6" Type="http://schemas.openxmlformats.org/officeDocument/2006/relationships/image" Target="../media/image13.PNG" /><Relationship Id="rId5" Type="http://schemas.openxmlformats.org/officeDocument/2006/relationships/image" Target="../media/image12.PNG" /><Relationship Id="rId4" Type="http://schemas.openxmlformats.org/officeDocument/2006/relationships/image" Target="../media/image11.PN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8.png" /><Relationship Id="rId4" Type="http://schemas.openxmlformats.org/officeDocument/2006/relationships/image" Target="../media/image17.jpe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 /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25.jpeg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BC16152-8684-4D31-9DA0-502213685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027" y="1615286"/>
            <a:ext cx="561662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ربع نص 1">
            <a:extLst>
              <a:ext uri="{FF2B5EF4-FFF2-40B4-BE49-F238E27FC236}">
                <a16:creationId xmlns:a16="http://schemas.microsoft.com/office/drawing/2014/main" id="{9364607D-D5CE-4F8A-963A-3988D944FB52}"/>
              </a:ext>
            </a:extLst>
          </p:cNvPr>
          <p:cNvSpPr txBox="1"/>
          <p:nvPr/>
        </p:nvSpPr>
        <p:spPr>
          <a:xfrm>
            <a:off x="2655642" y="509927"/>
            <a:ext cx="6880715" cy="76944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AE" sz="4400" b="1" dirty="0">
                <a:solidFill>
                  <a:schemeClr val="tx1"/>
                </a:solidFill>
              </a:rPr>
              <a:t>ال</a:t>
            </a:r>
            <a:r>
              <a:rPr lang="ar-EG" sz="4400" b="1" dirty="0">
                <a:solidFill>
                  <a:schemeClr val="tx1"/>
                </a:solidFill>
              </a:rPr>
              <a:t>أحياء للصف التاسع المتقدم</a:t>
            </a:r>
            <a:r>
              <a:rPr lang="ar-AE" sz="4400" b="1" dirty="0">
                <a:solidFill>
                  <a:schemeClr val="tx1"/>
                </a:solidFill>
              </a:rPr>
              <a:t> </a:t>
            </a:r>
            <a:endParaRPr lang="ar-SA" sz="4400" b="1" dirty="0">
              <a:solidFill>
                <a:schemeClr val="tx1"/>
              </a:solidFill>
            </a:endParaRPr>
          </a:p>
        </p:txBody>
      </p:sp>
      <p:sp>
        <p:nvSpPr>
          <p:cNvPr id="5" name="مربع نص 6">
            <a:extLst>
              <a:ext uri="{FF2B5EF4-FFF2-40B4-BE49-F238E27FC236}">
                <a16:creationId xmlns:a16="http://schemas.microsoft.com/office/drawing/2014/main" id="{F24738F5-61CF-4CAE-8615-FCB4D1089C97}"/>
              </a:ext>
            </a:extLst>
          </p:cNvPr>
          <p:cNvSpPr txBox="1"/>
          <p:nvPr/>
        </p:nvSpPr>
        <p:spPr>
          <a:xfrm>
            <a:off x="4139959" y="6086463"/>
            <a:ext cx="2714489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EG" sz="2800" b="1" dirty="0">
                <a:solidFill>
                  <a:srgbClr val="FEFAF3"/>
                </a:solidFill>
              </a:rPr>
              <a:t>أ : مصطفي فرج</a:t>
            </a:r>
            <a:r>
              <a:rPr lang="ar-AE" sz="2800" b="1" dirty="0">
                <a:solidFill>
                  <a:srgbClr val="FEFAF3"/>
                </a:solidFill>
              </a:rPr>
              <a:t> </a:t>
            </a:r>
            <a:endParaRPr lang="ar-SA" sz="2800" b="1" dirty="0">
              <a:solidFill>
                <a:srgbClr val="FEFA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5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rco de bloque"/>
          <p:cNvSpPr>
            <a:spLocks noChangeAspect="1"/>
          </p:cNvSpPr>
          <p:nvPr/>
        </p:nvSpPr>
        <p:spPr>
          <a:xfrm>
            <a:off x="4178510" y="1700261"/>
            <a:ext cx="3995487" cy="3995169"/>
          </a:xfrm>
          <a:prstGeom prst="blockArc">
            <a:avLst>
              <a:gd name="adj1" fmla="val 13697669"/>
              <a:gd name="adj2" fmla="val 18486777"/>
              <a:gd name="adj3" fmla="val 17713"/>
            </a:avLst>
          </a:prstGeom>
          <a:solidFill>
            <a:schemeClr val="accent1"/>
          </a:solidFill>
          <a:ln>
            <a:noFill/>
          </a:ln>
          <a:scene3d>
            <a:camera prst="orthographicFront"/>
            <a:lightRig rig="balanced" dir="t"/>
          </a:scene3d>
          <a:sp3d>
            <a:bevelT w="19050" h="952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68" tIns="33999" rIns="67968" bIns="33999" rtlCol="0" anchor="ctr"/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+mn-cs"/>
            </a:endParaRPr>
          </a:p>
        </p:txBody>
      </p:sp>
      <p:sp>
        <p:nvSpPr>
          <p:cNvPr id="4" name="3 Arco de bloque"/>
          <p:cNvSpPr>
            <a:spLocks noChangeAspect="1"/>
          </p:cNvSpPr>
          <p:nvPr/>
        </p:nvSpPr>
        <p:spPr>
          <a:xfrm>
            <a:off x="4178510" y="1700261"/>
            <a:ext cx="3995487" cy="3995169"/>
          </a:xfrm>
          <a:prstGeom prst="blockArc">
            <a:avLst>
              <a:gd name="adj1" fmla="val 19153951"/>
              <a:gd name="adj2" fmla="val 1072517"/>
              <a:gd name="adj3" fmla="val 16935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balanced" dir="t"/>
          </a:scene3d>
          <a:sp3d>
            <a:bevelT w="19050" h="952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68" tIns="33999" rIns="67968" bIns="33999" rtlCol="0" anchor="ctr"/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+mn-cs"/>
            </a:endParaRPr>
          </a:p>
        </p:txBody>
      </p:sp>
      <p:sp>
        <p:nvSpPr>
          <p:cNvPr id="5" name="4 Arco de bloque"/>
          <p:cNvSpPr>
            <a:spLocks noChangeAspect="1"/>
          </p:cNvSpPr>
          <p:nvPr/>
        </p:nvSpPr>
        <p:spPr>
          <a:xfrm>
            <a:off x="4178510" y="1700261"/>
            <a:ext cx="3995487" cy="3995169"/>
          </a:xfrm>
          <a:prstGeom prst="blockArc">
            <a:avLst>
              <a:gd name="adj1" fmla="val 1774912"/>
              <a:gd name="adj2" fmla="val 6396860"/>
              <a:gd name="adj3" fmla="val 17213"/>
            </a:avLst>
          </a:prstGeom>
          <a:solidFill>
            <a:schemeClr val="accent3"/>
          </a:solidFill>
          <a:ln>
            <a:noFill/>
          </a:ln>
          <a:scene3d>
            <a:camera prst="orthographicFront"/>
            <a:lightRig rig="balanced" dir="t"/>
          </a:scene3d>
          <a:sp3d>
            <a:bevelT w="19050" h="952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68" tIns="33999" rIns="67968" bIns="33999" rtlCol="0" anchor="ctr"/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+mn-cs"/>
            </a:endParaRPr>
          </a:p>
        </p:txBody>
      </p:sp>
      <p:sp>
        <p:nvSpPr>
          <p:cNvPr id="6" name="5 Arco de bloque"/>
          <p:cNvSpPr>
            <a:spLocks noChangeAspect="1"/>
          </p:cNvSpPr>
          <p:nvPr/>
        </p:nvSpPr>
        <p:spPr>
          <a:xfrm>
            <a:off x="4178510" y="1700261"/>
            <a:ext cx="3995487" cy="3995169"/>
          </a:xfrm>
          <a:prstGeom prst="blockArc">
            <a:avLst>
              <a:gd name="adj1" fmla="val 7006552"/>
              <a:gd name="adj2" fmla="val 9756398"/>
              <a:gd name="adj3" fmla="val 17080"/>
            </a:avLst>
          </a:prstGeom>
          <a:solidFill>
            <a:schemeClr val="accent4"/>
          </a:solidFill>
          <a:ln>
            <a:noFill/>
          </a:ln>
          <a:scene3d>
            <a:camera prst="orthographicFront"/>
            <a:lightRig rig="balanced" dir="t"/>
          </a:scene3d>
          <a:sp3d>
            <a:bevelT w="19050" h="952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68" tIns="33999" rIns="67968" bIns="33999" rtlCol="0" anchor="ctr"/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+mn-cs"/>
            </a:endParaRPr>
          </a:p>
        </p:txBody>
      </p:sp>
      <p:sp>
        <p:nvSpPr>
          <p:cNvPr id="7" name="6 Arco de bloque"/>
          <p:cNvSpPr>
            <a:spLocks noChangeAspect="1"/>
          </p:cNvSpPr>
          <p:nvPr/>
        </p:nvSpPr>
        <p:spPr>
          <a:xfrm>
            <a:off x="4178510" y="1700261"/>
            <a:ext cx="3995487" cy="3995169"/>
          </a:xfrm>
          <a:prstGeom prst="blockArc">
            <a:avLst>
              <a:gd name="adj1" fmla="val 10442940"/>
              <a:gd name="adj2" fmla="val 13022295"/>
              <a:gd name="adj3" fmla="val 17209"/>
            </a:avLst>
          </a:prstGeom>
          <a:solidFill>
            <a:schemeClr val="accent5"/>
          </a:solidFill>
          <a:ln>
            <a:noFill/>
          </a:ln>
          <a:scene3d>
            <a:camera prst="orthographicFront"/>
            <a:lightRig rig="balanced" dir="t"/>
          </a:scene3d>
          <a:sp3d>
            <a:bevelT w="19050" h="952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68" tIns="33999" rIns="67968" bIns="33999" rtlCol="0" anchor="ctr"/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+mn-cs"/>
            </a:endParaRPr>
          </a:p>
        </p:txBody>
      </p:sp>
      <p:grpSp>
        <p:nvGrpSpPr>
          <p:cNvPr id="8" name="7 Grupo"/>
          <p:cNvGrpSpPr>
            <a:grpSpLocks noChangeAspect="1"/>
          </p:cNvGrpSpPr>
          <p:nvPr/>
        </p:nvGrpSpPr>
        <p:grpSpPr>
          <a:xfrm>
            <a:off x="4865233" y="2386889"/>
            <a:ext cx="2622038" cy="2621830"/>
            <a:chOff x="4232212" y="1597537"/>
            <a:chExt cx="3780000" cy="3780000"/>
          </a:xfrm>
          <a:effectLst>
            <a:outerShdw blurRad="203200" sx="103000" sy="103000" algn="ctr" rotWithShape="0">
              <a:prstClr val="black">
                <a:alpha val="51000"/>
              </a:prstClr>
            </a:outerShdw>
          </a:effectLst>
        </p:grpSpPr>
        <p:sp>
          <p:nvSpPr>
            <p:cNvPr id="9" name="8 Elipse"/>
            <p:cNvSpPr/>
            <p:nvPr/>
          </p:nvSpPr>
          <p:spPr>
            <a:xfrm>
              <a:off x="4232212" y="1597537"/>
              <a:ext cx="3780000" cy="3780000"/>
            </a:xfrm>
            <a:prstGeom prst="ellipse">
              <a:avLst/>
            </a:prstGeom>
            <a:gradFill>
              <a:gsLst>
                <a:gs pos="48000">
                  <a:srgbClr val="F3F3F3"/>
                </a:gs>
                <a:gs pos="84000">
                  <a:srgbClr val="EAEAEA"/>
                </a:gs>
                <a:gs pos="13000">
                  <a:srgbClr val="EDEDED"/>
                </a:gs>
              </a:gsLst>
              <a:lin ang="17400000" scaled="0"/>
            </a:gradFill>
            <a:ln>
              <a:noFill/>
            </a:ln>
            <a:effectLst>
              <a:outerShdw blurRad="368300" dist="38100" dir="2400000" sx="103000" sy="103000" algn="tr" rotWithShape="0">
                <a:schemeClr val="tx1">
                  <a:lumMod val="85000"/>
                  <a:lumOff val="15000"/>
                  <a:alpha val="3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712" tIns="12856" rIns="25712" bIns="12856" rtlCol="0" anchor="ctr"/>
            <a:lstStyle/>
            <a:p>
              <a:pPr marL="96260" marR="0" lvl="0" indent="0" algn="l" defTabSz="9063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200" b="1" i="0" u="none" strike="noStrike" kern="1200" cap="none" spc="0" normalizeH="0" baseline="0" noProof="0">
                <a:ln>
                  <a:noFill/>
                </a:ln>
                <a:solidFill>
                  <a:srgbClr val="1273A7"/>
                </a:solidFill>
                <a:effectLst/>
                <a:uLnTx/>
                <a:uFillTx/>
                <a:latin typeface="Arial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" name="9 Elipse"/>
            <p:cNvSpPr/>
            <p:nvPr/>
          </p:nvSpPr>
          <p:spPr>
            <a:xfrm>
              <a:off x="4394212" y="1759537"/>
              <a:ext cx="3456000" cy="3456000"/>
            </a:xfrm>
            <a:prstGeom prst="ellipse">
              <a:avLst/>
            </a:prstGeom>
            <a:gradFill>
              <a:gsLst>
                <a:gs pos="48000">
                  <a:srgbClr val="F3F3F3"/>
                </a:gs>
                <a:gs pos="84000">
                  <a:srgbClr val="EAEAEA"/>
                </a:gs>
                <a:gs pos="13000">
                  <a:srgbClr val="EDEDED"/>
                </a:gs>
              </a:gsLst>
              <a:lin ang="17400000" scaled="0"/>
            </a:gradFill>
            <a:ln>
              <a:noFill/>
            </a:ln>
            <a:effectLst>
              <a:outerShdw blurRad="368300" dist="38100" dir="2400000" sx="103000" sy="103000" algn="tr" rotWithShape="0">
                <a:schemeClr val="tx1">
                  <a:lumMod val="85000"/>
                  <a:lumOff val="15000"/>
                  <a:alpha val="3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712" tIns="12856" rIns="25712" bIns="12856" rtlCol="0" anchor="ctr"/>
            <a:lstStyle/>
            <a:p>
              <a:pPr marL="96260" marR="0" lvl="0" indent="0" algn="l" defTabSz="9063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200" b="1" i="0" u="none" strike="noStrike" kern="1200" cap="none" spc="0" normalizeH="0" baseline="0" noProof="0">
                <a:ln>
                  <a:noFill/>
                </a:ln>
                <a:solidFill>
                  <a:srgbClr val="1273A7"/>
                </a:solidFill>
                <a:effectLst/>
                <a:uLnTx/>
                <a:uFillTx/>
                <a:latin typeface="Arial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1" name="10 Rectángulo"/>
          <p:cNvSpPr>
            <a:spLocks noChangeAspect="1"/>
          </p:cNvSpPr>
          <p:nvPr/>
        </p:nvSpPr>
        <p:spPr>
          <a:xfrm>
            <a:off x="5406140" y="2706496"/>
            <a:ext cx="1588051" cy="2284653"/>
          </a:xfrm>
          <a:prstGeom prst="rect">
            <a:avLst/>
          </a:prstGeom>
        </p:spPr>
        <p:txBody>
          <a:bodyPr wrap="square" lIns="67968" tIns="33999" rIns="67968" bIns="33999">
            <a:spAutoFit/>
          </a:bodyPr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Oswald" panose="020B0604020202020204" charset="0"/>
                <a:cs typeface="Arial" panose="020B0604020202020204" pitchFamily="34" charset="0"/>
              </a:rPr>
              <a:t>عنوان الدرس ؟؟</a:t>
            </a:r>
            <a:endParaRPr kumimoji="0" lang="en-US" sz="4800" b="1" i="0" u="none" strike="noStrike" kern="120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uLnTx/>
              <a:uFillTx/>
              <a:latin typeface="Oswald" panose="020B0604020202020204" charset="0"/>
              <a:ea typeface="+mn-ea"/>
            </a:endParaRPr>
          </a:p>
        </p:txBody>
      </p:sp>
      <p:sp>
        <p:nvSpPr>
          <p:cNvPr id="13" name="12 CuadroTexto"/>
          <p:cNvSpPr txBox="1">
            <a:spLocks noChangeAspect="1"/>
          </p:cNvSpPr>
          <p:nvPr/>
        </p:nvSpPr>
        <p:spPr>
          <a:xfrm>
            <a:off x="6725095" y="1998872"/>
            <a:ext cx="490294" cy="409013"/>
          </a:xfrm>
          <a:prstGeom prst="rect">
            <a:avLst/>
          </a:prstGeom>
          <a:noFill/>
        </p:spPr>
        <p:txBody>
          <a:bodyPr wrap="square" lIns="67932" tIns="33984" rIns="67932" bIns="33984" rtlCol="0">
            <a:spAutoFit/>
          </a:bodyPr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212" b="1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" panose="020B0604020202020204" charset="0"/>
                <a:ea typeface="+mn-ea"/>
                <a:cs typeface="Vrinda" panose="020B0502040204020203" pitchFamily="34" charset="0"/>
              </a:rPr>
              <a:t>01</a:t>
            </a:r>
            <a:endParaRPr kumimoji="0" lang="es-ES" sz="2212" b="1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" panose="020B0604020202020204" charset="0"/>
              <a:ea typeface="+mn-ea"/>
              <a:cs typeface="Vrinda" panose="020B0502040204020203" pitchFamily="34" charset="0"/>
            </a:endParaRPr>
          </a:p>
        </p:txBody>
      </p:sp>
      <p:sp>
        <p:nvSpPr>
          <p:cNvPr id="14" name="13 CuadroTexto"/>
          <p:cNvSpPr txBox="1">
            <a:spLocks noChangeAspect="1"/>
          </p:cNvSpPr>
          <p:nvPr/>
        </p:nvSpPr>
        <p:spPr>
          <a:xfrm>
            <a:off x="7614131" y="3819326"/>
            <a:ext cx="490294" cy="409013"/>
          </a:xfrm>
          <a:prstGeom prst="rect">
            <a:avLst/>
          </a:prstGeom>
          <a:noFill/>
        </p:spPr>
        <p:txBody>
          <a:bodyPr wrap="square" lIns="67932" tIns="33984" rIns="67932" bIns="33984" rtlCol="0">
            <a:spAutoFit/>
          </a:bodyPr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212" b="1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" panose="020B0604020202020204" charset="0"/>
                <a:ea typeface="+mn-ea"/>
                <a:cs typeface="Vrinda" panose="020B0502040204020203" pitchFamily="34" charset="0"/>
              </a:rPr>
              <a:t>02</a:t>
            </a:r>
            <a:endParaRPr kumimoji="0" lang="es-ES" sz="2212" b="1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" panose="020B0604020202020204" charset="0"/>
              <a:ea typeface="+mn-ea"/>
              <a:cs typeface="Vrinda" panose="020B0502040204020203" pitchFamily="34" charset="0"/>
            </a:endParaRPr>
          </a:p>
        </p:txBody>
      </p:sp>
      <p:sp>
        <p:nvSpPr>
          <p:cNvPr id="15" name="14 CuadroTexto"/>
          <p:cNvSpPr txBox="1">
            <a:spLocks noChangeAspect="1"/>
          </p:cNvSpPr>
          <p:nvPr/>
        </p:nvSpPr>
        <p:spPr>
          <a:xfrm>
            <a:off x="5730681" y="5261731"/>
            <a:ext cx="490294" cy="409013"/>
          </a:xfrm>
          <a:prstGeom prst="rect">
            <a:avLst/>
          </a:prstGeom>
          <a:noFill/>
        </p:spPr>
        <p:txBody>
          <a:bodyPr wrap="square" lIns="67932" tIns="33984" rIns="67932" bIns="33984" rtlCol="0">
            <a:spAutoFit/>
          </a:bodyPr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212" b="1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" panose="020B0604020202020204" charset="0"/>
                <a:ea typeface="+mn-ea"/>
                <a:cs typeface="Vrinda" panose="020B0502040204020203" pitchFamily="34" charset="0"/>
              </a:rPr>
              <a:t>03</a:t>
            </a:r>
            <a:endParaRPr kumimoji="0" lang="es-ES" sz="2212" b="1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" panose="020B0604020202020204" charset="0"/>
              <a:ea typeface="+mn-ea"/>
              <a:cs typeface="Vrinda" panose="020B0502040204020203" pitchFamily="34" charset="0"/>
            </a:endParaRPr>
          </a:p>
        </p:txBody>
      </p:sp>
      <p:sp>
        <p:nvSpPr>
          <p:cNvPr id="16" name="15 CuadroTexto"/>
          <p:cNvSpPr txBox="1">
            <a:spLocks noChangeAspect="1"/>
          </p:cNvSpPr>
          <p:nvPr/>
        </p:nvSpPr>
        <p:spPr>
          <a:xfrm>
            <a:off x="4457417" y="4218596"/>
            <a:ext cx="490294" cy="409013"/>
          </a:xfrm>
          <a:prstGeom prst="rect">
            <a:avLst/>
          </a:prstGeom>
          <a:noFill/>
        </p:spPr>
        <p:txBody>
          <a:bodyPr wrap="square" lIns="67932" tIns="33984" rIns="67932" bIns="33984" rtlCol="0">
            <a:spAutoFit/>
          </a:bodyPr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212" b="1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" panose="020B0604020202020204" charset="0"/>
                <a:ea typeface="+mn-ea"/>
                <a:cs typeface="Vrinda" panose="020B0502040204020203" pitchFamily="34" charset="0"/>
              </a:rPr>
              <a:t>04</a:t>
            </a:r>
            <a:endParaRPr kumimoji="0" lang="es-ES" sz="2212" b="1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" panose="020B0604020202020204" charset="0"/>
              <a:ea typeface="+mn-ea"/>
              <a:cs typeface="Vrinda" panose="020B0502040204020203" pitchFamily="34" charset="0"/>
            </a:endParaRPr>
          </a:p>
        </p:txBody>
      </p:sp>
      <p:sp>
        <p:nvSpPr>
          <p:cNvPr id="17" name="16 CuadroTexto"/>
          <p:cNvSpPr txBox="1">
            <a:spLocks noChangeAspect="1"/>
          </p:cNvSpPr>
          <p:nvPr/>
        </p:nvSpPr>
        <p:spPr>
          <a:xfrm>
            <a:off x="4394504" y="2647684"/>
            <a:ext cx="490294" cy="409013"/>
          </a:xfrm>
          <a:prstGeom prst="rect">
            <a:avLst/>
          </a:prstGeom>
          <a:noFill/>
        </p:spPr>
        <p:txBody>
          <a:bodyPr wrap="square" lIns="67932" tIns="33984" rIns="67932" bIns="33984" rtlCol="0">
            <a:spAutoFit/>
          </a:bodyPr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212" b="1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" panose="020B0604020202020204" charset="0"/>
                <a:ea typeface="+mn-ea"/>
                <a:cs typeface="Vrinda" panose="020B0502040204020203" pitchFamily="34" charset="0"/>
              </a:rPr>
              <a:t>05</a:t>
            </a:r>
            <a:endParaRPr kumimoji="0" lang="es-ES" sz="2212" b="1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" panose="020B0604020202020204" charset="0"/>
              <a:ea typeface="+mn-ea"/>
              <a:cs typeface="Vrinda" panose="020B0502040204020203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679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s-SV" sz="75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679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SV" sz="750" b="0" i="0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sp>
        <p:nvSpPr>
          <p:cNvPr id="67" name="Textbox 1"/>
          <p:cNvSpPr/>
          <p:nvPr/>
        </p:nvSpPr>
        <p:spPr>
          <a:xfrm>
            <a:off x="8415502" y="1404009"/>
            <a:ext cx="1839733" cy="510144"/>
          </a:xfrm>
          <a:prstGeom prst="rect">
            <a:avLst/>
          </a:prstGeom>
        </p:spPr>
        <p:txBody>
          <a:bodyPr wrap="square" lIns="90635" tIns="45317" rIns="90635" bIns="45317">
            <a:spAutoFit/>
          </a:bodyPr>
          <a:lstStyle/>
          <a:p>
            <a:pPr marL="0" marR="0" lvl="0" indent="0" algn="l" defTabSz="90637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anose="020B0604020202020204" charset="0"/>
                <a:ea typeface="Segoe UI" panose="020B0502040204020203" pitchFamily="34" charset="0"/>
                <a:cs typeface="Segoe UI" panose="020B0502040204020203" pitchFamily="34" charset="0"/>
              </a:rPr>
              <a:t>قوانين التعلم عن بعد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" panose="020B060402020202020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0637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5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PT Sans" panose="020B060402020202020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6E6E6E"/>
              </a:solidFill>
              <a:effectLst/>
              <a:uLnTx/>
              <a:uFillTx/>
              <a:latin typeface="PT Sans" panose="020B060402020202020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8" name="67 Forma libre"/>
          <p:cNvSpPr/>
          <p:nvPr/>
        </p:nvSpPr>
        <p:spPr bwMode="auto">
          <a:xfrm flipH="1">
            <a:off x="7381798" y="1781605"/>
            <a:ext cx="993072" cy="348800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9050" cap="rnd">
            <a:solidFill>
              <a:srgbClr val="C00000"/>
            </a:solidFill>
            <a:bevel/>
            <a:headEnd w="med" len="sm"/>
            <a:tailEnd type="oval" w="med" len="med"/>
          </a:ln>
        </p:spPr>
        <p:txBody>
          <a:bodyPr lIns="90635" tIns="45317" rIns="90635" bIns="45317" rtlCol="0" anchor="ctr"/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18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Textbox 1"/>
          <p:cNvSpPr/>
          <p:nvPr/>
        </p:nvSpPr>
        <p:spPr>
          <a:xfrm>
            <a:off x="8650540" y="3023642"/>
            <a:ext cx="1839734" cy="351302"/>
          </a:xfrm>
          <a:prstGeom prst="rect">
            <a:avLst/>
          </a:prstGeom>
        </p:spPr>
        <p:txBody>
          <a:bodyPr wrap="square" lIns="90635" tIns="45317" rIns="90635" bIns="45317">
            <a:spAutoFit/>
          </a:bodyPr>
          <a:lstStyle/>
          <a:p>
            <a:pPr marL="0" marR="0" lvl="0" indent="0" algn="l" defTabSz="90637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anose="020B0604020202020204" charset="0"/>
                <a:ea typeface="Segoe UI" panose="020B0502040204020203" pitchFamily="34" charset="0"/>
                <a:cs typeface="Segoe UI" panose="020B0502040204020203" pitchFamily="34" charset="0"/>
              </a:rPr>
              <a:t>تهيئة </a:t>
            </a:r>
            <a:r>
              <a:rPr kumimoji="0" lang="ar-AE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anose="020B0604020202020204" charset="0"/>
                <a:ea typeface="Segoe UI" panose="020B0502040204020203" pitchFamily="34" charset="0"/>
                <a:cs typeface="Segoe UI" panose="020B0502040204020203" pitchFamily="34" charset="0"/>
              </a:rPr>
              <a:t>الدرسة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" panose="020B060402020202020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0" name="69 Forma libre"/>
          <p:cNvSpPr/>
          <p:nvPr/>
        </p:nvSpPr>
        <p:spPr bwMode="auto">
          <a:xfrm flipH="1">
            <a:off x="8073587" y="3366269"/>
            <a:ext cx="683831" cy="263735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9050" cap="rnd">
            <a:solidFill>
              <a:srgbClr val="C00000"/>
            </a:solidFill>
            <a:bevel/>
            <a:headEnd w="med" len="sm"/>
            <a:tailEnd type="oval" w="med" len="med"/>
          </a:ln>
        </p:spPr>
        <p:txBody>
          <a:bodyPr lIns="90635" tIns="45317" rIns="90635" bIns="45317" rtlCol="0" anchor="ctr"/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Textbox 1"/>
          <p:cNvSpPr/>
          <p:nvPr/>
        </p:nvSpPr>
        <p:spPr>
          <a:xfrm>
            <a:off x="8306615" y="4954707"/>
            <a:ext cx="1619993" cy="351351"/>
          </a:xfrm>
          <a:prstGeom prst="rect">
            <a:avLst/>
          </a:prstGeom>
        </p:spPr>
        <p:txBody>
          <a:bodyPr wrap="square" lIns="90635" tIns="45317" rIns="90635" bIns="45317">
            <a:spAutoFit/>
          </a:bodyPr>
          <a:lstStyle/>
          <a:p>
            <a:pPr marL="0" marR="0" lvl="0" indent="0" algn="l" defTabSz="90637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" panose="020B0604020202020204" charset="0"/>
                <a:ea typeface="Segoe UI" panose="020B0502040204020203" pitchFamily="34" charset="0"/>
                <a:cs typeface="Segoe UI" panose="020B0502040204020203" pitchFamily="34" charset="0"/>
              </a:rPr>
              <a:t>نواتج التعلم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" panose="020B060402020202020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4" name="73 Forma libre"/>
          <p:cNvSpPr/>
          <p:nvPr/>
        </p:nvSpPr>
        <p:spPr bwMode="auto">
          <a:xfrm flipH="1" flipV="1">
            <a:off x="7487264" y="5143506"/>
            <a:ext cx="768727" cy="174401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9050" cap="rnd">
            <a:solidFill>
              <a:schemeClr val="accent3">
                <a:lumMod val="50000"/>
              </a:schemeClr>
            </a:solidFill>
            <a:bevel/>
            <a:headEnd w="med" len="sm"/>
            <a:tailEnd type="oval" w="med" len="med"/>
          </a:ln>
        </p:spPr>
        <p:txBody>
          <a:bodyPr lIns="90635" tIns="45317" rIns="90635" bIns="45317" rtlCol="0" anchor="ctr"/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18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Textbox 1"/>
          <p:cNvSpPr/>
          <p:nvPr/>
        </p:nvSpPr>
        <p:spPr>
          <a:xfrm>
            <a:off x="1907875" y="4656383"/>
            <a:ext cx="1633586" cy="351302"/>
          </a:xfrm>
          <a:prstGeom prst="rect">
            <a:avLst/>
          </a:prstGeom>
        </p:spPr>
        <p:txBody>
          <a:bodyPr wrap="square" lIns="90635" tIns="45317" rIns="90635" bIns="45317">
            <a:spAutoFit/>
          </a:bodyPr>
          <a:lstStyle/>
          <a:p>
            <a:pPr marL="0" marR="0" lvl="0" indent="0" algn="l" defTabSz="90637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" panose="020B0604020202020204" charset="0"/>
                <a:ea typeface="Segoe UI" panose="020B0502040204020203" pitchFamily="34" charset="0"/>
                <a:cs typeface="Segoe UI" panose="020B0502040204020203" pitchFamily="34" charset="0"/>
              </a:rPr>
              <a:t>عرض الدرس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wald" panose="020B060402020202020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7" name="76 Forma libre"/>
          <p:cNvSpPr/>
          <p:nvPr/>
        </p:nvSpPr>
        <p:spPr bwMode="auto">
          <a:xfrm flipV="1">
            <a:off x="3657168" y="4656381"/>
            <a:ext cx="971269" cy="348800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9050" cap="rnd">
            <a:solidFill>
              <a:srgbClr val="C00000"/>
            </a:solidFill>
            <a:bevel/>
            <a:headEnd w="med" len="sm"/>
            <a:tailEnd type="oval" w="med" len="med"/>
          </a:ln>
        </p:spPr>
        <p:txBody>
          <a:bodyPr lIns="90635" tIns="45317" rIns="90635" bIns="45317" rtlCol="0" anchor="ctr"/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18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Textbox 1"/>
          <p:cNvSpPr/>
          <p:nvPr/>
        </p:nvSpPr>
        <p:spPr>
          <a:xfrm>
            <a:off x="1803436" y="2903751"/>
            <a:ext cx="1633586" cy="640276"/>
          </a:xfrm>
          <a:prstGeom prst="rect">
            <a:avLst/>
          </a:prstGeom>
        </p:spPr>
        <p:txBody>
          <a:bodyPr wrap="square" lIns="90635" tIns="45317" rIns="90635" bIns="45317">
            <a:spAutoFit/>
          </a:bodyPr>
          <a:lstStyle/>
          <a:p>
            <a:pPr marL="0" marR="0" lvl="0" indent="0" algn="l" defTabSz="90637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Sans" panose="020B0604020202020204" charset="0"/>
                <a:ea typeface="Segoe UI" panose="020B0502040204020203" pitchFamily="34" charset="0"/>
                <a:cs typeface="Segoe UI" panose="020B0502040204020203" pitchFamily="34" charset="0"/>
              </a:rPr>
              <a:t>1-التغذية الراجعة</a:t>
            </a:r>
          </a:p>
          <a:p>
            <a:pPr marL="0" marR="0" lvl="0" indent="0" algn="l" defTabSz="90637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Sans" panose="020B0604020202020204" charset="0"/>
                <a:ea typeface="Segoe UI" panose="020B0502040204020203" pitchFamily="34" charset="0"/>
                <a:cs typeface="Segoe UI" panose="020B0502040204020203" pitchFamily="34" charset="0"/>
              </a:rPr>
              <a:t>( تعزيز الطلاب )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T Sans" panose="020B060402020202020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0" name="79 Forma libre"/>
          <p:cNvSpPr/>
          <p:nvPr/>
        </p:nvSpPr>
        <p:spPr bwMode="auto">
          <a:xfrm flipV="1">
            <a:off x="3541462" y="3223866"/>
            <a:ext cx="971269" cy="174401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9050" cap="rnd">
            <a:solidFill>
              <a:srgbClr val="C00000"/>
            </a:solidFill>
            <a:bevel/>
            <a:headEnd w="med" len="sm"/>
            <a:tailEnd type="oval" w="med" len="med"/>
          </a:ln>
        </p:spPr>
        <p:txBody>
          <a:bodyPr lIns="90635" tIns="45317" rIns="90635" bIns="45317" rtlCol="0" anchor="ctr"/>
          <a:lstStyle/>
          <a:p>
            <a:pPr marL="0" marR="0" lvl="0" indent="0" algn="ctr" defTabSz="906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18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8" name="Picture 17" descr="A close up of a flag&#10;&#10;Description automatically generated">
            <a:extLst>
              <a:ext uri="{FF2B5EF4-FFF2-40B4-BE49-F238E27FC236}">
                <a16:creationId xmlns:a16="http://schemas.microsoft.com/office/drawing/2014/main" id="{B47A5672-4880-4FCE-A361-947BFBB57A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29" y="1585453"/>
            <a:ext cx="1550672" cy="12358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020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50"/>
                            </p:stCondLst>
                            <p:childTnLst>
                              <p:par>
                                <p:cTn id="6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25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1" grpId="0"/>
      <p:bldP spid="13" grpId="0"/>
      <p:bldP spid="14" grpId="0"/>
      <p:bldP spid="15" grpId="0"/>
      <p:bldP spid="16" grpId="0"/>
      <p:bldP spid="17" grpId="0"/>
      <p:bldP spid="67" grpId="0"/>
      <p:bldP spid="68" grpId="0" animBg="1"/>
      <p:bldP spid="69" grpId="0"/>
      <p:bldP spid="70" grpId="0" animBg="1"/>
      <p:bldP spid="73" grpId="0"/>
      <p:bldP spid="74" grpId="0" animBg="1"/>
      <p:bldP spid="76" grpId="0"/>
      <p:bldP spid="77" grpId="0" animBg="1"/>
      <p:bldP spid="79" grpId="0"/>
      <p:bldP spid="8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تت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2" y="971549"/>
            <a:ext cx="9972675" cy="5724525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BF4273-C6B4-4E8A-9105-8EDEFE5087CB}"/>
              </a:ext>
            </a:extLst>
          </p:cNvPr>
          <p:cNvSpPr txBox="1"/>
          <p:nvPr/>
        </p:nvSpPr>
        <p:spPr>
          <a:xfrm>
            <a:off x="1343025" y="161926"/>
            <a:ext cx="101727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صف ترتيب العناصر الأساسية في الهرم الغذائي .حسب النسبة المطلوبة ؟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9418B5-CD96-4BFB-A72C-F703C01D94A1}"/>
              </a:ext>
            </a:extLst>
          </p:cNvPr>
          <p:cNvSpPr txBox="1"/>
          <p:nvPr/>
        </p:nvSpPr>
        <p:spPr>
          <a:xfrm rot="16200000">
            <a:off x="-1330612" y="3333752"/>
            <a:ext cx="3990974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الاستقصاء من خلال الصورة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333988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981960" y="700405"/>
            <a:ext cx="7056784" cy="114871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AE" sz="8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تركيب ذرة الكربون </a:t>
            </a:r>
            <a:endParaRPr lang="en-US" sz="8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026" name="Picture 2" descr="C:\Users\user\Desktop\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840" y="2052319"/>
            <a:ext cx="8138160" cy="43924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38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2C77F-970F-49F1-ACAA-C643A32A2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9575" y="542119"/>
            <a:ext cx="3683000" cy="976885"/>
          </a:xfrm>
          <a:solidFill>
            <a:srgbClr val="EFFFEB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 rtl="1"/>
            <a:r>
              <a:rPr lang="ar-EG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الجزيئات الضخمة</a:t>
            </a:r>
            <a:endParaRPr lang="en-US" dirty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1925D-F685-4475-8D74-6F3A1EEB6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993" y="3140442"/>
            <a:ext cx="9073164" cy="1652308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جزيئات تتكون من وح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</a:t>
            </a:r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ات متكررة من مركبات متماثله أو شبه متماثله تسمى</a:t>
            </a:r>
            <a:endParaRPr lang="ar-A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 algn="r" rtl="1">
              <a:buNone/>
            </a:pPr>
            <a:endParaRPr lang="ar-A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 algn="r" rtl="1">
              <a:buNone/>
            </a:pPr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المونومرات ترتبط فيما بينها بواسطه سلسلة من الروابط التساهمية 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39B509C3-D279-4D40-817E-5F33FF0A08A2}"/>
              </a:ext>
            </a:extLst>
          </p:cNvPr>
          <p:cNvSpPr/>
          <p:nvPr/>
        </p:nvSpPr>
        <p:spPr>
          <a:xfrm>
            <a:off x="1536742" y="5523531"/>
            <a:ext cx="630315" cy="497149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86F38992-DA7A-4687-B92C-3FF12D4A2659}"/>
              </a:ext>
            </a:extLst>
          </p:cNvPr>
          <p:cNvSpPr/>
          <p:nvPr/>
        </p:nvSpPr>
        <p:spPr>
          <a:xfrm>
            <a:off x="2538115" y="5523532"/>
            <a:ext cx="630315" cy="497149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01EAD4BD-E365-4A36-934C-C17A45BD897B}"/>
              </a:ext>
            </a:extLst>
          </p:cNvPr>
          <p:cNvSpPr/>
          <p:nvPr/>
        </p:nvSpPr>
        <p:spPr>
          <a:xfrm>
            <a:off x="3565706" y="5526072"/>
            <a:ext cx="630315" cy="497149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F9D84E0-1DEA-4A8B-86B0-8E4049DD014C}"/>
              </a:ext>
            </a:extLst>
          </p:cNvPr>
          <p:cNvCxnSpPr/>
          <p:nvPr/>
        </p:nvCxnSpPr>
        <p:spPr>
          <a:xfrm>
            <a:off x="4489142" y="5681362"/>
            <a:ext cx="321371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78F3950-0D0F-4AE2-9671-F34112DC4723}"/>
              </a:ext>
            </a:extLst>
          </p:cNvPr>
          <p:cNvCxnSpPr>
            <a:cxnSpLocks/>
          </p:cNvCxnSpPr>
          <p:nvPr/>
        </p:nvCxnSpPr>
        <p:spPr>
          <a:xfrm flipH="1">
            <a:off x="4489142" y="5894000"/>
            <a:ext cx="319855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1D2B6AC-38A3-44CA-950B-AA9DCD04234F}"/>
              </a:ext>
            </a:extLst>
          </p:cNvPr>
          <p:cNvGrpSpPr/>
          <p:nvPr/>
        </p:nvGrpSpPr>
        <p:grpSpPr>
          <a:xfrm>
            <a:off x="8111232" y="5547262"/>
            <a:ext cx="2219419" cy="527727"/>
            <a:chOff x="7501632" y="4185822"/>
            <a:chExt cx="2219419" cy="527727"/>
          </a:xfrm>
        </p:grpSpPr>
        <p:sp>
          <p:nvSpPr>
            <p:cNvPr id="12" name="Hexagon 11">
              <a:extLst>
                <a:ext uri="{FF2B5EF4-FFF2-40B4-BE49-F238E27FC236}">
                  <a16:creationId xmlns:a16="http://schemas.microsoft.com/office/drawing/2014/main" id="{39CC636F-D2DB-4FE0-BA44-0D4FB4EED13D}"/>
                </a:ext>
              </a:extLst>
            </p:cNvPr>
            <p:cNvSpPr/>
            <p:nvPr/>
          </p:nvSpPr>
          <p:spPr>
            <a:xfrm>
              <a:off x="7501632" y="4185822"/>
              <a:ext cx="630315" cy="497149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Hexagon 13">
              <a:extLst>
                <a:ext uri="{FF2B5EF4-FFF2-40B4-BE49-F238E27FC236}">
                  <a16:creationId xmlns:a16="http://schemas.microsoft.com/office/drawing/2014/main" id="{8FBB33ED-3007-48EA-87AD-BBEE48BF024B}"/>
                </a:ext>
              </a:extLst>
            </p:cNvPr>
            <p:cNvSpPr/>
            <p:nvPr/>
          </p:nvSpPr>
          <p:spPr>
            <a:xfrm>
              <a:off x="8296184" y="4202097"/>
              <a:ext cx="630315" cy="497149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Hexagon 15">
              <a:extLst>
                <a:ext uri="{FF2B5EF4-FFF2-40B4-BE49-F238E27FC236}">
                  <a16:creationId xmlns:a16="http://schemas.microsoft.com/office/drawing/2014/main" id="{17EB0C98-1A3B-463F-A8CE-67B3FC78555A}"/>
                </a:ext>
              </a:extLst>
            </p:cNvPr>
            <p:cNvSpPr/>
            <p:nvPr/>
          </p:nvSpPr>
          <p:spPr>
            <a:xfrm>
              <a:off x="9090736" y="4216400"/>
              <a:ext cx="630315" cy="497149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E25AC65-764C-4FF6-9C7D-14612D7FD036}"/>
                </a:ext>
              </a:extLst>
            </p:cNvPr>
            <p:cNvCxnSpPr>
              <a:stCxn id="12" idx="0"/>
              <a:endCxn id="14" idx="3"/>
            </p:cNvCxnSpPr>
            <p:nvPr/>
          </p:nvCxnSpPr>
          <p:spPr>
            <a:xfrm>
              <a:off x="8131947" y="4434397"/>
              <a:ext cx="164237" cy="162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4D0BB95-36E9-47FD-99B4-1F792DE7F2B7}"/>
                </a:ext>
              </a:extLst>
            </p:cNvPr>
            <p:cNvCxnSpPr>
              <a:stCxn id="14" idx="0"/>
              <a:endCxn id="16" idx="3"/>
            </p:cNvCxnSpPr>
            <p:nvPr/>
          </p:nvCxnSpPr>
          <p:spPr>
            <a:xfrm>
              <a:off x="8926499" y="4450672"/>
              <a:ext cx="164237" cy="143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59FBC12-4381-4B6E-93E4-16BDB2E28B32}"/>
              </a:ext>
            </a:extLst>
          </p:cNvPr>
          <p:cNvSpPr txBox="1"/>
          <p:nvPr/>
        </p:nvSpPr>
        <p:spPr>
          <a:xfrm>
            <a:off x="5148865" y="5264462"/>
            <a:ext cx="1879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تكاثف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0F4A93-D0ED-4E2F-8D4B-B6B4F9F05CBB}"/>
              </a:ext>
            </a:extLst>
          </p:cNvPr>
          <p:cNvSpPr txBox="1"/>
          <p:nvPr/>
        </p:nvSpPr>
        <p:spPr>
          <a:xfrm>
            <a:off x="5231257" y="5842493"/>
            <a:ext cx="1439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EG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تحلل مائي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CE1C28-BFCC-43B6-8811-27DD1C40F20C}"/>
              </a:ext>
            </a:extLst>
          </p:cNvPr>
          <p:cNvSpPr txBox="1"/>
          <p:nvPr/>
        </p:nvSpPr>
        <p:spPr>
          <a:xfrm>
            <a:off x="1221036" y="1686788"/>
            <a:ext cx="10696879" cy="707886"/>
          </a:xfrm>
          <a:prstGeom prst="rect">
            <a:avLst/>
          </a:prstGeom>
          <a:solidFill>
            <a:srgbClr val="FFEEC9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EG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جزيئات كبيرة تتكون من خلال جمع جزيئات عضوية صغيرة معا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923DBE-B57B-4CD5-A5A7-E6D20FED402F}"/>
              </a:ext>
            </a:extLst>
          </p:cNvPr>
          <p:cNvSpPr txBox="1"/>
          <p:nvPr/>
        </p:nvSpPr>
        <p:spPr>
          <a:xfrm>
            <a:off x="10297837" y="3674208"/>
            <a:ext cx="1620078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320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البوليمرات</a:t>
            </a:r>
            <a:endParaRPr lang="en-US" sz="32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846B960F-60EF-4877-8AFC-E29F4009114B}"/>
              </a:ext>
            </a:extLst>
          </p:cNvPr>
          <p:cNvSpPr/>
          <p:nvPr/>
        </p:nvSpPr>
        <p:spPr>
          <a:xfrm>
            <a:off x="9479158" y="3827950"/>
            <a:ext cx="705678" cy="32710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1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6" grpId="0" animBg="1"/>
      <p:bldP spid="8" grpId="0" animBg="1"/>
      <p:bldP spid="29" grpId="0"/>
      <p:bldP spid="30" grpId="0"/>
      <p:bldP spid="5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769360" y="558165"/>
            <a:ext cx="5506720" cy="98615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AE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الجزيئات الضخمة </a:t>
            </a:r>
            <a:endParaRPr 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074" name="Picture 2" descr="C:\Users\user\Desktop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05" y="1890409"/>
            <a:ext cx="8352928" cy="4155426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19418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52AC484-5108-4783-92EC-41C696E41927}"/>
              </a:ext>
            </a:extLst>
          </p:cNvPr>
          <p:cNvGrpSpPr/>
          <p:nvPr/>
        </p:nvGrpSpPr>
        <p:grpSpPr>
          <a:xfrm>
            <a:off x="3578124" y="2986672"/>
            <a:ext cx="4445199" cy="2258461"/>
            <a:chOff x="3578124" y="2986672"/>
            <a:chExt cx="4445199" cy="2258461"/>
          </a:xfrm>
        </p:grpSpPr>
        <p:pic>
          <p:nvPicPr>
            <p:cNvPr id="3" name="Picture 2" descr="A picture containing fabric, fruit&#10;&#10;Description automatically generated">
              <a:extLst>
                <a:ext uri="{FF2B5EF4-FFF2-40B4-BE49-F238E27FC236}">
                  <a16:creationId xmlns:a16="http://schemas.microsoft.com/office/drawing/2014/main" id="{D587445B-1780-4A5C-9004-C7A7FD82F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3707" y="2986672"/>
              <a:ext cx="2584583" cy="83189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5" name="Picture 4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3709DC3E-5AC3-46BA-887A-8C4D31394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68675" y="3936966"/>
              <a:ext cx="3854648" cy="130816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33CDA71-2BB5-4F09-A854-1D912BA346DD}"/>
                </a:ext>
              </a:extLst>
            </p:cNvPr>
            <p:cNvSpPr txBox="1"/>
            <p:nvPr/>
          </p:nvSpPr>
          <p:spPr>
            <a:xfrm>
              <a:off x="4168674" y="3238500"/>
              <a:ext cx="441426" cy="461665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ar-AE" sz="2400" dirty="0"/>
                <a:t>1</a:t>
              </a:r>
              <a:endParaRPr lang="en-US" sz="24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4093915-DB3B-49AE-8F36-99FF7BFC670F}"/>
                </a:ext>
              </a:extLst>
            </p:cNvPr>
            <p:cNvSpPr txBox="1"/>
            <p:nvPr/>
          </p:nvSpPr>
          <p:spPr>
            <a:xfrm>
              <a:off x="3578124" y="4486275"/>
              <a:ext cx="441426" cy="461665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ar-AE" sz="2400" dirty="0"/>
                <a:t>2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61431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EA18949-86A6-4791-85BC-EBE660512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666" y="182880"/>
            <a:ext cx="9135974" cy="6492239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34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007768" y="2841613"/>
            <a:ext cx="4176464" cy="1325563"/>
          </a:xfr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effectLst>
            <a:glow rad="127000">
              <a:srgbClr val="F8FEBA"/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AE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الفئات الرئيسية للجزيئات الضخمة الحيوية</a:t>
            </a:r>
            <a:endParaRPr lang="en-US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4623021" y="1299620"/>
            <a:ext cx="324036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AE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الكربوهيدرات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9031104" y="2967335"/>
            <a:ext cx="2633728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AE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البروتينات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179182" y="2967335"/>
            <a:ext cx="198171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AE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الدهون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007768" y="5018872"/>
            <a:ext cx="4176464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AE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الاحماض النووية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7" descr="A picture containing table, drawing&#10;&#10;Description automatically generated">
            <a:extLst>
              <a:ext uri="{FF2B5EF4-FFF2-40B4-BE49-F238E27FC236}">
                <a16:creationId xmlns:a16="http://schemas.microsoft.com/office/drawing/2014/main" id="{E725F66B-0DFE-4F2E-ABBC-39DC9C938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74663">
            <a:off x="949921" y="494463"/>
            <a:ext cx="1498677" cy="27752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 descr="A picture containing indoor, table, sitting, board&#10;&#10;Description automatically generated">
            <a:extLst>
              <a:ext uri="{FF2B5EF4-FFF2-40B4-BE49-F238E27FC236}">
                <a16:creationId xmlns:a16="http://schemas.microsoft.com/office/drawing/2014/main" id="{4CCB1BF3-BEAF-4E0D-8112-551D2F45E6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92721">
            <a:off x="8717485" y="38828"/>
            <a:ext cx="1498677" cy="26078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Picture 11" descr="Food on a table&#10;&#10;Description automatically generated">
            <a:extLst>
              <a:ext uri="{FF2B5EF4-FFF2-40B4-BE49-F238E27FC236}">
                <a16:creationId xmlns:a16="http://schemas.microsoft.com/office/drawing/2014/main" id="{2CBF54E0-0E88-409A-87CE-12E1F68494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237241">
            <a:off x="9383042" y="4219861"/>
            <a:ext cx="1530429" cy="25946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Picture 15" descr="A picture containing cake, decorated, table, food&#10;&#10;Description automatically generated">
            <a:extLst>
              <a:ext uri="{FF2B5EF4-FFF2-40B4-BE49-F238E27FC236}">
                <a16:creationId xmlns:a16="http://schemas.microsoft.com/office/drawing/2014/main" id="{7C59792B-4F43-47E6-B4FD-3A0FA5B4A9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282304">
            <a:off x="1654315" y="4285030"/>
            <a:ext cx="1498677" cy="258040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5718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1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" y="323850"/>
            <a:ext cx="11515725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82058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D2102B-3A3D-4561-8C0F-1788930E8713}"/>
              </a:ext>
            </a:extLst>
          </p:cNvPr>
          <p:cNvSpPr txBox="1"/>
          <p:nvPr/>
        </p:nvSpPr>
        <p:spPr>
          <a:xfrm>
            <a:off x="4143375" y="2844225"/>
            <a:ext cx="3552825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نشاط تمهيدي (</a:t>
            </a:r>
            <a:r>
              <a:rPr lang="en-US" sz="3200" dirty="0" err="1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kahoot</a:t>
            </a:r>
            <a:r>
              <a:rPr lang="ar-AE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55236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0B035-B38F-4661-8BA7-B4E8FEF95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050" y="330656"/>
            <a:ext cx="3600450" cy="815975"/>
          </a:xfrm>
          <a:pattFill prst="pct5">
            <a:fgClr>
              <a:srgbClr val="7030A0"/>
            </a:fgClr>
            <a:bgClr>
              <a:srgbClr val="EFFFEB"/>
            </a:bgClr>
          </a:pattFill>
          <a:ln>
            <a:solidFill>
              <a:schemeClr val="accent1"/>
            </a:solidFill>
          </a:ln>
        </p:spPr>
        <p:txBody>
          <a:bodyPr/>
          <a:lstStyle/>
          <a:p>
            <a:pPr algn="ctr" rtl="1"/>
            <a:r>
              <a:rPr lang="ar-EG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الكربوهيدرات</a:t>
            </a:r>
            <a:endParaRPr lang="en-US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A08702-A5DF-495E-A7D2-1F95011225F3}"/>
              </a:ext>
            </a:extLst>
          </p:cNvPr>
          <p:cNvSpPr txBox="1"/>
          <p:nvPr/>
        </p:nvSpPr>
        <p:spPr>
          <a:xfrm>
            <a:off x="2479675" y="1506304"/>
            <a:ext cx="8585200" cy="707886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  <a14:imgEffect>
                        <a14:saturation sat="68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r" rtl="1"/>
            <a:r>
              <a:rPr lang="ar-EG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مركبات تحتوي على </a:t>
            </a:r>
            <a:r>
              <a:rPr lang="en-US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 , H, O</a:t>
            </a:r>
            <a:r>
              <a:rPr lang="ar-EG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بنسبه </a:t>
            </a:r>
            <a:r>
              <a:rPr lang="en-US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C1: O1: H2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F5FA3E-4EDF-45D1-9915-A473E23CF301}"/>
              </a:ext>
            </a:extLst>
          </p:cNvPr>
          <p:cNvSpPr txBox="1"/>
          <p:nvPr/>
        </p:nvSpPr>
        <p:spPr>
          <a:xfrm>
            <a:off x="4171949" y="2466047"/>
            <a:ext cx="3834765" cy="132343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r" rtl="1"/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 </a:t>
            </a:r>
            <a:r>
              <a:rPr lang="ar-EG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تخزين الطاقة </a:t>
            </a:r>
            <a:endParaRPr lang="ar-AE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 rtl="1"/>
            <a:r>
              <a:rPr lang="ar-EG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A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2- </a:t>
            </a:r>
            <a:r>
              <a:rPr lang="ar-EG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توفير دعم هيكلي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2BA95E-C04A-4F48-B248-CBDC1E2E6B65}"/>
              </a:ext>
            </a:extLst>
          </p:cNvPr>
          <p:cNvSpPr txBox="1"/>
          <p:nvPr/>
        </p:nvSpPr>
        <p:spPr>
          <a:xfrm>
            <a:off x="1071562" y="4391953"/>
            <a:ext cx="6200775" cy="1200329"/>
          </a:xfrm>
          <a:prstGeom prst="rect">
            <a:avLst/>
          </a:prstGeom>
          <a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9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r" rtl="1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(CH2O)n</a:t>
            </a:r>
            <a:r>
              <a:rPr lang="ar-EG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حيث 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ar-EG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يشير إلى عدد وحدات </a:t>
            </a:r>
            <a:r>
              <a:rPr lang="ar-EG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الفورمالدهيد</a:t>
            </a:r>
            <a:r>
              <a:rPr lang="ar-EG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(CH2O) </a:t>
            </a:r>
            <a:r>
              <a:rPr lang="ar-EG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في السلسلة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2BE245-9415-439F-9CDA-E318C7CA8823}"/>
              </a:ext>
            </a:extLst>
          </p:cNvPr>
          <p:cNvSpPr txBox="1"/>
          <p:nvPr/>
        </p:nvSpPr>
        <p:spPr>
          <a:xfrm>
            <a:off x="10169204" y="2773823"/>
            <a:ext cx="1358900" cy="70788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r" rtl="1"/>
            <a:r>
              <a:rPr lang="ar-EG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الوظيفة</a:t>
            </a:r>
            <a:endParaRPr lang="ar-EG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E52BEDD8-3FFD-4856-8E9C-C0D0E72CF436}"/>
              </a:ext>
            </a:extLst>
          </p:cNvPr>
          <p:cNvSpPr/>
          <p:nvPr/>
        </p:nvSpPr>
        <p:spPr>
          <a:xfrm>
            <a:off x="7504745" y="4749229"/>
            <a:ext cx="1480186" cy="4857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1E984-8497-4C12-A238-6837352EF123}"/>
              </a:ext>
            </a:extLst>
          </p:cNvPr>
          <p:cNvSpPr txBox="1"/>
          <p:nvPr/>
        </p:nvSpPr>
        <p:spPr>
          <a:xfrm>
            <a:off x="9217339" y="4668950"/>
            <a:ext cx="2310765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EG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الصيغة العامة</a:t>
            </a:r>
            <a:endParaRPr lang="ar-EG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C5AAEB8A-973B-4DD3-B594-D72B8045F4CC}"/>
              </a:ext>
            </a:extLst>
          </p:cNvPr>
          <p:cNvSpPr/>
          <p:nvPr/>
        </p:nvSpPr>
        <p:spPr>
          <a:xfrm>
            <a:off x="8477246" y="2915656"/>
            <a:ext cx="1480186" cy="4857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778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5" grpId="0" animBg="1"/>
      <p:bldP spid="9" grpId="0" animBg="1"/>
      <p:bldP spid="11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DEFEFB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F1279-4D65-470E-B81A-B69C67711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5381" y="221875"/>
            <a:ext cx="4180840" cy="782955"/>
          </a:xfrm>
          <a:gradFill>
            <a:gsLst>
              <a:gs pos="65000">
                <a:srgbClr val="CAFEEB"/>
              </a:gs>
              <a:gs pos="37500">
                <a:srgbClr val="BAB7E1"/>
              </a:gs>
              <a:gs pos="25000">
                <a:srgbClr val="E5E6FF"/>
              </a:gs>
              <a:gs pos="0">
                <a:schemeClr val="accent2">
                  <a:lumMod val="20000"/>
                  <a:lumOff val="80000"/>
                </a:schemeClr>
              </a:gs>
              <a:gs pos="88000">
                <a:schemeClr val="accent6">
                  <a:lumMod val="20000"/>
                  <a:lumOff val="80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</p:spPr>
        <p:txBody>
          <a:bodyPr/>
          <a:lstStyle/>
          <a:p>
            <a:pPr algn="ctr" rtl="1"/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أنواع الكربوهيدرات 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C7725-378A-48C7-A13D-7BE2B4AA6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5317" y="221687"/>
            <a:ext cx="3849135" cy="927476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algn="r" rtl="1"/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جلكوز + فركتوز = سكروز </a:t>
            </a:r>
          </a:p>
          <a:p>
            <a:pPr algn="r" rtl="1"/>
            <a:r>
              <a:rPr lang="ar-E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جلكوز + جالاكتوز = لاكتوز 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DEDE6B-8FC4-480B-9F37-4247C3662004}"/>
              </a:ext>
            </a:extLst>
          </p:cNvPr>
          <p:cNvSpPr txBox="1"/>
          <p:nvPr/>
        </p:nvSpPr>
        <p:spPr>
          <a:xfrm>
            <a:off x="7179365" y="1325458"/>
            <a:ext cx="211836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سكريات أحادية 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72C13B-6F40-4C67-9EF0-134830103DBE}"/>
              </a:ext>
            </a:extLst>
          </p:cNvPr>
          <p:cNvSpPr txBox="1"/>
          <p:nvPr/>
        </p:nvSpPr>
        <p:spPr>
          <a:xfrm>
            <a:off x="616808" y="1184621"/>
            <a:ext cx="211836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سكريات متعددة 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F05C60-46C0-45C8-A8DB-F83F4E499C5D}"/>
              </a:ext>
            </a:extLst>
          </p:cNvPr>
          <p:cNvSpPr txBox="1"/>
          <p:nvPr/>
        </p:nvSpPr>
        <p:spPr>
          <a:xfrm>
            <a:off x="3977640" y="1291608"/>
            <a:ext cx="211836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سكريات ثنائية </a:t>
            </a:r>
            <a:endParaRPr lang="en-US" sz="2800" dirty="0"/>
          </a:p>
        </p:txBody>
      </p:sp>
      <p:sp>
        <p:nvSpPr>
          <p:cNvPr id="10" name="Callout: Left Arrow 9">
            <a:extLst>
              <a:ext uri="{FF2B5EF4-FFF2-40B4-BE49-F238E27FC236}">
                <a16:creationId xmlns:a16="http://schemas.microsoft.com/office/drawing/2014/main" id="{C9EA4402-8B22-4B9C-A744-11F26B8EF561}"/>
              </a:ext>
            </a:extLst>
          </p:cNvPr>
          <p:cNvSpPr/>
          <p:nvPr/>
        </p:nvSpPr>
        <p:spPr>
          <a:xfrm>
            <a:off x="10062127" y="2008907"/>
            <a:ext cx="1938131" cy="795131"/>
          </a:xfrm>
          <a:prstGeom prst="leftArrowCallout">
            <a:avLst/>
          </a:prstGeom>
          <a:solidFill>
            <a:srgbClr val="DEFE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24E5DE-1CA4-411E-A4A7-9C05E636D693}"/>
              </a:ext>
            </a:extLst>
          </p:cNvPr>
          <p:cNvSpPr txBox="1"/>
          <p:nvPr/>
        </p:nvSpPr>
        <p:spPr>
          <a:xfrm>
            <a:off x="10901568" y="2171789"/>
            <a:ext cx="10535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الوصف</a:t>
            </a:r>
            <a:endParaRPr lang="en-US" sz="2400" dirty="0"/>
          </a:p>
        </p:txBody>
      </p:sp>
      <p:sp>
        <p:nvSpPr>
          <p:cNvPr id="13" name="Callout: Left Arrow 12">
            <a:extLst>
              <a:ext uri="{FF2B5EF4-FFF2-40B4-BE49-F238E27FC236}">
                <a16:creationId xmlns:a16="http://schemas.microsoft.com/office/drawing/2014/main" id="{8A5B4565-EBF3-4AAE-BF7B-F7A9BB28D47D}"/>
              </a:ext>
            </a:extLst>
          </p:cNvPr>
          <p:cNvSpPr/>
          <p:nvPr/>
        </p:nvSpPr>
        <p:spPr>
          <a:xfrm>
            <a:off x="10062127" y="3717995"/>
            <a:ext cx="1938131" cy="795131"/>
          </a:xfrm>
          <a:prstGeom prst="leftArrowCallout">
            <a:avLst/>
          </a:prstGeom>
          <a:solidFill>
            <a:srgbClr val="DEFE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llout: Left Arrow 14">
            <a:extLst>
              <a:ext uri="{FF2B5EF4-FFF2-40B4-BE49-F238E27FC236}">
                <a16:creationId xmlns:a16="http://schemas.microsoft.com/office/drawing/2014/main" id="{EB31FEF4-AE61-4320-823A-8095478F9902}"/>
              </a:ext>
            </a:extLst>
          </p:cNvPr>
          <p:cNvSpPr/>
          <p:nvPr/>
        </p:nvSpPr>
        <p:spPr>
          <a:xfrm>
            <a:off x="10062127" y="4827617"/>
            <a:ext cx="1938131" cy="795131"/>
          </a:xfrm>
          <a:prstGeom prst="leftArrowCallout">
            <a:avLst/>
          </a:prstGeom>
          <a:solidFill>
            <a:srgbClr val="DEFE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5058B8-D575-4725-8F0A-52FACDE23905}"/>
              </a:ext>
            </a:extLst>
          </p:cNvPr>
          <p:cNvSpPr txBox="1"/>
          <p:nvPr/>
        </p:nvSpPr>
        <p:spPr>
          <a:xfrm>
            <a:off x="10901567" y="3884727"/>
            <a:ext cx="10535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مثال</a:t>
            </a:r>
            <a:endParaRPr lang="en-US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289B03-BEC9-4584-81E2-06E7FC94C5AD}"/>
              </a:ext>
            </a:extLst>
          </p:cNvPr>
          <p:cNvSpPr txBox="1"/>
          <p:nvPr/>
        </p:nvSpPr>
        <p:spPr>
          <a:xfrm>
            <a:off x="10901566" y="4994351"/>
            <a:ext cx="10535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الأهمية</a:t>
            </a:r>
            <a:endParaRPr lang="en-US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1DBBBB-463E-4448-98E7-61922102D6D5}"/>
              </a:ext>
            </a:extLst>
          </p:cNvPr>
          <p:cNvSpPr txBox="1"/>
          <p:nvPr/>
        </p:nvSpPr>
        <p:spPr>
          <a:xfrm>
            <a:off x="6786853" y="2060323"/>
            <a:ext cx="32004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أبسط أنواع الكربوهيدرات</a:t>
            </a:r>
          </a:p>
          <a:p>
            <a:pPr algn="r" rtl="1"/>
            <a:r>
              <a:rPr lang="ar-A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ar-EG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قيمة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 </a:t>
            </a:r>
            <a:r>
              <a:rPr lang="ar-EG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تتروح بين 3-7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1C89EE-2621-4130-A03E-59049B503E29}"/>
              </a:ext>
            </a:extLst>
          </p:cNvPr>
          <p:cNvSpPr txBox="1"/>
          <p:nvPr/>
        </p:nvSpPr>
        <p:spPr>
          <a:xfrm>
            <a:off x="3304141" y="2060323"/>
            <a:ext cx="32004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EG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ناتجة من ارتباط جزيئي من السكريات الأحادية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331818-FD7B-4D79-AFBC-E1BF7088C1B5}"/>
              </a:ext>
            </a:extLst>
          </p:cNvPr>
          <p:cNvSpPr txBox="1"/>
          <p:nvPr/>
        </p:nvSpPr>
        <p:spPr>
          <a:xfrm>
            <a:off x="6437466" y="3559019"/>
            <a:ext cx="3579517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الجلوكوز / الفركتوز</a:t>
            </a:r>
            <a:r>
              <a:rPr lang="ar-EG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/الجلاكتوز/ والريبوز</a:t>
            </a:r>
            <a:r>
              <a:rPr lang="ar-A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1EA987-36AE-48F4-8F31-6FA7ECA6FB83}"/>
              </a:ext>
            </a:extLst>
          </p:cNvPr>
          <p:cNvSpPr txBox="1"/>
          <p:nvPr/>
        </p:nvSpPr>
        <p:spPr>
          <a:xfrm>
            <a:off x="3457050" y="3581961"/>
            <a:ext cx="285306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السكروز / اللاكتوز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09F1A4-C4BD-4C46-B24D-94D4CD2921C5}"/>
              </a:ext>
            </a:extLst>
          </p:cNvPr>
          <p:cNvSpPr txBox="1"/>
          <p:nvPr/>
        </p:nvSpPr>
        <p:spPr>
          <a:xfrm>
            <a:off x="97737" y="3628127"/>
            <a:ext cx="2829340" cy="892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ar-A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الجليكوجين / السليلوز</a:t>
            </a:r>
          </a:p>
          <a:p>
            <a:pPr algn="r" rtl="1"/>
            <a:r>
              <a:rPr lang="ar-A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 الكيتين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EDF2E12-EE9B-4E2C-8DE1-AD2FFEF282C2}"/>
              </a:ext>
            </a:extLst>
          </p:cNvPr>
          <p:cNvSpPr txBox="1"/>
          <p:nvPr/>
        </p:nvSpPr>
        <p:spPr>
          <a:xfrm>
            <a:off x="6799485" y="4963572"/>
            <a:ext cx="3200400" cy="523220"/>
          </a:xfrm>
          <a:prstGeom prst="rect">
            <a:avLst/>
          </a:prstGeom>
          <a:solidFill>
            <a:srgbClr val="FFE2D5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مصدر للطاقة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B4859FC-6A0F-4D04-984C-A09CA2E4163A}"/>
              </a:ext>
            </a:extLst>
          </p:cNvPr>
          <p:cNvSpPr txBox="1"/>
          <p:nvPr/>
        </p:nvSpPr>
        <p:spPr>
          <a:xfrm>
            <a:off x="97737" y="4922087"/>
            <a:ext cx="2963516" cy="523220"/>
          </a:xfrm>
          <a:prstGeom prst="rect">
            <a:avLst/>
          </a:prstGeom>
          <a:solidFill>
            <a:srgbClr val="FFE2D5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حسب نوع السكر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B49CC4-DD51-43B9-8F7A-3749B6019B6C}"/>
              </a:ext>
            </a:extLst>
          </p:cNvPr>
          <p:cNvSpPr txBox="1"/>
          <p:nvPr/>
        </p:nvSpPr>
        <p:spPr>
          <a:xfrm>
            <a:off x="3295381" y="4963572"/>
            <a:ext cx="3200400" cy="523220"/>
          </a:xfrm>
          <a:prstGeom prst="rect">
            <a:avLst/>
          </a:prstGeom>
          <a:solidFill>
            <a:srgbClr val="FFE2D5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مصدر للطاقة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346C463-0864-4433-9DD7-449FD74326DC}"/>
              </a:ext>
            </a:extLst>
          </p:cNvPr>
          <p:cNvSpPr txBox="1"/>
          <p:nvPr/>
        </p:nvSpPr>
        <p:spPr>
          <a:xfrm>
            <a:off x="58314" y="1930493"/>
            <a:ext cx="2963515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EG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ناتجة من ارتباط</a:t>
            </a:r>
            <a:r>
              <a:rPr lang="ar-A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ثلاث جزيئات أو</a:t>
            </a:r>
            <a:r>
              <a:rPr lang="ar-EG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أكثر</a:t>
            </a:r>
            <a:r>
              <a:rPr lang="ar-EG" sz="4000" dirty="0"/>
              <a:t> </a:t>
            </a:r>
            <a:r>
              <a:rPr lang="ar-EG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 السكريات الأحادية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Picture 11" descr="A close up of a clock&#10;&#10;Description automatically generated">
            <a:extLst>
              <a:ext uri="{FF2B5EF4-FFF2-40B4-BE49-F238E27FC236}">
                <a16:creationId xmlns:a16="http://schemas.microsoft.com/office/drawing/2014/main" id="{16B3B452-D3F9-4945-BB66-09E7C8CBD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8078" y="5562165"/>
            <a:ext cx="2843213" cy="120321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6" name="Picture 15" descr="A picture containing clock&#10;&#10;Description automatically generated">
            <a:extLst>
              <a:ext uri="{FF2B5EF4-FFF2-40B4-BE49-F238E27FC236}">
                <a16:creationId xmlns:a16="http://schemas.microsoft.com/office/drawing/2014/main" id="{C80C2179-0E28-45C4-961F-B1E53462C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02" y="5622748"/>
            <a:ext cx="5653088" cy="111681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265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 animBg="1"/>
      <p:bldP spid="7" grpId="0" animBg="1"/>
      <p:bldP spid="9" grpId="0" animBg="1"/>
      <p:bldP spid="10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0" grpId="0" animBg="1"/>
      <p:bldP spid="22" grpId="0" animBg="1"/>
      <p:bldP spid="24" grpId="0" animBg="1"/>
      <p:bldP spid="26" grpId="0" animBg="1"/>
      <p:bldP spid="28" grpId="0" animBg="1"/>
      <p:bldP spid="30" grpId="0" animBg="1"/>
      <p:bldP spid="32" grpId="0" animBg="1"/>
      <p:bldP spid="34" grpId="0" animBg="1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rgbClr val="DEFEFB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EBCE634D-3E5D-4963-855D-2E5C5B264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551" y="2018022"/>
            <a:ext cx="8570595" cy="32766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C081650F-269F-45DD-9F81-694C34CAE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99" y="5500320"/>
            <a:ext cx="5200650" cy="181451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0" name="Rectangle: Folded Corner 9">
            <a:extLst>
              <a:ext uri="{FF2B5EF4-FFF2-40B4-BE49-F238E27FC236}">
                <a16:creationId xmlns:a16="http://schemas.microsoft.com/office/drawing/2014/main" id="{25BB3443-2FDB-4611-BC8A-52004B2591F2}"/>
              </a:ext>
            </a:extLst>
          </p:cNvPr>
          <p:cNvSpPr/>
          <p:nvPr/>
        </p:nvSpPr>
        <p:spPr>
          <a:xfrm>
            <a:off x="7811450" y="309856"/>
            <a:ext cx="4181475" cy="1603918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76D3F2-26E4-45B2-84F3-8C3E87B3349D}"/>
              </a:ext>
            </a:extLst>
          </p:cNvPr>
          <p:cNvSpPr txBox="1"/>
          <p:nvPr/>
        </p:nvSpPr>
        <p:spPr>
          <a:xfrm>
            <a:off x="7753349" y="419827"/>
            <a:ext cx="4181475" cy="1384995"/>
          </a:xfrm>
          <a:prstGeom prst="rect">
            <a:avLst/>
          </a:prstGeom>
          <a:solidFill>
            <a:srgbClr val="FFFDF6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EG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1-الجليكوجين :</a:t>
            </a:r>
            <a:r>
              <a:rPr lang="ar-EG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مخزن للطاقة في الكبد والعضلات مكون من وحدات من الجلكوز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: Folded Corner 13">
            <a:extLst>
              <a:ext uri="{FF2B5EF4-FFF2-40B4-BE49-F238E27FC236}">
                <a16:creationId xmlns:a16="http://schemas.microsoft.com/office/drawing/2014/main" id="{05E59EBD-9C1F-4545-92D0-739D7852CAEA}"/>
              </a:ext>
            </a:extLst>
          </p:cNvPr>
          <p:cNvSpPr/>
          <p:nvPr/>
        </p:nvSpPr>
        <p:spPr>
          <a:xfrm>
            <a:off x="2471739" y="306587"/>
            <a:ext cx="4181475" cy="1603918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Folded Corner 17">
            <a:extLst>
              <a:ext uri="{FF2B5EF4-FFF2-40B4-BE49-F238E27FC236}">
                <a16:creationId xmlns:a16="http://schemas.microsoft.com/office/drawing/2014/main" id="{7D78781D-05DB-425B-BD3F-B6333037CC17}"/>
              </a:ext>
            </a:extLst>
          </p:cNvPr>
          <p:cNvSpPr/>
          <p:nvPr/>
        </p:nvSpPr>
        <p:spPr>
          <a:xfrm>
            <a:off x="7238681" y="5360143"/>
            <a:ext cx="4754244" cy="1603918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D6D3A0-7541-443B-AD1F-391654698C8F}"/>
              </a:ext>
            </a:extLst>
          </p:cNvPr>
          <p:cNvSpPr txBox="1"/>
          <p:nvPr/>
        </p:nvSpPr>
        <p:spPr>
          <a:xfrm>
            <a:off x="2224087" y="450424"/>
            <a:ext cx="4257675" cy="1384995"/>
          </a:xfrm>
          <a:prstGeom prst="rect">
            <a:avLst/>
          </a:prstGeom>
          <a:solidFill>
            <a:srgbClr val="FEFAF3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EG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2- السليلوز : </a:t>
            </a:r>
            <a:r>
              <a:rPr lang="ar-EG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يوفر دعما هيكليا في جدران الخلايا عبارة عن سلاسل من الجلكوز مرتبطة معا بألياف صلبة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62A220-6B5E-4664-98F8-50B6EFA88AF0}"/>
              </a:ext>
            </a:extLst>
          </p:cNvPr>
          <p:cNvSpPr txBox="1"/>
          <p:nvPr/>
        </p:nvSpPr>
        <p:spPr>
          <a:xfrm>
            <a:off x="6867525" y="5464192"/>
            <a:ext cx="4943475" cy="1384995"/>
          </a:xfrm>
          <a:prstGeom prst="rect">
            <a:avLst/>
          </a:prstGeom>
          <a:solidFill>
            <a:srgbClr val="FFFDF8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3 - </a:t>
            </a:r>
            <a:r>
              <a:rPr lang="ar-EG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الكيتين : </a:t>
            </a:r>
            <a:r>
              <a:rPr lang="ar-EG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يحتوي على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N2 </a:t>
            </a:r>
            <a:r>
              <a:rPr lang="ar-EG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مكون أساسي لأصداف الروبيان والمحار وبعض الحشرات وجدران بعض الفطريات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05278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8" grpId="0" animBg="1"/>
      <p:bldP spid="20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BBE54F-B722-4DF2-BCE0-E0C2E432ABA9}"/>
              </a:ext>
            </a:extLst>
          </p:cNvPr>
          <p:cNvSpPr txBox="1"/>
          <p:nvPr/>
        </p:nvSpPr>
        <p:spPr>
          <a:xfrm>
            <a:off x="4838700" y="2413337"/>
            <a:ext cx="329565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sz="6000" dirty="0" err="1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edushare</a:t>
            </a:r>
            <a:endParaRPr lang="en-US" sz="60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456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860" y="1708111"/>
            <a:ext cx="4567509" cy="305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esktop\33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061" y="1100089"/>
            <a:ext cx="4176464" cy="2569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er\Desktop\12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58" y="4346253"/>
            <a:ext cx="4591767" cy="206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853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06AFAC-7518-41E4-8CAF-156B678D333B}"/>
              </a:ext>
            </a:extLst>
          </p:cNvPr>
          <p:cNvSpPr txBox="1"/>
          <p:nvPr/>
        </p:nvSpPr>
        <p:spPr>
          <a:xfrm>
            <a:off x="9696400" y="260648"/>
            <a:ext cx="1800200" cy="369332"/>
          </a:xfrm>
          <a:prstGeom prst="rect">
            <a:avLst/>
          </a:prstGeom>
          <a:solidFill>
            <a:srgbClr val="E0FEDA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dirty="0">
                <a:ln w="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ورقة عمل بنائية 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4B154A-271A-4DC9-93D4-9026DD0788C2}"/>
              </a:ext>
            </a:extLst>
          </p:cNvPr>
          <p:cNvSpPr txBox="1"/>
          <p:nvPr/>
        </p:nvSpPr>
        <p:spPr>
          <a:xfrm>
            <a:off x="7991475" y="260648"/>
            <a:ext cx="1488901" cy="369332"/>
          </a:xfrm>
          <a:prstGeom prst="rect">
            <a:avLst/>
          </a:prstGeom>
          <a:solidFill>
            <a:srgbClr val="E0FEDA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dirty="0">
                <a:ln w="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الكربوهيدرات 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23023C-4EA6-4F82-A02E-226703C6955B}"/>
              </a:ext>
            </a:extLst>
          </p:cNvPr>
          <p:cNvSpPr txBox="1"/>
          <p:nvPr/>
        </p:nvSpPr>
        <p:spPr>
          <a:xfrm>
            <a:off x="6851810" y="949950"/>
            <a:ext cx="4680520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000" dirty="0">
                <a:ln w="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ar-AE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ذرة الكربون لها القدرة على تكوين ....... روابط تساهمية مع ذرات أخرى </a:t>
            </a:r>
            <a:endParaRPr lang="en-US" sz="200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6D437-53A4-4C22-9F18-A34E2AFE20F9}"/>
              </a:ext>
            </a:extLst>
          </p:cNvPr>
          <p:cNvSpPr txBox="1"/>
          <p:nvPr/>
        </p:nvSpPr>
        <p:spPr>
          <a:xfrm>
            <a:off x="10308194" y="1897945"/>
            <a:ext cx="122413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- 2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BE1642-BADC-46F6-BC4C-E8D4476B7EA0}"/>
              </a:ext>
            </a:extLst>
          </p:cNvPr>
          <p:cNvSpPr txBox="1"/>
          <p:nvPr/>
        </p:nvSpPr>
        <p:spPr>
          <a:xfrm>
            <a:off x="8430605" y="1909296"/>
            <a:ext cx="122413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- 3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EC3094-E53F-464A-9228-0D57ABD71C72}"/>
              </a:ext>
            </a:extLst>
          </p:cNvPr>
          <p:cNvSpPr txBox="1"/>
          <p:nvPr/>
        </p:nvSpPr>
        <p:spPr>
          <a:xfrm>
            <a:off x="6324232" y="1909296"/>
            <a:ext cx="122413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- 4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9C62A4-F4DC-425F-A4BA-FAC6F3CA74B2}"/>
              </a:ext>
            </a:extLst>
          </p:cNvPr>
          <p:cNvSpPr txBox="1"/>
          <p:nvPr/>
        </p:nvSpPr>
        <p:spPr>
          <a:xfrm>
            <a:off x="4210050" y="1909296"/>
            <a:ext cx="111523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– 6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C9EFA7-833E-4A18-B7C7-B79D6022BADC}"/>
              </a:ext>
            </a:extLst>
          </p:cNvPr>
          <p:cNvSpPr txBox="1"/>
          <p:nvPr/>
        </p:nvSpPr>
        <p:spPr>
          <a:xfrm>
            <a:off x="7362825" y="2791515"/>
            <a:ext cx="4169505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000" dirty="0">
                <a:ln w="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ar-AE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من المركبات العضوية التالي  ما عدا </a:t>
            </a:r>
            <a:endParaRPr lang="en-US" sz="200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7DF056-C730-4860-9D00-F97A0D7687D7}"/>
              </a:ext>
            </a:extLst>
          </p:cNvPr>
          <p:cNvSpPr txBox="1"/>
          <p:nvPr/>
        </p:nvSpPr>
        <p:spPr>
          <a:xfrm>
            <a:off x="10039350" y="3735214"/>
            <a:ext cx="149298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– البروتينات 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2E3842-4D5F-4F37-9DD0-486541301964}"/>
              </a:ext>
            </a:extLst>
          </p:cNvPr>
          <p:cNvSpPr txBox="1"/>
          <p:nvPr/>
        </p:nvSpPr>
        <p:spPr>
          <a:xfrm>
            <a:off x="8161761" y="3746565"/>
            <a:ext cx="149298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– الاحماض 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615908-DE1C-4B2C-BD4B-76A2AE8DDF84}"/>
              </a:ext>
            </a:extLst>
          </p:cNvPr>
          <p:cNvSpPr txBox="1"/>
          <p:nvPr/>
        </p:nvSpPr>
        <p:spPr>
          <a:xfrm>
            <a:off x="6155250" y="3746565"/>
            <a:ext cx="139312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الدهون 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158A54-040A-41C4-A20F-CBEF45AFD996}"/>
              </a:ext>
            </a:extLst>
          </p:cNvPr>
          <p:cNvSpPr txBox="1"/>
          <p:nvPr/>
        </p:nvSpPr>
        <p:spPr>
          <a:xfrm>
            <a:off x="3038476" y="3746565"/>
            <a:ext cx="228680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– الاحماض النووية 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3E0093F-B56B-42F7-94AF-332E88A5D740}"/>
              </a:ext>
            </a:extLst>
          </p:cNvPr>
          <p:cNvSpPr txBox="1"/>
          <p:nvPr/>
        </p:nvSpPr>
        <p:spPr>
          <a:xfrm>
            <a:off x="6960096" y="4836519"/>
            <a:ext cx="4680520" cy="707886"/>
          </a:xfrm>
          <a:prstGeom prst="rect">
            <a:avLst/>
          </a:prstGeom>
          <a:solidFill>
            <a:srgbClr val="80E2E4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000" dirty="0">
                <a:ln w="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ar-AE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من الأمثلة على الكربوهيدرات عديدة </a:t>
            </a:r>
            <a:r>
              <a:rPr lang="ar-AE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التسكر</a:t>
            </a:r>
            <a:r>
              <a:rPr lang="ar-AE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التالي ما عدا</a:t>
            </a:r>
            <a:endParaRPr lang="en-US" sz="200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351C86D-6489-4C42-9DAD-F1F86F7BFD2B}"/>
              </a:ext>
            </a:extLst>
          </p:cNvPr>
          <p:cNvSpPr txBox="1"/>
          <p:nvPr/>
        </p:nvSpPr>
        <p:spPr>
          <a:xfrm>
            <a:off x="10180869" y="5936563"/>
            <a:ext cx="1393120" cy="369332"/>
          </a:xfrm>
          <a:prstGeom prst="rect">
            <a:avLst/>
          </a:prstGeom>
          <a:solidFill>
            <a:srgbClr val="C9FFF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 الفركتوز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8511DA-830D-42B0-A477-C8300ABD152D}"/>
              </a:ext>
            </a:extLst>
          </p:cNvPr>
          <p:cNvSpPr txBox="1"/>
          <p:nvPr/>
        </p:nvSpPr>
        <p:spPr>
          <a:xfrm>
            <a:off x="8161761" y="5947914"/>
            <a:ext cx="1610889" cy="369332"/>
          </a:xfrm>
          <a:prstGeom prst="rect">
            <a:avLst/>
          </a:prstGeom>
          <a:solidFill>
            <a:srgbClr val="C9FFF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 الجليكوجين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C1C1ACA-59A6-4654-AF1A-787B94E675AE}"/>
              </a:ext>
            </a:extLst>
          </p:cNvPr>
          <p:cNvSpPr txBox="1"/>
          <p:nvPr/>
        </p:nvSpPr>
        <p:spPr>
          <a:xfrm>
            <a:off x="6196909" y="5947914"/>
            <a:ext cx="1393120" cy="369332"/>
          </a:xfrm>
          <a:prstGeom prst="rect">
            <a:avLst/>
          </a:prstGeom>
          <a:solidFill>
            <a:srgbClr val="C9FFF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السليلوز</a:t>
            </a:r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E2AEBB2-A28B-4B24-A6BF-6176088E3220}"/>
              </a:ext>
            </a:extLst>
          </p:cNvPr>
          <p:cNvSpPr txBox="1"/>
          <p:nvPr/>
        </p:nvSpPr>
        <p:spPr>
          <a:xfrm>
            <a:off x="4086225" y="5947914"/>
            <a:ext cx="1280717" cy="369332"/>
          </a:xfrm>
          <a:prstGeom prst="rect">
            <a:avLst/>
          </a:prstGeom>
          <a:solidFill>
            <a:srgbClr val="C9FFF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– النشا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09A3E6-215E-441E-88BD-37B450E536B9}"/>
              </a:ext>
            </a:extLst>
          </p:cNvPr>
          <p:cNvSpPr txBox="1"/>
          <p:nvPr/>
        </p:nvSpPr>
        <p:spPr>
          <a:xfrm>
            <a:off x="695400" y="476250"/>
            <a:ext cx="540060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https://app.classkick.com/#/login/FEPR6I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63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C47777-D915-44A4-BBCA-6156B91E258F}"/>
              </a:ext>
            </a:extLst>
          </p:cNvPr>
          <p:cNvSpPr txBox="1"/>
          <p:nvPr/>
        </p:nvSpPr>
        <p:spPr>
          <a:xfrm>
            <a:off x="7217779" y="980728"/>
            <a:ext cx="4428218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000" dirty="0">
                <a:ln w="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4- </a:t>
            </a:r>
            <a:r>
              <a:rPr lang="ar-AE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من الأمثلة على الكربوهيدرات ثنائية </a:t>
            </a:r>
            <a:r>
              <a:rPr lang="ar-AE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التسكر</a:t>
            </a:r>
            <a:endParaRPr lang="en-US" sz="200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CC371C-90FC-4A9A-9109-B7ACB4C2B302}"/>
              </a:ext>
            </a:extLst>
          </p:cNvPr>
          <p:cNvSpPr txBox="1"/>
          <p:nvPr/>
        </p:nvSpPr>
        <p:spPr>
          <a:xfrm>
            <a:off x="10163175" y="1977489"/>
            <a:ext cx="1482822" cy="369332"/>
          </a:xfrm>
          <a:prstGeom prst="rect">
            <a:avLst/>
          </a:prstGeom>
          <a:solidFill>
            <a:srgbClr val="C9FFF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 الجلوكوز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6F631C-58B9-4636-8619-9657DC64A19C}"/>
              </a:ext>
            </a:extLst>
          </p:cNvPr>
          <p:cNvSpPr txBox="1"/>
          <p:nvPr/>
        </p:nvSpPr>
        <p:spPr>
          <a:xfrm>
            <a:off x="8375288" y="1988840"/>
            <a:ext cx="1393120" cy="369332"/>
          </a:xfrm>
          <a:prstGeom prst="rect">
            <a:avLst/>
          </a:prstGeom>
          <a:solidFill>
            <a:srgbClr val="C9FFF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– الفركتوز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9C5484-6ABE-4D57-8524-E8513473E76A}"/>
              </a:ext>
            </a:extLst>
          </p:cNvPr>
          <p:cNvSpPr txBox="1"/>
          <p:nvPr/>
        </p:nvSpPr>
        <p:spPr>
          <a:xfrm>
            <a:off x="6096000" y="1988840"/>
            <a:ext cx="1566037" cy="369332"/>
          </a:xfrm>
          <a:prstGeom prst="rect">
            <a:avLst/>
          </a:prstGeom>
          <a:solidFill>
            <a:srgbClr val="C9FFF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ar-A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الجالاكتوز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E3A978-5FAF-4ACE-8490-F2C984609564}"/>
              </a:ext>
            </a:extLst>
          </p:cNvPr>
          <p:cNvSpPr txBox="1"/>
          <p:nvPr/>
        </p:nvSpPr>
        <p:spPr>
          <a:xfrm>
            <a:off x="3626267" y="1988840"/>
            <a:ext cx="1812683" cy="369332"/>
          </a:xfrm>
          <a:prstGeom prst="rect">
            <a:avLst/>
          </a:prstGeom>
          <a:solidFill>
            <a:srgbClr val="C9FFF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– السكروز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92BE5D-C1AE-4976-9607-36FC180B828A}"/>
              </a:ext>
            </a:extLst>
          </p:cNvPr>
          <p:cNvSpPr txBox="1"/>
          <p:nvPr/>
        </p:nvSpPr>
        <p:spPr>
          <a:xfrm>
            <a:off x="5735960" y="2984414"/>
            <a:ext cx="5902284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2000" dirty="0">
                <a:ln w="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5- </a:t>
            </a:r>
            <a:r>
              <a:rPr lang="ar-AE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يعتبر الجلايكوجين الصورة التي يخزن عليها الجلوكوز في خلايا العضلات ؟</a:t>
            </a:r>
            <a:endParaRPr lang="en-US" sz="200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910E36-AFAF-4DFC-8785-18C7229DDC60}"/>
              </a:ext>
            </a:extLst>
          </p:cNvPr>
          <p:cNvSpPr txBox="1"/>
          <p:nvPr/>
        </p:nvSpPr>
        <p:spPr>
          <a:xfrm>
            <a:off x="10414108" y="4141848"/>
            <a:ext cx="122413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 صح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722A1A-4C6C-4232-B258-BC4F7E7C1312}"/>
              </a:ext>
            </a:extLst>
          </p:cNvPr>
          <p:cNvSpPr txBox="1"/>
          <p:nvPr/>
        </p:nvSpPr>
        <p:spPr>
          <a:xfrm>
            <a:off x="8536519" y="4153199"/>
            <a:ext cx="122413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ar-A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 خطأ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586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6AA18-346B-4899-A493-D4A67D8F4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326" y="2204864"/>
            <a:ext cx="8683348" cy="646331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https://padlet.com/merfatshafik1974/4jzqqfxsetra61by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A46FEF-CADC-42CB-A67B-4D6222965CE0}"/>
              </a:ext>
            </a:extLst>
          </p:cNvPr>
          <p:cNvSpPr txBox="1"/>
          <p:nvPr/>
        </p:nvSpPr>
        <p:spPr>
          <a:xfrm>
            <a:off x="4511824" y="1124744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360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بطاقة خروج</a:t>
            </a:r>
            <a:endParaRPr lang="en-US" sz="36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1582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.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دفق الهواء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دفق الهواء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412</Words>
  <Application>Microsoft Office PowerPoint</Application>
  <PresentationFormat>Widescreen</PresentationFormat>
  <Paragraphs>96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Office Theme</vt:lpstr>
      <vt:lpstr>Office Theme</vt:lpstr>
      <vt:lpstr>دفق الهواء</vt:lpstr>
      <vt:lpstr>PowerPoint Presentation</vt:lpstr>
      <vt:lpstr>PowerPoint Presentation</vt:lpstr>
      <vt:lpstr>PowerPoint Presentation</vt:lpstr>
      <vt:lpstr>تركيب ذرة الكربون </vt:lpstr>
      <vt:lpstr>الجزيئات الضخمة</vt:lpstr>
      <vt:lpstr>الجزيئات الضخمة </vt:lpstr>
      <vt:lpstr>PowerPoint Presentation</vt:lpstr>
      <vt:lpstr>PowerPoint Presentation</vt:lpstr>
      <vt:lpstr>الفئات الرئيسية للجزيئات الضخمة الحيوية</vt:lpstr>
      <vt:lpstr>PowerPoint Presentation</vt:lpstr>
      <vt:lpstr>PowerPoint Presentation</vt:lpstr>
      <vt:lpstr>الكربوهيدرات</vt:lpstr>
      <vt:lpstr>أنواع الكربوهيدرات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https://padlet.com/merfatshafik1974/4jzqqfxsetra61by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مرفت إبراهيم</dc:creator>
  <cp:lastModifiedBy>asifhammoud1978@gmail.com</cp:lastModifiedBy>
  <cp:revision>12</cp:revision>
  <dcterms:created xsi:type="dcterms:W3CDTF">2020-09-20T18:45:11Z</dcterms:created>
  <dcterms:modified xsi:type="dcterms:W3CDTF">2024-09-16T06:18:51Z</dcterms:modified>
</cp:coreProperties>
</file>