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66" r:id="rId5"/>
    <p:sldId id="308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2" r:id="rId16"/>
    <p:sldId id="320" r:id="rId17"/>
    <p:sldId id="321" r:id="rId18"/>
    <p:sldId id="323" r:id="rId19"/>
    <p:sldId id="326" r:id="rId20"/>
    <p:sldId id="324" r:id="rId21"/>
    <p:sldId id="325" r:id="rId22"/>
    <p:sldId id="331" r:id="rId23"/>
    <p:sldId id="327" r:id="rId24"/>
    <p:sldId id="328" r:id="rId25"/>
    <p:sldId id="329" r:id="rId26"/>
    <p:sldId id="330" r:id="rId27"/>
    <p:sldId id="332" r:id="rId28"/>
    <p:sldId id="333" r:id="rId29"/>
    <p:sldId id="334" r:id="rId30"/>
    <p:sldId id="33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36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73" d="100"/>
          <a:sy n="73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 /><Relationship Id="rId13" Type="http://schemas.openxmlformats.org/officeDocument/2006/relationships/slide" Target="slides/slide9.xml" /><Relationship Id="rId18" Type="http://schemas.openxmlformats.org/officeDocument/2006/relationships/slide" Target="slides/slide14.xml" /><Relationship Id="rId26" Type="http://schemas.openxmlformats.org/officeDocument/2006/relationships/slide" Target="slides/slide22.xml" /><Relationship Id="rId3" Type="http://schemas.openxmlformats.org/officeDocument/2006/relationships/customXml" Target="../customXml/item3.xml" /><Relationship Id="rId21" Type="http://schemas.openxmlformats.org/officeDocument/2006/relationships/slide" Target="slides/slide17.xml" /><Relationship Id="rId34" Type="http://schemas.openxmlformats.org/officeDocument/2006/relationships/theme" Target="theme/theme1.xml" /><Relationship Id="rId7" Type="http://schemas.openxmlformats.org/officeDocument/2006/relationships/slide" Target="slides/slide3.xml" /><Relationship Id="rId12" Type="http://schemas.openxmlformats.org/officeDocument/2006/relationships/slide" Target="slides/slide8.xml" /><Relationship Id="rId17" Type="http://schemas.openxmlformats.org/officeDocument/2006/relationships/slide" Target="slides/slide13.xml" /><Relationship Id="rId25" Type="http://schemas.openxmlformats.org/officeDocument/2006/relationships/slide" Target="slides/slide21.xml" /><Relationship Id="rId33" Type="http://schemas.openxmlformats.org/officeDocument/2006/relationships/viewProps" Target="viewProps.xml" /><Relationship Id="rId2" Type="http://schemas.openxmlformats.org/officeDocument/2006/relationships/customXml" Target="../customXml/item2.xml" /><Relationship Id="rId16" Type="http://schemas.openxmlformats.org/officeDocument/2006/relationships/slide" Target="slides/slide12.xml" /><Relationship Id="rId20" Type="http://schemas.openxmlformats.org/officeDocument/2006/relationships/slide" Target="slides/slide16.xml" /><Relationship Id="rId29" Type="http://schemas.openxmlformats.org/officeDocument/2006/relationships/slide" Target="slides/slide25.xml" /><Relationship Id="rId1" Type="http://schemas.openxmlformats.org/officeDocument/2006/relationships/customXml" Target="../customXml/item1.xml" /><Relationship Id="rId6" Type="http://schemas.openxmlformats.org/officeDocument/2006/relationships/slide" Target="slides/slide2.xml" /><Relationship Id="rId11" Type="http://schemas.openxmlformats.org/officeDocument/2006/relationships/slide" Target="slides/slide7.xml" /><Relationship Id="rId24" Type="http://schemas.openxmlformats.org/officeDocument/2006/relationships/slide" Target="slides/slide20.xml" /><Relationship Id="rId32" Type="http://schemas.openxmlformats.org/officeDocument/2006/relationships/presProps" Target="presProps.xml" /><Relationship Id="rId5" Type="http://schemas.openxmlformats.org/officeDocument/2006/relationships/slide" Target="slides/slide1.xml" /><Relationship Id="rId15" Type="http://schemas.openxmlformats.org/officeDocument/2006/relationships/slide" Target="slides/slide11.xml" /><Relationship Id="rId23" Type="http://schemas.openxmlformats.org/officeDocument/2006/relationships/slide" Target="slides/slide19.xml" /><Relationship Id="rId28" Type="http://schemas.openxmlformats.org/officeDocument/2006/relationships/slide" Target="slides/slide24.xml" /><Relationship Id="rId10" Type="http://schemas.openxmlformats.org/officeDocument/2006/relationships/slide" Target="slides/slide6.xml" /><Relationship Id="rId19" Type="http://schemas.openxmlformats.org/officeDocument/2006/relationships/slide" Target="slides/slide15.xml" /><Relationship Id="rId31" Type="http://schemas.openxmlformats.org/officeDocument/2006/relationships/slide" Target="slides/slide27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5.xml" /><Relationship Id="rId14" Type="http://schemas.openxmlformats.org/officeDocument/2006/relationships/slide" Target="slides/slide10.xml" /><Relationship Id="rId22" Type="http://schemas.openxmlformats.org/officeDocument/2006/relationships/slide" Target="slides/slide18.xml" /><Relationship Id="rId27" Type="http://schemas.openxmlformats.org/officeDocument/2006/relationships/slide" Target="slides/slide23.xml" /><Relationship Id="rId30" Type="http://schemas.openxmlformats.org/officeDocument/2006/relationships/slide" Target="slides/slide26.xml" /><Relationship Id="rId35" Type="http://schemas.openxmlformats.org/officeDocument/2006/relationships/tableStyles" Target="tableStyles.xml" 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svg" /><Relationship Id="rId1" Type="http://schemas.openxmlformats.org/officeDocument/2006/relationships/image" Target="../media/image2.png" /><Relationship Id="rId6" Type="http://schemas.openxmlformats.org/officeDocument/2006/relationships/image" Target="../media/image7.svg" /><Relationship Id="rId5" Type="http://schemas.openxmlformats.org/officeDocument/2006/relationships/image" Target="../media/image6.png" /><Relationship Id="rId4" Type="http://schemas.openxmlformats.org/officeDocument/2006/relationships/image" Target="../media/image5.svg" 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svg" /><Relationship Id="rId1" Type="http://schemas.openxmlformats.org/officeDocument/2006/relationships/image" Target="../media/image2.png" /><Relationship Id="rId6" Type="http://schemas.openxmlformats.org/officeDocument/2006/relationships/image" Target="../media/image7.svg" /><Relationship Id="rId5" Type="http://schemas.openxmlformats.org/officeDocument/2006/relationships/image" Target="../media/image6.png" /><Relationship Id="rId4" Type="http://schemas.openxmlformats.org/officeDocument/2006/relationships/image" Target="../media/image5.svg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A66772-F185-4D58-B8BB-E9370D7A7A2B}" type="doc">
      <dgm:prSet loTypeId="urn:microsoft.com/office/officeart/2018/5/layout/IconLeafLabelList" loCatId="icon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0FC4FFE-8987-4A26-B7F4-8A516F18ADAE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100000"/>
            </a:lnSpc>
            <a:defRPr cap="all"/>
          </a:pPr>
          <a:r>
            <a:rPr lang="ar-AE" sz="2400" b="1" cap="none" spc="0" dirty="0">
              <a:ln/>
              <a:solidFill>
                <a:schemeClr val="accent4"/>
              </a:solidFill>
              <a:effectLst/>
            </a:rPr>
            <a:t>ان تحدد الطالبة مفهوم الرقم الهيدروجيني واهميته </a:t>
          </a:r>
          <a:r>
            <a:rPr lang="en-US" sz="1700" dirty="0"/>
            <a:t>. </a:t>
          </a:r>
        </a:p>
      </dgm:t>
    </dgm:pt>
    <dgm:pt modelId="{CAD7EF86-FB23-41F6-BF42-040B36DEFDB1}" type="parTrans" cxnId="{C7AD8469-3C68-4AF9-AB82-79B0043AA120}">
      <dgm:prSet/>
      <dgm:spPr/>
      <dgm:t>
        <a:bodyPr/>
        <a:lstStyle/>
        <a:p>
          <a:endParaRPr lang="en-US"/>
        </a:p>
      </dgm:t>
    </dgm:pt>
    <dgm:pt modelId="{5B62599A-5C9B-48E7-896E-EA782AC60C8B}" type="sibTrans" cxnId="{C7AD8469-3C68-4AF9-AB82-79B0043AA120}">
      <dgm:prSet/>
      <dgm:spPr/>
      <dgm:t>
        <a:bodyPr/>
        <a:lstStyle/>
        <a:p>
          <a:endParaRPr lang="en-US"/>
        </a:p>
      </dgm:t>
    </dgm:pt>
    <dgm:pt modelId="{49225C73-1633-42F1-AB3B-7CB183E5F8B8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ar-AE" sz="28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ان تحدد الطالبة انواع المخاليط </a:t>
          </a:r>
          <a:r>
            <a:rPr lang="en-US" sz="1700" dirty="0"/>
            <a:t>.</a:t>
          </a:r>
        </a:p>
      </dgm:t>
    </dgm:pt>
    <dgm:pt modelId="{1A0E2090-1D4F-438A-8766-B6030CE01ADD}" type="parTrans" cxnId="{A9154303-8225-4248-91DC-1B0156A35F07}">
      <dgm:prSet/>
      <dgm:spPr/>
      <dgm:t>
        <a:bodyPr/>
        <a:lstStyle/>
        <a:p>
          <a:endParaRPr lang="en-US"/>
        </a:p>
      </dgm:t>
    </dgm:pt>
    <dgm:pt modelId="{9646853A-8964-4519-A5B1-0B7D18B2983D}" type="sibTrans" cxnId="{A9154303-8225-4248-91DC-1B0156A35F07}">
      <dgm:prSet/>
      <dgm:spPr/>
      <dgm:t>
        <a:bodyPr/>
        <a:lstStyle/>
        <a:p>
          <a:endParaRPr lang="en-US"/>
        </a:p>
      </dgm:t>
    </dgm:pt>
    <dgm:pt modelId="{1C383F32-22E8-4F62-A3E0-BDC3D5F48992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ar-AE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rPr>
            <a:t>ان</a:t>
          </a:r>
          <a:r>
            <a:rPr lang="ar-AE" b="1" cap="none" spc="0" baseline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rPr>
            <a:t> تحدد الطالبة سبب تكون الرابطة الهيدروجينية في الماء واهميتها </a:t>
          </a:r>
          <a:endParaRPr lang="en-US" b="1" cap="none" spc="0" dirty="0">
            <a:ln w="12700">
              <a:solidFill>
                <a:schemeClr val="accent3">
                  <a:lumMod val="50000"/>
                </a:schemeClr>
              </a:solidFill>
              <a:prstDash val="solid"/>
            </a:ln>
            <a:pattFill prst="narHorz">
              <a:fgClr>
                <a:schemeClr val="accent3"/>
              </a:fgClr>
              <a:bgClr>
                <a:schemeClr val="accent3">
                  <a:lumMod val="40000"/>
                  <a:lumOff val="60000"/>
                </a:schemeClr>
              </a:bgClr>
            </a:pattFill>
            <a:effectLst>
              <a:innerShdw blurRad="177800">
                <a:schemeClr val="accent3">
                  <a:lumMod val="50000"/>
                </a:schemeClr>
              </a:innerShdw>
            </a:effectLst>
          </a:endParaRPr>
        </a:p>
      </dgm:t>
    </dgm:pt>
    <dgm:pt modelId="{A7920A2F-3244-4159-AF04-6A1D38B7B317}" type="parTrans" cxnId="{C4CCE57E-E871-46D6-BAD5-880252C95D22}">
      <dgm:prSet/>
      <dgm:spPr/>
      <dgm:t>
        <a:bodyPr/>
        <a:lstStyle/>
        <a:p>
          <a:endParaRPr lang="en-US"/>
        </a:p>
      </dgm:t>
    </dgm:pt>
    <dgm:pt modelId="{8500F72A-2C6D-4FDF-9C1D-CA691380EB0B}" type="sibTrans" cxnId="{C4CCE57E-E871-46D6-BAD5-880252C95D22}">
      <dgm:prSet/>
      <dgm:spPr/>
      <dgm:t>
        <a:bodyPr/>
        <a:lstStyle/>
        <a:p>
          <a:endParaRPr lang="en-US"/>
        </a:p>
      </dgm:t>
    </dgm:pt>
    <dgm:pt modelId="{B6056BFB-47D7-4C5F-BA11-2CB63C56A52D}" type="pres">
      <dgm:prSet presAssocID="{01A66772-F185-4D58-B8BB-E9370D7A7A2B}" presName="root" presStyleCnt="0">
        <dgm:presLayoutVars>
          <dgm:dir/>
          <dgm:resizeHandles val="exact"/>
        </dgm:presLayoutVars>
      </dgm:prSet>
      <dgm:spPr/>
    </dgm:pt>
    <dgm:pt modelId="{311B26C8-22B1-4363-B621-DD56FB7418C8}" type="pres">
      <dgm:prSet presAssocID="{40FC4FFE-8987-4A26-B7F4-8A516F18ADAE}" presName="compNode" presStyleCnt="0"/>
      <dgm:spPr/>
    </dgm:pt>
    <dgm:pt modelId="{A201D7A7-914C-4D24-8B82-EE40155AB0BE}" type="pres">
      <dgm:prSet presAssocID="{40FC4FFE-8987-4A26-B7F4-8A516F18ADAE}" presName="iconBgRect" presStyleLbl="bgShp" presStyleIdx="0" presStyleCnt="3"/>
      <dgm:spPr>
        <a:prstGeom prst="ellipse">
          <a:avLst/>
        </a:prstGeom>
      </dgm:spPr>
    </dgm:pt>
    <dgm:pt modelId="{8FA2F131-CD01-4CBD-B7A5-1B9B5E7F0402}" type="pres">
      <dgm:prSet presAssocID="{40FC4FFE-8987-4A26-B7F4-8A516F18ADA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ie chart"/>
        </a:ext>
      </dgm:extLst>
    </dgm:pt>
    <dgm:pt modelId="{F755F00C-B2DB-4097-B4BC-8F1BACC938B7}" type="pres">
      <dgm:prSet presAssocID="{40FC4FFE-8987-4A26-B7F4-8A516F18ADAE}" presName="spaceRect" presStyleCnt="0"/>
      <dgm:spPr/>
    </dgm:pt>
    <dgm:pt modelId="{08F4E96D-0DB6-4476-8C51-7CC7EC2F227B}" type="pres">
      <dgm:prSet presAssocID="{40FC4FFE-8987-4A26-B7F4-8A516F18ADAE}" presName="textRect" presStyleLbl="revTx" presStyleIdx="0" presStyleCnt="3">
        <dgm:presLayoutVars>
          <dgm:chMax val="1"/>
          <dgm:chPref val="1"/>
        </dgm:presLayoutVars>
      </dgm:prSet>
      <dgm:spPr/>
    </dgm:pt>
    <dgm:pt modelId="{5AB3C10D-885E-4522-AB39-7ED4318D191A}" type="pres">
      <dgm:prSet presAssocID="{5B62599A-5C9B-48E7-896E-EA782AC60C8B}" presName="sibTrans" presStyleCnt="0"/>
      <dgm:spPr/>
    </dgm:pt>
    <dgm:pt modelId="{2F278BF9-E1B2-4A1C-B065-C19A7B904219}" type="pres">
      <dgm:prSet presAssocID="{49225C73-1633-42F1-AB3B-7CB183E5F8B8}" presName="compNode" presStyleCnt="0"/>
      <dgm:spPr/>
    </dgm:pt>
    <dgm:pt modelId="{543C18BC-1989-44B2-9862-C670C61D3452}" type="pres">
      <dgm:prSet presAssocID="{49225C73-1633-42F1-AB3B-7CB183E5F8B8}" presName="iconBgRect" presStyleLbl="bgShp" presStyleIdx="1" presStyleCnt="3"/>
      <dgm:spPr>
        <a:prstGeom prst="ellipse">
          <a:avLst/>
        </a:prstGeom>
      </dgm:spPr>
    </dgm:pt>
    <dgm:pt modelId="{E94F35BC-9C76-400A-BBCA-0032259E2E5A}" type="pres">
      <dgm:prSet presAssocID="{49225C73-1633-42F1-AB3B-7CB183E5F8B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503A6D04-9ADD-43CC-9847-497CD48F2D11}" type="pres">
      <dgm:prSet presAssocID="{49225C73-1633-42F1-AB3B-7CB183E5F8B8}" presName="spaceRect" presStyleCnt="0"/>
      <dgm:spPr/>
    </dgm:pt>
    <dgm:pt modelId="{20363298-B2A6-463D-A7BE-F9F67404E389}" type="pres">
      <dgm:prSet presAssocID="{49225C73-1633-42F1-AB3B-7CB183E5F8B8}" presName="textRect" presStyleLbl="revTx" presStyleIdx="1" presStyleCnt="3">
        <dgm:presLayoutVars>
          <dgm:chMax val="1"/>
          <dgm:chPref val="1"/>
        </dgm:presLayoutVars>
      </dgm:prSet>
      <dgm:spPr/>
    </dgm:pt>
    <dgm:pt modelId="{A47947BB-708D-4F7E-B072-3C2E42B34B24}" type="pres">
      <dgm:prSet presAssocID="{9646853A-8964-4519-A5B1-0B7D18B2983D}" presName="sibTrans" presStyleCnt="0"/>
      <dgm:spPr/>
    </dgm:pt>
    <dgm:pt modelId="{BDCD0AC9-D564-4025-AD8A-36664A6CBE31}" type="pres">
      <dgm:prSet presAssocID="{1C383F32-22E8-4F62-A3E0-BDC3D5F48992}" presName="compNode" presStyleCnt="0"/>
      <dgm:spPr/>
    </dgm:pt>
    <dgm:pt modelId="{5BDDFF18-9AEC-4E5E-B9AA-33D86F01A63E}" type="pres">
      <dgm:prSet presAssocID="{1C383F32-22E8-4F62-A3E0-BDC3D5F48992}" presName="iconBgRect" presStyleLbl="bgShp" presStyleIdx="2" presStyleCnt="3"/>
      <dgm:spPr>
        <a:prstGeom prst="ellipse">
          <a:avLst/>
        </a:prstGeom>
      </dgm:spPr>
    </dgm:pt>
    <dgm:pt modelId="{F09AEBFF-D2D3-4FFF-AD65-C3CEAEEB10F2}" type="pres">
      <dgm:prSet presAssocID="{1C383F32-22E8-4F62-A3E0-BDC3D5F4899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F2EBFBCF-0520-415A-A886-3C4F90D208EF}" type="pres">
      <dgm:prSet presAssocID="{1C383F32-22E8-4F62-A3E0-BDC3D5F48992}" presName="spaceRect" presStyleCnt="0"/>
      <dgm:spPr/>
    </dgm:pt>
    <dgm:pt modelId="{AB9CAFAA-6939-48A6-A89B-19D1A94B9EA1}" type="pres">
      <dgm:prSet presAssocID="{1C383F32-22E8-4F62-A3E0-BDC3D5F4899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9154303-8225-4248-91DC-1B0156A35F07}" srcId="{01A66772-F185-4D58-B8BB-E9370D7A7A2B}" destId="{49225C73-1633-42F1-AB3B-7CB183E5F8B8}" srcOrd="1" destOrd="0" parTransId="{1A0E2090-1D4F-438A-8766-B6030CE01ADD}" sibTransId="{9646853A-8964-4519-A5B1-0B7D18B2983D}"/>
    <dgm:cxn modelId="{BA953D32-2DFF-47FE-AF26-C6B9E63D38DF}" type="presOf" srcId="{49225C73-1633-42F1-AB3B-7CB183E5F8B8}" destId="{20363298-B2A6-463D-A7BE-F9F67404E389}" srcOrd="0" destOrd="0" presId="urn:microsoft.com/office/officeart/2018/5/layout/IconLeafLabelList"/>
    <dgm:cxn modelId="{EC450542-0ED9-4BD6-9E85-5709B80794C5}" type="presOf" srcId="{01A66772-F185-4D58-B8BB-E9370D7A7A2B}" destId="{B6056BFB-47D7-4C5F-BA11-2CB63C56A52D}" srcOrd="0" destOrd="0" presId="urn:microsoft.com/office/officeart/2018/5/layout/IconLeafLabelList"/>
    <dgm:cxn modelId="{C7AD8469-3C68-4AF9-AB82-79B0043AA120}" srcId="{01A66772-F185-4D58-B8BB-E9370D7A7A2B}" destId="{40FC4FFE-8987-4A26-B7F4-8A516F18ADAE}" srcOrd="0" destOrd="0" parTransId="{CAD7EF86-FB23-41F6-BF42-040B36DEFDB1}" sibTransId="{5B62599A-5C9B-48E7-896E-EA782AC60C8B}"/>
    <dgm:cxn modelId="{C4CCE57E-E871-46D6-BAD5-880252C95D22}" srcId="{01A66772-F185-4D58-B8BB-E9370D7A7A2B}" destId="{1C383F32-22E8-4F62-A3E0-BDC3D5F48992}" srcOrd="2" destOrd="0" parTransId="{A7920A2F-3244-4159-AF04-6A1D38B7B317}" sibTransId="{8500F72A-2C6D-4FDF-9C1D-CA691380EB0B}"/>
    <dgm:cxn modelId="{D55FAE9C-CF3C-44F3-9D1E-DE6DF574E6D9}" type="presOf" srcId="{1C383F32-22E8-4F62-A3E0-BDC3D5F48992}" destId="{AB9CAFAA-6939-48A6-A89B-19D1A94B9EA1}" srcOrd="0" destOrd="0" presId="urn:microsoft.com/office/officeart/2018/5/layout/IconLeafLabelList"/>
    <dgm:cxn modelId="{A85983B4-FADF-419C-BC71-B5F0871C3055}" type="presOf" srcId="{40FC4FFE-8987-4A26-B7F4-8A516F18ADAE}" destId="{08F4E96D-0DB6-4476-8C51-7CC7EC2F227B}" srcOrd="0" destOrd="0" presId="urn:microsoft.com/office/officeart/2018/5/layout/IconLeafLabelList"/>
    <dgm:cxn modelId="{A3E74EE8-8900-4EBD-8983-3BF0AFD6DCC7}" type="presParOf" srcId="{B6056BFB-47D7-4C5F-BA11-2CB63C56A52D}" destId="{311B26C8-22B1-4363-B621-DD56FB7418C8}" srcOrd="0" destOrd="0" presId="urn:microsoft.com/office/officeart/2018/5/layout/IconLeafLabelList"/>
    <dgm:cxn modelId="{044EA9E0-B51B-492A-BE32-015CEAD0BAC9}" type="presParOf" srcId="{311B26C8-22B1-4363-B621-DD56FB7418C8}" destId="{A201D7A7-914C-4D24-8B82-EE40155AB0BE}" srcOrd="0" destOrd="0" presId="urn:microsoft.com/office/officeart/2018/5/layout/IconLeafLabelList"/>
    <dgm:cxn modelId="{08373EC6-14CB-429D-9495-F32683B931D7}" type="presParOf" srcId="{311B26C8-22B1-4363-B621-DD56FB7418C8}" destId="{8FA2F131-CD01-4CBD-B7A5-1B9B5E7F0402}" srcOrd="1" destOrd="0" presId="urn:microsoft.com/office/officeart/2018/5/layout/IconLeafLabelList"/>
    <dgm:cxn modelId="{9AB500F0-62A2-4E73-B4F4-5056804C8D6A}" type="presParOf" srcId="{311B26C8-22B1-4363-B621-DD56FB7418C8}" destId="{F755F00C-B2DB-4097-B4BC-8F1BACC938B7}" srcOrd="2" destOrd="0" presId="urn:microsoft.com/office/officeart/2018/5/layout/IconLeafLabelList"/>
    <dgm:cxn modelId="{676606A7-6564-4CEB-ACE0-4FF9A3A04E67}" type="presParOf" srcId="{311B26C8-22B1-4363-B621-DD56FB7418C8}" destId="{08F4E96D-0DB6-4476-8C51-7CC7EC2F227B}" srcOrd="3" destOrd="0" presId="urn:microsoft.com/office/officeart/2018/5/layout/IconLeafLabelList"/>
    <dgm:cxn modelId="{EAE0F94A-A454-4049-84F7-9EC90E847A03}" type="presParOf" srcId="{B6056BFB-47D7-4C5F-BA11-2CB63C56A52D}" destId="{5AB3C10D-885E-4522-AB39-7ED4318D191A}" srcOrd="1" destOrd="0" presId="urn:microsoft.com/office/officeart/2018/5/layout/IconLeafLabelList"/>
    <dgm:cxn modelId="{B0B5B21A-5ADD-4500-9A67-9B26AF543EBA}" type="presParOf" srcId="{B6056BFB-47D7-4C5F-BA11-2CB63C56A52D}" destId="{2F278BF9-E1B2-4A1C-B065-C19A7B904219}" srcOrd="2" destOrd="0" presId="urn:microsoft.com/office/officeart/2018/5/layout/IconLeafLabelList"/>
    <dgm:cxn modelId="{11FEAF2C-54F7-4E9C-A1D6-5FA0BF7F3665}" type="presParOf" srcId="{2F278BF9-E1B2-4A1C-B065-C19A7B904219}" destId="{543C18BC-1989-44B2-9862-C670C61D3452}" srcOrd="0" destOrd="0" presId="urn:microsoft.com/office/officeart/2018/5/layout/IconLeafLabelList"/>
    <dgm:cxn modelId="{92C17ECB-A80D-4A0E-95CF-40A53D32275F}" type="presParOf" srcId="{2F278BF9-E1B2-4A1C-B065-C19A7B904219}" destId="{E94F35BC-9C76-400A-BBCA-0032259E2E5A}" srcOrd="1" destOrd="0" presId="urn:microsoft.com/office/officeart/2018/5/layout/IconLeafLabelList"/>
    <dgm:cxn modelId="{54E5AE33-4BE6-44E7-871B-1103A0BA7A56}" type="presParOf" srcId="{2F278BF9-E1B2-4A1C-B065-C19A7B904219}" destId="{503A6D04-9ADD-43CC-9847-497CD48F2D11}" srcOrd="2" destOrd="0" presId="urn:microsoft.com/office/officeart/2018/5/layout/IconLeafLabelList"/>
    <dgm:cxn modelId="{3575FCA0-4FCE-460A-8D84-2C767D311A20}" type="presParOf" srcId="{2F278BF9-E1B2-4A1C-B065-C19A7B904219}" destId="{20363298-B2A6-463D-A7BE-F9F67404E389}" srcOrd="3" destOrd="0" presId="urn:microsoft.com/office/officeart/2018/5/layout/IconLeafLabelList"/>
    <dgm:cxn modelId="{4FD22448-C17B-4C43-BAB3-A0B7AA9BCE0D}" type="presParOf" srcId="{B6056BFB-47D7-4C5F-BA11-2CB63C56A52D}" destId="{A47947BB-708D-4F7E-B072-3C2E42B34B24}" srcOrd="3" destOrd="0" presId="urn:microsoft.com/office/officeart/2018/5/layout/IconLeafLabelList"/>
    <dgm:cxn modelId="{75E30F4F-0E76-457B-9D4F-CDE27C2F7F77}" type="presParOf" srcId="{B6056BFB-47D7-4C5F-BA11-2CB63C56A52D}" destId="{BDCD0AC9-D564-4025-AD8A-36664A6CBE31}" srcOrd="4" destOrd="0" presId="urn:microsoft.com/office/officeart/2018/5/layout/IconLeafLabelList"/>
    <dgm:cxn modelId="{C6A367E7-6A7C-42CB-94E4-8EA78AEF87BF}" type="presParOf" srcId="{BDCD0AC9-D564-4025-AD8A-36664A6CBE31}" destId="{5BDDFF18-9AEC-4E5E-B9AA-33D86F01A63E}" srcOrd="0" destOrd="0" presId="urn:microsoft.com/office/officeart/2018/5/layout/IconLeafLabelList"/>
    <dgm:cxn modelId="{B180CBEB-FA9F-4E52-8CA3-A65CB80BB91B}" type="presParOf" srcId="{BDCD0AC9-D564-4025-AD8A-36664A6CBE31}" destId="{F09AEBFF-D2D3-4FFF-AD65-C3CEAEEB10F2}" srcOrd="1" destOrd="0" presId="urn:microsoft.com/office/officeart/2018/5/layout/IconLeafLabelList"/>
    <dgm:cxn modelId="{170B020E-1E19-4EB4-A72C-4FCF01A7DD7E}" type="presParOf" srcId="{BDCD0AC9-D564-4025-AD8A-36664A6CBE31}" destId="{F2EBFBCF-0520-415A-A886-3C4F90D208EF}" srcOrd="2" destOrd="0" presId="urn:microsoft.com/office/officeart/2018/5/layout/IconLeafLabelList"/>
    <dgm:cxn modelId="{CADD8F7D-722C-42A0-AF21-39A3559F8D7B}" type="presParOf" srcId="{BDCD0AC9-D564-4025-AD8A-36664A6CBE31}" destId="{AB9CAFAA-6939-48A6-A89B-19D1A94B9EA1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01D7A7-914C-4D24-8B82-EE40155AB0BE}">
      <dsp:nvSpPr>
        <dsp:cNvPr id="0" name=""/>
        <dsp:cNvSpPr/>
      </dsp:nvSpPr>
      <dsp:spPr>
        <a:xfrm>
          <a:off x="616949" y="284289"/>
          <a:ext cx="1818562" cy="1818562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A2F131-CD01-4CBD-B7A5-1B9B5E7F0402}">
      <dsp:nvSpPr>
        <dsp:cNvPr id="0" name=""/>
        <dsp:cNvSpPr/>
      </dsp:nvSpPr>
      <dsp:spPr>
        <a:xfrm>
          <a:off x="1004512" y="671852"/>
          <a:ext cx="1043437" cy="10434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8F4E96D-0DB6-4476-8C51-7CC7EC2F227B}">
      <dsp:nvSpPr>
        <dsp:cNvPr id="0" name=""/>
        <dsp:cNvSpPr/>
      </dsp:nvSpPr>
      <dsp:spPr>
        <a:xfrm>
          <a:off x="35606" y="2669290"/>
          <a:ext cx="2981250" cy="832500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t" anchorCtr="0">
          <a:noAutofit/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ar-AE" sz="2400" b="1" kern="1200" cap="none" spc="0" dirty="0">
              <a:ln/>
              <a:solidFill>
                <a:schemeClr val="accent4"/>
              </a:solidFill>
              <a:effectLst/>
            </a:rPr>
            <a:t>ان تحدد الطالبة مفهوم الرقم الهيدروجيني واهميته </a:t>
          </a:r>
          <a:r>
            <a:rPr lang="en-US" sz="1700" kern="1200" dirty="0"/>
            <a:t>. </a:t>
          </a:r>
        </a:p>
      </dsp:txBody>
      <dsp:txXfrm>
        <a:off x="35606" y="2669290"/>
        <a:ext cx="2981250" cy="832500"/>
      </dsp:txXfrm>
    </dsp:sp>
    <dsp:sp modelId="{543C18BC-1989-44B2-9862-C670C61D3452}">
      <dsp:nvSpPr>
        <dsp:cNvPr id="0" name=""/>
        <dsp:cNvSpPr/>
      </dsp:nvSpPr>
      <dsp:spPr>
        <a:xfrm>
          <a:off x="4119918" y="284289"/>
          <a:ext cx="1818562" cy="1818562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4F35BC-9C76-400A-BBCA-0032259E2E5A}">
      <dsp:nvSpPr>
        <dsp:cNvPr id="0" name=""/>
        <dsp:cNvSpPr/>
      </dsp:nvSpPr>
      <dsp:spPr>
        <a:xfrm>
          <a:off x="4507481" y="671852"/>
          <a:ext cx="1043437" cy="10434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0363298-B2A6-463D-A7BE-F9F67404E389}">
      <dsp:nvSpPr>
        <dsp:cNvPr id="0" name=""/>
        <dsp:cNvSpPr/>
      </dsp:nvSpPr>
      <dsp:spPr>
        <a:xfrm>
          <a:off x="3538574" y="2669290"/>
          <a:ext cx="2981250" cy="832500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ar-AE" sz="28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ان تحدد الطالبة انواع المخاليط </a:t>
          </a:r>
          <a:r>
            <a:rPr lang="en-US" sz="1700" kern="1200" dirty="0"/>
            <a:t>.</a:t>
          </a:r>
        </a:p>
      </dsp:txBody>
      <dsp:txXfrm>
        <a:off x="3538574" y="2669290"/>
        <a:ext cx="2981250" cy="832500"/>
      </dsp:txXfrm>
    </dsp:sp>
    <dsp:sp modelId="{5BDDFF18-9AEC-4E5E-B9AA-33D86F01A63E}">
      <dsp:nvSpPr>
        <dsp:cNvPr id="0" name=""/>
        <dsp:cNvSpPr/>
      </dsp:nvSpPr>
      <dsp:spPr>
        <a:xfrm>
          <a:off x="7622887" y="284289"/>
          <a:ext cx="1818562" cy="1818562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9AEBFF-D2D3-4FFF-AD65-C3CEAEEB10F2}">
      <dsp:nvSpPr>
        <dsp:cNvPr id="0" name=""/>
        <dsp:cNvSpPr/>
      </dsp:nvSpPr>
      <dsp:spPr>
        <a:xfrm>
          <a:off x="8010450" y="671852"/>
          <a:ext cx="1043437" cy="10434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9CAFAA-6939-48A6-A89B-19D1A94B9EA1}">
      <dsp:nvSpPr>
        <dsp:cNvPr id="0" name=""/>
        <dsp:cNvSpPr/>
      </dsp:nvSpPr>
      <dsp:spPr>
        <a:xfrm>
          <a:off x="7041543" y="2669290"/>
          <a:ext cx="2981250" cy="832500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ar-AE" sz="2000" b="1" kern="1200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rPr>
            <a:t>ان</a:t>
          </a:r>
          <a:r>
            <a:rPr lang="ar-AE" sz="2000" b="1" kern="1200" cap="none" spc="0" baseline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rPr>
            <a:t> تحدد الطالبة سبب تكون الرابطة الهيدروجينية في الماء واهميتها </a:t>
          </a:r>
          <a:endParaRPr lang="en-US" sz="2000" b="1" kern="1200" cap="none" spc="0" dirty="0">
            <a:ln w="12700">
              <a:solidFill>
                <a:schemeClr val="accent3">
                  <a:lumMod val="50000"/>
                </a:schemeClr>
              </a:solidFill>
              <a:prstDash val="solid"/>
            </a:ln>
            <a:pattFill prst="narHorz">
              <a:fgClr>
                <a:schemeClr val="accent3"/>
              </a:fgClr>
              <a:bgClr>
                <a:schemeClr val="accent3">
                  <a:lumMod val="40000"/>
                  <a:lumOff val="60000"/>
                </a:schemeClr>
              </a:bgClr>
            </a:pattFill>
            <a:effectLst>
              <a:innerShdw blurRad="177800">
                <a:schemeClr val="accent3">
                  <a:lumMod val="50000"/>
                </a:schemeClr>
              </a:innerShdw>
            </a:effectLst>
          </a:endParaRPr>
        </a:p>
      </dsp:txBody>
      <dsp:txXfrm>
        <a:off x="7041543" y="2669290"/>
        <a:ext cx="2981250" cy="832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9/16/2024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293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9/16/2024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980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9/16/2024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331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9/16/2024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611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9/16/2024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808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9/16/2024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771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9/16/2024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701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9/16/2024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302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9/16/2024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826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5" Type="http://schemas.openxmlformats.org/officeDocument/2006/relationships/slideLayout" Target="../slideLayouts/slideLayout5.xml" /><Relationship Id="rId10" Type="http://schemas.openxmlformats.org/officeDocument/2006/relationships/theme" Target="../theme/theme1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9/16/2024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6014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6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 /><Relationship Id="rId2" Type="http://schemas.openxmlformats.org/officeDocument/2006/relationships/slideLayout" Target="../slideLayouts/slideLayout1.xml" /><Relationship Id="rId1" Type="http://schemas.openxmlformats.org/officeDocument/2006/relationships/themeOverride" Target="../theme/themeOverride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2" Type="http://schemas.openxmlformats.org/officeDocument/2006/relationships/slideLayout" Target="../slideLayouts/slideLayout2.xml" /><Relationship Id="rId1" Type="http://schemas.openxmlformats.org/officeDocument/2006/relationships/themeOverride" Target="../theme/themeOverride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 /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6.jpeg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 /><Relationship Id="rId2" Type="http://schemas.openxmlformats.org/officeDocument/2006/relationships/image" Target="../media/image21.jpe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 /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7.jpeg" /><Relationship Id="rId5" Type="http://schemas.openxmlformats.org/officeDocument/2006/relationships/image" Target="../media/image26.jpeg" /><Relationship Id="rId4" Type="http://schemas.openxmlformats.org/officeDocument/2006/relationships/image" Target="../media/image25.jpeg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 /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 /><Relationship Id="rId1" Type="http://schemas.openxmlformats.org/officeDocument/2006/relationships/slideLayout" Target="../slideLayouts/slideLayout7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 /><Relationship Id="rId1" Type="http://schemas.openxmlformats.org/officeDocument/2006/relationships/slideLayout" Target="../slideLayouts/slideLayout7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 /><Relationship Id="rId1" Type="http://schemas.openxmlformats.org/officeDocument/2006/relationships/slideLayout" Target="../slideLayouts/slideLayout7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 /><Relationship Id="rId2" Type="http://schemas.openxmlformats.org/officeDocument/2006/relationships/image" Target="../media/image33.jpeg" /><Relationship Id="rId1" Type="http://schemas.openxmlformats.org/officeDocument/2006/relationships/slideLayout" Target="../slideLayouts/slideLayout7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452A527-3631-41ED-858D-3777A7D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0000" y="639097"/>
            <a:ext cx="4813072" cy="3494791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القسم 3 </a:t>
            </a:r>
            <a:br>
              <a:rPr lang="ar-AE" dirty="0">
                <a:solidFill>
                  <a:schemeClr val="bg1"/>
                </a:solidFill>
              </a:rPr>
            </a:br>
            <a:br>
              <a:rPr lang="ar-AE" dirty="0">
                <a:solidFill>
                  <a:schemeClr val="bg1"/>
                </a:solidFill>
              </a:rPr>
            </a:br>
            <a:r>
              <a:rPr lang="ar-AE" dirty="0">
                <a:solidFill>
                  <a:schemeClr val="bg1"/>
                </a:solidFill>
              </a:rPr>
              <a:t>الماء والمحاليل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999" y="4455620"/>
            <a:ext cx="4829101" cy="1415083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ar-AE" sz="320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اعداد المعلمة :</a:t>
            </a:r>
          </a:p>
          <a:p>
            <a:pPr algn="ctr"/>
            <a:r>
              <a:rPr lang="ar-AE" sz="320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اسراء الدباغ </a:t>
            </a:r>
            <a:endParaRPr lang="en-US" sz="3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40CBE3-3F91-419A-A649-32AB388EC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0"/>
            <a:ext cx="6096000" cy="685799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294754"/>
            <a:ext cx="43891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591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47F5C-50EC-416A-AE8C-6F6BB4225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55974"/>
            <a:ext cx="10058400" cy="1450757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ar-AE" sz="7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الاهداف</a:t>
            </a:r>
            <a:r>
              <a:rPr lang="ar-AE" dirty="0"/>
              <a:t> :</a:t>
            </a:r>
            <a:endParaRPr lang="en-US" dirty="0"/>
          </a:p>
        </p:txBody>
      </p:sp>
      <p:graphicFrame>
        <p:nvGraphicFramePr>
          <p:cNvPr id="4" name="Content Placeholder 2" descr="SmartArt graphic">
            <a:extLst>
              <a:ext uri="{FF2B5EF4-FFF2-40B4-BE49-F238E27FC236}">
                <a16:creationId xmlns:a16="http://schemas.microsoft.com/office/drawing/2014/main" id="{59F5A1AC-D08D-42AE-B94A-1CAFB517D8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9525617"/>
              </p:ext>
            </p:extLst>
          </p:nvPr>
        </p:nvGraphicFramePr>
        <p:xfrm>
          <a:off x="1066800" y="1769626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552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4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77AF798-4135-43A0-8482-0079E1B36D18}"/>
              </a:ext>
            </a:extLst>
          </p:cNvPr>
          <p:cNvSpPr txBox="1"/>
          <p:nvPr/>
        </p:nvSpPr>
        <p:spPr>
          <a:xfrm>
            <a:off x="2266121" y="3661946"/>
            <a:ext cx="8044070" cy="55598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114300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4815840" algn="l"/>
              </a:tabLst>
            </a:pPr>
            <a:r>
              <a:rPr lang="ar-AE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علل : يعد الماء احد اهم الجزيئات لاستمرار الحياة </a:t>
            </a:r>
            <a:endParaRPr lang="en-US" sz="2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608E53-5699-46B4-A80B-5C153D20054F}"/>
              </a:ext>
            </a:extLst>
          </p:cNvPr>
          <p:cNvSpPr txBox="1"/>
          <p:nvPr/>
        </p:nvSpPr>
        <p:spPr>
          <a:xfrm>
            <a:off x="3048000" y="4827393"/>
            <a:ext cx="6096000" cy="48974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114300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4815840" algn="l"/>
              </a:tabLst>
            </a:pP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لان نسبته تساوي حوالي 70% من كتلة الخلية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مياه بيرين on Twitter: &quot;قال تعالى: ﴿وَجَعَلْنَا مِنَ الْمَاءِ كُلَّ شَيْءٍ  حَيٍّ﴾ [سورة الأنبياء الآية: 30] #بيرين… &quot;">
            <a:extLst>
              <a:ext uri="{FF2B5EF4-FFF2-40B4-BE49-F238E27FC236}">
                <a16:creationId xmlns:a16="http://schemas.microsoft.com/office/drawing/2014/main" id="{9DAD62AC-5A35-4B29-9B36-E39E94E2F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72278"/>
            <a:ext cx="6858000" cy="32567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0850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اعرف جسمك.. كم تشكل نسبة المياه فى جسم الإنسان وما وظيفتها - اليوم السابع">
            <a:extLst>
              <a:ext uri="{FF2B5EF4-FFF2-40B4-BE49-F238E27FC236}">
                <a16:creationId xmlns:a16="http://schemas.microsoft.com/office/drawing/2014/main" id="{B0D335C2-7234-47CA-A33F-4A5B07849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763864"/>
            <a:ext cx="10591800" cy="56483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FB058B1-0C40-41D7-B311-118B31C120FC}"/>
              </a:ext>
            </a:extLst>
          </p:cNvPr>
          <p:cNvSpPr/>
          <p:nvPr/>
        </p:nvSpPr>
        <p:spPr>
          <a:xfrm>
            <a:off x="3193668" y="197455"/>
            <a:ext cx="5023556" cy="49671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نسبة الماء في اعضاء الجسم المختلفة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033528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AC8F005-5B8B-4DD3-9DF1-9D5E87D3C174}"/>
              </a:ext>
            </a:extLst>
          </p:cNvPr>
          <p:cNvSpPr txBox="1"/>
          <p:nvPr/>
        </p:nvSpPr>
        <p:spPr>
          <a:xfrm>
            <a:off x="7700122" y="2665965"/>
            <a:ext cx="2905685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AE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AE" sz="3200" b="1" cap="all" dirty="0">
                <a:ln w="4496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C00000"/>
                </a:solidFill>
                <a:effectLst>
                  <a:reflection blurRad="12700" stA="28000" endPos="45000" dist="1003" dir="5400000" sy="-100000" algn="bl"/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قطبية الماء :</a:t>
            </a:r>
            <a:endParaRPr lang="en-US" sz="32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897D363-F1F6-4EA8-B3B7-085D79BDD80C}"/>
              </a:ext>
            </a:extLst>
          </p:cNvPr>
          <p:cNvSpPr/>
          <p:nvPr/>
        </p:nvSpPr>
        <p:spPr>
          <a:xfrm>
            <a:off x="3142129" y="201706"/>
            <a:ext cx="6010836" cy="90095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ما المقصود بالجزئ القطبي ؟</a:t>
            </a:r>
            <a:endParaRPr lang="en-US" sz="32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94D885-A624-466B-823E-9612FCEDE518}"/>
              </a:ext>
            </a:extLst>
          </p:cNvPr>
          <p:cNvSpPr txBox="1"/>
          <p:nvPr/>
        </p:nvSpPr>
        <p:spPr>
          <a:xfrm>
            <a:off x="623047" y="1357314"/>
            <a:ext cx="10945905" cy="105150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algn="ct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4815840" algn="l"/>
              </a:tabLst>
            </a:pPr>
            <a:r>
              <a:rPr lang="ar-AE" sz="2800" b="1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الجزيئات القطبية :</a:t>
            </a:r>
            <a:r>
              <a:rPr lang="ar-AE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الجزيئات التي تتوزع فيها الشحنات بشكل غير متساوي مما يعني ان هناك مناطق ذات شحنات متعاكسة </a:t>
            </a:r>
            <a:endParaRPr lang="en-US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ما هي المركبات القطبية">
            <a:extLst>
              <a:ext uri="{FF2B5EF4-FFF2-40B4-BE49-F238E27FC236}">
                <a16:creationId xmlns:a16="http://schemas.microsoft.com/office/drawing/2014/main" id="{062773B2-68C3-44F9-951D-233EDF642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54" y="2663475"/>
            <a:ext cx="5772150" cy="32356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ED23AC1-9AA2-435C-85DA-18EFA9DA281B}"/>
              </a:ext>
            </a:extLst>
          </p:cNvPr>
          <p:cNvSpPr/>
          <p:nvPr/>
        </p:nvSpPr>
        <p:spPr>
          <a:xfrm>
            <a:off x="6705040" y="3448998"/>
            <a:ext cx="5002306" cy="584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لماذا يعد الماء جزئ قطبي ؟ </a:t>
            </a:r>
            <a:endParaRPr lang="en-US" sz="32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3383FF-7DBB-4110-92F7-734A03510E91}"/>
              </a:ext>
            </a:extLst>
          </p:cNvPr>
          <p:cNvSpPr txBox="1"/>
          <p:nvPr/>
        </p:nvSpPr>
        <p:spPr>
          <a:xfrm>
            <a:off x="6774237" y="4290918"/>
            <a:ext cx="5161709" cy="1763944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0" marR="0" algn="ct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4815840" algn="l"/>
              </a:tabLst>
            </a:pPr>
            <a:r>
              <a:rPr lang="ar-AE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الرابطة الهيدروجينية :عبارة عن تفاعل ضعيف بين ذرة هيدروجين من جهة وذرة فلور او نتروجين او اكسجين من جهة ثانية وتعتبر الرابطة الهيدروجينية نوعا قويا من قوى فاندرفال</a:t>
            </a:r>
            <a:endParaRPr lang="en-US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04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2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77">
            <a:extLst>
              <a:ext uri="{FF2B5EF4-FFF2-40B4-BE49-F238E27FC236}">
                <a16:creationId xmlns:a16="http://schemas.microsoft.com/office/drawing/2014/main" id="{6EB0248E-E40A-44D0-8AC6-420DBDA50246}"/>
              </a:ext>
            </a:extLst>
          </p:cNvPr>
          <p:cNvSpPr/>
          <p:nvPr/>
        </p:nvSpPr>
        <p:spPr>
          <a:xfrm>
            <a:off x="121023" y="568809"/>
            <a:ext cx="6898340" cy="208608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AE" sz="24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تتكون الروابط الهيدروجينية بين الجزيئات نظرا للشكل المنحني لجزيئات الماء وعدم توزيع الالكترونات بالتساوي بين الهيدروجين والاكسجين  </a:t>
            </a:r>
            <a:endParaRPr lang="en-US" sz="24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6E32B85-8419-46CB-9F23-1EFAEC1AC1CC}"/>
              </a:ext>
            </a:extLst>
          </p:cNvPr>
          <p:cNvSpPr/>
          <p:nvPr/>
        </p:nvSpPr>
        <p:spPr>
          <a:xfrm>
            <a:off x="8189260" y="1398493"/>
            <a:ext cx="3854822" cy="726141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/>
              <a:t>ما سبب تكون الرابطة الهيدروجينية ؟</a:t>
            </a:r>
            <a:endParaRPr lang="en-US" sz="2800" b="1" dirty="0"/>
          </a:p>
        </p:txBody>
      </p:sp>
      <p:sp>
        <p:nvSpPr>
          <p:cNvPr id="6" name="Arrow: Left 5">
            <a:extLst>
              <a:ext uri="{FF2B5EF4-FFF2-40B4-BE49-F238E27FC236}">
                <a16:creationId xmlns:a16="http://schemas.microsoft.com/office/drawing/2014/main" id="{014E4F80-28A3-4C0A-95EF-03D8C0CFF38E}"/>
              </a:ext>
            </a:extLst>
          </p:cNvPr>
          <p:cNvSpPr/>
          <p:nvPr/>
        </p:nvSpPr>
        <p:spPr>
          <a:xfrm>
            <a:off x="7019363" y="1498448"/>
            <a:ext cx="1116107" cy="526230"/>
          </a:xfrm>
          <a:prstGeom prst="lef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DFE12AF-82F7-429E-9AAF-896A89358A6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40" y="2850776"/>
            <a:ext cx="11268635" cy="32945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7763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3153EA1-AFC6-46E5-B6C7-799A94492F90}"/>
              </a:ext>
            </a:extLst>
          </p:cNvPr>
          <p:cNvSpPr txBox="1"/>
          <p:nvPr/>
        </p:nvSpPr>
        <p:spPr>
          <a:xfrm>
            <a:off x="3210485" y="383043"/>
            <a:ext cx="5207374" cy="62222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14300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4815840" algn="l"/>
              </a:tabLst>
            </a:pPr>
            <a:r>
              <a:rPr lang="ar-AE" sz="3200" b="1" cap="all" dirty="0">
                <a:ln w="4496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reflection blurRad="12700" stA="28000" endPos="45000" dist="1003" dir="5400000" sy="-100000" algn="bl"/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تصور خصائص الماء :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BEAE78-3C71-4F37-BF36-4BC676C52183}"/>
              </a:ext>
            </a:extLst>
          </p:cNvPr>
          <p:cNvSpPr txBox="1"/>
          <p:nvPr/>
        </p:nvSpPr>
        <p:spPr>
          <a:xfrm>
            <a:off x="2765052" y="1297443"/>
            <a:ext cx="6098240" cy="555986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0" marR="0" algn="ct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4815840" algn="l"/>
              </a:tabLst>
            </a:pPr>
            <a:r>
              <a:rPr lang="ar-AE" sz="28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علل  : الماء ضروري للحياة على كوكب الارض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66A15E-13A5-48D8-89F6-5BB3AF28FCD3}"/>
              </a:ext>
            </a:extLst>
          </p:cNvPr>
          <p:cNvSpPr txBox="1"/>
          <p:nvPr/>
        </p:nvSpPr>
        <p:spPr>
          <a:xfrm>
            <a:off x="154641" y="2145607"/>
            <a:ext cx="11882718" cy="105150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algn="ct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4815840" algn="l"/>
              </a:tabLst>
            </a:pPr>
            <a:r>
              <a:rPr lang="ar-AE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لان خصائصه تجعله قادرا على توفير بيئات مناسبة للحياة ومساعدة الكائنات الحية في الحفاظ على اتزانها الداخلي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إذابة السكر في درجات حرارة مختلفة - 4My Kidz">
            <a:extLst>
              <a:ext uri="{FF2B5EF4-FFF2-40B4-BE49-F238E27FC236}">
                <a16:creationId xmlns:a16="http://schemas.microsoft.com/office/drawing/2014/main" id="{1A2FC4AC-CD05-416F-A062-5BBA2B7E2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45" y="3489291"/>
            <a:ext cx="4054289" cy="26356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CCD9392-8046-435A-8547-67AFEF26002C}"/>
              </a:ext>
            </a:extLst>
          </p:cNvPr>
          <p:cNvSpPr/>
          <p:nvPr/>
        </p:nvSpPr>
        <p:spPr>
          <a:xfrm>
            <a:off x="5042647" y="3418841"/>
            <a:ext cx="6750423" cy="119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b="1" dirty="0"/>
              <a:t>ما هي الخاصية التي تستنجيها من الصورة ؟؟</a:t>
            </a:r>
            <a:endParaRPr lang="en-US" sz="4000" b="1" dirty="0"/>
          </a:p>
        </p:txBody>
      </p:sp>
      <p:cxnSp>
        <p:nvCxnSpPr>
          <p:cNvPr id="6" name="Connector: Elbow 5">
            <a:extLst>
              <a:ext uri="{FF2B5EF4-FFF2-40B4-BE49-F238E27FC236}">
                <a16:creationId xmlns:a16="http://schemas.microsoft.com/office/drawing/2014/main" id="{38CA8885-B929-48B6-A404-01988C921322}"/>
              </a:ext>
            </a:extLst>
          </p:cNvPr>
          <p:cNvCxnSpPr/>
          <p:nvPr/>
        </p:nvCxnSpPr>
        <p:spPr>
          <a:xfrm rot="10800000" flipV="1">
            <a:off x="8243047" y="4639234"/>
            <a:ext cx="2689412" cy="1485681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656A8348-C586-4CF5-95C7-2F5406EE8113}"/>
              </a:ext>
            </a:extLst>
          </p:cNvPr>
          <p:cNvSpPr/>
          <p:nvPr/>
        </p:nvSpPr>
        <p:spPr>
          <a:xfrm>
            <a:off x="4773706" y="5308953"/>
            <a:ext cx="3294529" cy="105150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b="1" dirty="0"/>
              <a:t>الذوبان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40205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2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498FA5-79F3-45C9-ABB4-57525F1D9C5B}"/>
              </a:ext>
            </a:extLst>
          </p:cNvPr>
          <p:cNvSpPr txBox="1"/>
          <p:nvPr/>
        </p:nvSpPr>
        <p:spPr>
          <a:xfrm>
            <a:off x="3183591" y="302360"/>
            <a:ext cx="6098240" cy="117974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marR="0" lvl="0" indent="-34290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  <a:tabLst>
                <a:tab pos="4815840" algn="l"/>
              </a:tabLst>
            </a:pPr>
            <a:r>
              <a:rPr lang="ar-AE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يسمى الماء بالمذيب العالمي لماذا ؟</a:t>
            </a:r>
          </a:p>
          <a:p>
            <a:pPr marR="0" lvl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4815840" algn="l"/>
              </a:tabLst>
            </a:pPr>
            <a:r>
              <a:rPr lang="ar-AE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 لان العديد من المواد تذوب فيه لانه قطبي )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للمرة الأولى... ذوبان أقوى بحار الجليد في القطب الشمالي | الشرق الأوسط">
            <a:extLst>
              <a:ext uri="{FF2B5EF4-FFF2-40B4-BE49-F238E27FC236}">
                <a16:creationId xmlns:a16="http://schemas.microsoft.com/office/drawing/2014/main" id="{56CB0AA3-5935-4D03-A99D-AA1189C11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96" y="2133039"/>
            <a:ext cx="4551269" cy="35685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3E103069-CED7-4E34-B4EC-B57FDC07A4D3}"/>
              </a:ext>
            </a:extLst>
          </p:cNvPr>
          <p:cNvSpPr/>
          <p:nvPr/>
        </p:nvSpPr>
        <p:spPr>
          <a:xfrm>
            <a:off x="6652931" y="2018130"/>
            <a:ext cx="5257800" cy="117974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/>
              <a:t>لماذا يطفو الجليد على الماء ؟</a:t>
            </a:r>
            <a:endParaRPr lang="en-US" sz="2800" b="1" dirty="0"/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id="{E9CC52E4-4CAB-4B11-9B1A-D4616838676E}"/>
              </a:ext>
            </a:extLst>
          </p:cNvPr>
          <p:cNvSpPr/>
          <p:nvPr/>
        </p:nvSpPr>
        <p:spPr>
          <a:xfrm>
            <a:off x="4798918" y="2312167"/>
            <a:ext cx="1788459" cy="591671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B67A42-60BF-4575-A0BC-86D11E34DA0C}"/>
              </a:ext>
            </a:extLst>
          </p:cNvPr>
          <p:cNvSpPr txBox="1"/>
          <p:nvPr/>
        </p:nvSpPr>
        <p:spPr>
          <a:xfrm>
            <a:off x="5627594" y="3612972"/>
            <a:ext cx="6098240" cy="1967526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marR="0" lvl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4815840" algn="l"/>
              </a:tabLst>
            </a:pPr>
            <a:r>
              <a:rPr lang="ar-AE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يصبح الماء السائل اكثر كثافة عند درجة حرارة 4 سيليزية وللجليد كثافة اقل من الماء السائل وهذا يجعل الاسماك تبقى حية في الشتاء لان الجليد يطفو وبالتالي تستطيع اداء وظائفها في المياه الراكدة تحت الجليد </a:t>
            </a:r>
            <a:endParaRPr lang="en-US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4815840" algn="l"/>
              </a:tabLst>
            </a:pPr>
            <a:r>
              <a:rPr lang="ar-AE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تمتزج المواد المغذية الموجودة في المسطحات المائية بسبب التغيرات في كثافة الماء خلال فصلي الربيع والخريف .</a:t>
            </a:r>
            <a:endParaRPr lang="en-US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768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تعريف التوتر السطحي في الكيمياء">
            <a:extLst>
              <a:ext uri="{FF2B5EF4-FFF2-40B4-BE49-F238E27FC236}">
                <a16:creationId xmlns:a16="http://schemas.microsoft.com/office/drawing/2014/main" id="{4F70E55E-02FC-4D2C-93E6-008077489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95" y="298357"/>
            <a:ext cx="2619375" cy="17430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توتر سطحي - ويكيبيديا">
            <a:extLst>
              <a:ext uri="{FF2B5EF4-FFF2-40B4-BE49-F238E27FC236}">
                <a16:creationId xmlns:a16="http://schemas.microsoft.com/office/drawing/2014/main" id="{8462A932-5CC4-4B9A-ABB7-89E24F0EC5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298357"/>
            <a:ext cx="2925856" cy="17430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194" name="Picture 2" descr="صور من تجربة التوتر السطحي لطلاب الصف... - مدرسة اسد بن الفرات للبنين |  Facebook">
            <a:extLst>
              <a:ext uri="{FF2B5EF4-FFF2-40B4-BE49-F238E27FC236}">
                <a16:creationId xmlns:a16="http://schemas.microsoft.com/office/drawing/2014/main" id="{0CE6EF9B-264C-4382-AC83-BBC3D9C06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7786" y="298357"/>
            <a:ext cx="2857500" cy="17430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5310127-D465-44AD-9F00-BE4D1A2C048E}"/>
              </a:ext>
            </a:extLst>
          </p:cNvPr>
          <p:cNvSpPr/>
          <p:nvPr/>
        </p:nvSpPr>
        <p:spPr>
          <a:xfrm>
            <a:off x="2971800" y="2393576"/>
            <a:ext cx="6414247" cy="90095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400" b="1" dirty="0"/>
              <a:t>ماذا نستنج من الصور ؟</a:t>
            </a:r>
            <a:endParaRPr lang="en-US" sz="4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7050CC-66B8-48A1-AE2B-A40DC7FDB512}"/>
              </a:ext>
            </a:extLst>
          </p:cNvPr>
          <p:cNvSpPr txBox="1"/>
          <p:nvPr/>
        </p:nvSpPr>
        <p:spPr>
          <a:xfrm>
            <a:off x="1833282" y="4146962"/>
            <a:ext cx="8229600" cy="133921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R="0" lvl="0" algn="ct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4815840" algn="l"/>
              </a:tabLst>
            </a:pP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الماء مادة متماسكة بسبب الروابط الهيدروجينية التي تجذب جزيئاته وهذا يسمح بتكوين توتر سطحي يمكن الحشرات والاوراق  من الطفو عليه ويشكل الماء ايضا قطرات صغيرة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629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التوتر السطحي - ظاهرة البلل - الخاصية الشعرية - تعرف على علم الكيمياء">
            <a:extLst>
              <a:ext uri="{FF2B5EF4-FFF2-40B4-BE49-F238E27FC236}">
                <a16:creationId xmlns:a16="http://schemas.microsoft.com/office/drawing/2014/main" id="{500118B4-432F-4843-8D33-E408805F2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647" y="293034"/>
            <a:ext cx="10488706" cy="25336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9A1F5EF-96B1-4206-8D15-D07454694E7F}"/>
              </a:ext>
            </a:extLst>
          </p:cNvPr>
          <p:cNvSpPr/>
          <p:nvPr/>
        </p:nvSpPr>
        <p:spPr>
          <a:xfrm>
            <a:off x="1315570" y="3092824"/>
            <a:ext cx="9560859" cy="104887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b="1" dirty="0"/>
              <a:t>ماذا نستنج من الصورة ؟</a:t>
            </a:r>
            <a:endParaRPr lang="en-US" sz="4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81AE66-241A-4EC9-8E34-00409B19407C}"/>
              </a:ext>
            </a:extLst>
          </p:cNvPr>
          <p:cNvSpPr txBox="1"/>
          <p:nvPr/>
        </p:nvSpPr>
        <p:spPr>
          <a:xfrm>
            <a:off x="2444004" y="4567168"/>
            <a:ext cx="6098240" cy="1339213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marR="0" lvl="0" algn="ct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4815840" algn="l"/>
              </a:tabLst>
            </a:pPr>
            <a:r>
              <a:rPr lang="ar-AE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الماء مادة لاصقة حيث يكون روابط هيدروجينية مع جزيئات الاسطح الاخرى حيث ينتقل الماء في جذع النبات وتنمو البذور بفعل الخاصية الشعرية 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670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073733-5989-4069-8E64-11656A15C88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77" y="0"/>
            <a:ext cx="11914094" cy="62407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2569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BC87E83-E6C6-44A1-8C74-4E55C8D01527}"/>
              </a:ext>
            </a:extLst>
          </p:cNvPr>
          <p:cNvSpPr/>
          <p:nvPr/>
        </p:nvSpPr>
        <p:spPr>
          <a:xfrm>
            <a:off x="443753" y="228601"/>
            <a:ext cx="10865224" cy="1532963"/>
          </a:xfrm>
          <a:prstGeom prst="roundRect">
            <a:avLst/>
          </a:prstGeom>
          <a:solidFill>
            <a:srgbClr val="E636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b="1" dirty="0"/>
              <a:t>سوال ركبي الصورة التالية واستنتجي منها الفرق بين قوتي التلاصق والتماسك  ؟</a:t>
            </a:r>
            <a:endParaRPr lang="en-US" sz="4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02DD44-D607-4039-9022-78AE8D604A1F}"/>
              </a:ext>
            </a:extLst>
          </p:cNvPr>
          <p:cNvSpPr txBox="1"/>
          <p:nvPr/>
        </p:nvSpPr>
        <p:spPr>
          <a:xfrm>
            <a:off x="826994" y="2222357"/>
            <a:ext cx="10098741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b="1" dirty="0"/>
              <a:t>https://www.jigsawplanet.com/?rc=play&amp;pid=17479cf1b543</a:t>
            </a:r>
          </a:p>
        </p:txBody>
      </p:sp>
    </p:spTree>
    <p:extLst>
      <p:ext uri="{BB962C8B-B14F-4D97-AF65-F5344CB8AC3E}">
        <p14:creationId xmlns:p14="http://schemas.microsoft.com/office/powerpoint/2010/main" val="2733388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السوائل 1- الكثافة و الضغط 2- الميوعة 3- اللزوجة 4- التوتر السطحي - ppt  download">
            <a:extLst>
              <a:ext uri="{FF2B5EF4-FFF2-40B4-BE49-F238E27FC236}">
                <a16:creationId xmlns:a16="http://schemas.microsoft.com/office/drawing/2014/main" id="{5752C1B1-95A0-4703-851E-14166A4B3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76" y="496389"/>
            <a:ext cx="11591365" cy="55682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1502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E92CBED-D924-4DAF-8A86-98D920EB817A}"/>
              </a:ext>
            </a:extLst>
          </p:cNvPr>
          <p:cNvSpPr txBox="1"/>
          <p:nvPr/>
        </p:nvSpPr>
        <p:spPr>
          <a:xfrm>
            <a:off x="3046880" y="423384"/>
            <a:ext cx="6098240" cy="5559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marR="0" algn="ct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4815840" algn="l"/>
              </a:tabLst>
            </a:pPr>
            <a:r>
              <a:rPr lang="ar-AE" sz="2800" b="1" cap="all" dirty="0">
                <a:ln w="4496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reflection blurRad="12700" stA="28000" endPos="45000" dist="1003" dir="5400000" sy="-100000" algn="bl"/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المخاليط مع الماء 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266" name="Picture 2" descr="شموع العلم . – المادة : خواص وتغييرات">
            <a:extLst>
              <a:ext uri="{FF2B5EF4-FFF2-40B4-BE49-F238E27FC236}">
                <a16:creationId xmlns:a16="http://schemas.microsoft.com/office/drawing/2014/main" id="{E0989D60-B66A-4961-824E-2EBD68CB5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82" y="1110503"/>
            <a:ext cx="10623176" cy="32385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DAD34D-0CBB-4B63-A15F-D862962B2CD4}"/>
              </a:ext>
            </a:extLst>
          </p:cNvPr>
          <p:cNvSpPr txBox="1"/>
          <p:nvPr/>
        </p:nvSpPr>
        <p:spPr>
          <a:xfrm>
            <a:off x="2928097" y="4833016"/>
            <a:ext cx="6098240" cy="91448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5720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4815840" algn="l"/>
              </a:tabLst>
            </a:pP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الخليط :مزيج يتكون من مادتين او اكثر حيث تحتفظ كل مادة بخصائصها وميزاتها الفردية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21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FA00876-5D07-4223-989F-03545D86BE20}"/>
              </a:ext>
            </a:extLst>
          </p:cNvPr>
          <p:cNvSpPr/>
          <p:nvPr/>
        </p:nvSpPr>
        <p:spPr>
          <a:xfrm>
            <a:off x="4231343" y="244312"/>
            <a:ext cx="4074458" cy="1156447"/>
          </a:xfrm>
          <a:prstGeom prst="roundRect">
            <a:avLst/>
          </a:prstGeom>
          <a:solidFill>
            <a:srgbClr val="E636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كم نوعا من المخاليط ؟</a:t>
            </a:r>
            <a:endParaRPr lang="en-US" sz="3200" b="1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87F376C-BBB8-4DFA-9EB4-A78AF5F3104F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6268572" y="1400759"/>
            <a:ext cx="0" cy="56251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ED4801D-91B8-4A02-B61B-DB363E480263}"/>
              </a:ext>
            </a:extLst>
          </p:cNvPr>
          <p:cNvCxnSpPr/>
          <p:nvPr/>
        </p:nvCxnSpPr>
        <p:spPr>
          <a:xfrm flipH="1">
            <a:off x="3063688" y="1963271"/>
            <a:ext cx="60646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2A42CF0-0367-4C87-8CB0-0E9ADDBD663A}"/>
              </a:ext>
            </a:extLst>
          </p:cNvPr>
          <p:cNvCxnSpPr/>
          <p:nvPr/>
        </p:nvCxnSpPr>
        <p:spPr>
          <a:xfrm>
            <a:off x="3052482" y="1963271"/>
            <a:ext cx="0" cy="5109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25E997F-6CE6-4355-94F3-BCA9F0154ACA}"/>
              </a:ext>
            </a:extLst>
          </p:cNvPr>
          <p:cNvCxnSpPr>
            <a:cxnSpLocks/>
          </p:cNvCxnSpPr>
          <p:nvPr/>
        </p:nvCxnSpPr>
        <p:spPr>
          <a:xfrm>
            <a:off x="9128311" y="1963271"/>
            <a:ext cx="0" cy="5109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933021F-9135-4FF5-88AC-3574464226FD}"/>
              </a:ext>
            </a:extLst>
          </p:cNvPr>
          <p:cNvSpPr txBox="1"/>
          <p:nvPr/>
        </p:nvSpPr>
        <p:spPr>
          <a:xfrm>
            <a:off x="7688917" y="2525784"/>
            <a:ext cx="287878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AE" sz="1800" b="1" cap="all" dirty="0">
                <a:ln w="4496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B050"/>
                </a:solidFill>
                <a:effectLst>
                  <a:reflection blurRad="12700" stA="28000" endPos="45000" dist="1003" dir="5400000" sy="-100000" algn="bl"/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المخاليط المتجانسة ( المحلول )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239ABA-2646-4A69-97C7-708FA7207FCA}"/>
              </a:ext>
            </a:extLst>
          </p:cNvPr>
          <p:cNvSpPr txBox="1"/>
          <p:nvPr/>
        </p:nvSpPr>
        <p:spPr>
          <a:xfrm>
            <a:off x="2095506" y="2506481"/>
            <a:ext cx="2135837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AE" sz="1800" b="1" cap="all" dirty="0">
                <a:ln w="4496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B050"/>
                </a:solidFill>
                <a:effectLst>
                  <a:reflection blurRad="12700" stA="28000" endPos="45000" dist="1003" dir="5400000" sy="-100000" algn="bl"/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المخاليط غير المتجانسة </a:t>
            </a:r>
            <a:endParaRPr lang="en-US" dirty="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438F4192-1C74-48A8-B5CB-933ED1372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5801" y="3131307"/>
            <a:ext cx="2514598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720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AE" altLang="en-US" sz="24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                                  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AE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له تركيب متماثل                                                                            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806E09F-DFC1-4181-851E-CA8E1F4FC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9577" y="4119319"/>
            <a:ext cx="195878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720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AE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المذاب يذوب تماما في المذيب                                                             مثل :الملح والماء 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AE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اللعاب و الهواء                                                                             </a:t>
            </a:r>
            <a:endParaRPr kumimoji="0" lang="ar-AE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D51A26-9DD8-4ACC-8EC0-67CE5FA733EA}"/>
              </a:ext>
            </a:extLst>
          </p:cNvPr>
          <p:cNvSpPr txBox="1"/>
          <p:nvPr/>
        </p:nvSpPr>
        <p:spPr>
          <a:xfrm>
            <a:off x="2377338" y="2986744"/>
            <a:ext cx="3165663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AE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تظل المكونات متمايزة 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7A08C93-32B1-4028-9FF7-44F22B786737}"/>
              </a:ext>
            </a:extLst>
          </p:cNvPr>
          <p:cNvCxnSpPr/>
          <p:nvPr/>
        </p:nvCxnSpPr>
        <p:spPr>
          <a:xfrm>
            <a:off x="3226062" y="3475600"/>
            <a:ext cx="0" cy="370259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E2840ED-4B60-4134-8D8C-F8C0B60F4220}"/>
              </a:ext>
            </a:extLst>
          </p:cNvPr>
          <p:cNvCxnSpPr/>
          <p:nvPr/>
        </p:nvCxnSpPr>
        <p:spPr>
          <a:xfrm>
            <a:off x="1826111" y="3832412"/>
            <a:ext cx="2813124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0AFE662-C22B-4BCC-A6D6-D6FEAF2434D2}"/>
              </a:ext>
            </a:extLst>
          </p:cNvPr>
          <p:cNvCxnSpPr/>
          <p:nvPr/>
        </p:nvCxnSpPr>
        <p:spPr>
          <a:xfrm>
            <a:off x="4652682" y="3845859"/>
            <a:ext cx="0" cy="4034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E011191-5B24-4810-B819-5BAA2B2E882D}"/>
              </a:ext>
            </a:extLst>
          </p:cNvPr>
          <p:cNvCxnSpPr>
            <a:cxnSpLocks/>
          </p:cNvCxnSpPr>
          <p:nvPr/>
        </p:nvCxnSpPr>
        <p:spPr>
          <a:xfrm>
            <a:off x="1818491" y="3832412"/>
            <a:ext cx="0" cy="4034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87C119ED-61DF-47E0-A628-8C0072C0B690}"/>
              </a:ext>
            </a:extLst>
          </p:cNvPr>
          <p:cNvSpPr/>
          <p:nvPr/>
        </p:nvSpPr>
        <p:spPr>
          <a:xfrm>
            <a:off x="3960170" y="4276462"/>
            <a:ext cx="2958346" cy="184235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/>
              <a:t>المعلق :</a:t>
            </a:r>
          </a:p>
          <a:p>
            <a:pPr algn="ctr"/>
            <a:r>
              <a:rPr lang="ar-AE" b="1" dirty="0"/>
              <a:t>نستطيع تمييز كل مكون على حدة وبمرور الوقت تترسب الجسيمات في اسفل المعلق </a:t>
            </a:r>
          </a:p>
          <a:p>
            <a:pPr algn="ctr"/>
            <a:r>
              <a:rPr lang="ar-AE" b="1" dirty="0"/>
              <a:t>مثل : الرمل والماء </a:t>
            </a:r>
          </a:p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B1678A2-ED72-49DE-89B5-B478C6B6FCCB}"/>
              </a:ext>
            </a:extLst>
          </p:cNvPr>
          <p:cNvSpPr/>
          <p:nvPr/>
        </p:nvSpPr>
        <p:spPr>
          <a:xfrm>
            <a:off x="629790" y="4276462"/>
            <a:ext cx="2958346" cy="1842356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الغرواني :</a:t>
            </a:r>
          </a:p>
          <a:p>
            <a:pPr algn="ctr"/>
            <a:r>
              <a:rPr lang="ar-AE" sz="2000" b="1" dirty="0"/>
              <a:t>لا تترسب الجسيمات مثل المعلق </a:t>
            </a:r>
          </a:p>
          <a:p>
            <a:pPr algn="ctr"/>
            <a:r>
              <a:rPr lang="ar-AE" sz="2000" b="1" dirty="0"/>
              <a:t>مثل :الضباب والزبدة والمايونيز والدخان والدم والدهان والحبرواللبن  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42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7" grpId="0" animBg="1"/>
      <p:bldP spid="19" grpId="0" animBg="1"/>
      <p:bldP spid="2" grpId="0"/>
      <p:bldP spid="4" grpId="0"/>
      <p:bldP spid="14" grpId="0" animBg="1"/>
      <p:bldP spid="23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1A5205-DE53-440E-B436-37BBF4FDC25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471" y="1616563"/>
            <a:ext cx="4030083" cy="24460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08AEBF-6313-497E-ABBA-A7D1BC9A414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01" y="1369921"/>
            <a:ext cx="6073140" cy="29393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3458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19BE7D4-382F-4B81-A535-39C5BFEBB9DC}"/>
              </a:ext>
            </a:extLst>
          </p:cNvPr>
          <p:cNvSpPr txBox="1"/>
          <p:nvPr/>
        </p:nvSpPr>
        <p:spPr>
          <a:xfrm>
            <a:off x="1035423" y="229006"/>
            <a:ext cx="9735671" cy="5559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marR="0" algn="ct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747770" algn="l"/>
              </a:tabLst>
            </a:pPr>
            <a:r>
              <a:rPr lang="ar-SA" sz="2800" b="1" dirty="0">
                <a:ln w="15773" cap="flat" cmpd="sng" algn="ctr">
                  <a:gradFill>
                    <a:gsLst>
                      <a:gs pos="70000">
                        <a:srgbClr val="F16700"/>
                      </a:gs>
                      <a:gs pos="0">
                        <a:srgbClr val="FFAA65"/>
                      </a:gs>
                    </a:gsLst>
                    <a:lin ang="5400000" scaled="0"/>
                  </a:gradFill>
                  <a:prstDash val="solid"/>
                  <a:round/>
                </a:ln>
                <a:solidFill>
                  <a:srgbClr val="FFFF00"/>
                </a:solidFill>
                <a:effectLst>
                  <a:outerShdw blurRad="50800" dist="40005" dir="5400000" algn="tl">
                    <a:srgbClr val="000000">
                      <a:alpha val="3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ما هو الرابط العجيب بين المواد في الصورالتالية ؟</a:t>
            </a:r>
            <a:r>
              <a:rPr lang="ar-AE" sz="2800" b="1" dirty="0">
                <a:ln w="15773" cap="flat" cmpd="sng" algn="ctr">
                  <a:gradFill>
                    <a:gsLst>
                      <a:gs pos="70000">
                        <a:srgbClr val="F16700"/>
                      </a:gs>
                      <a:gs pos="0">
                        <a:srgbClr val="FFAA65"/>
                      </a:gs>
                    </a:gsLst>
                    <a:lin ang="5400000" scaled="0"/>
                  </a:gradFill>
                  <a:prstDash val="solid"/>
                  <a:round/>
                </a:ln>
                <a:solidFill>
                  <a:srgbClr val="FFFF00"/>
                </a:solidFill>
                <a:effectLst>
                  <a:outerShdw blurRad="50800" dist="40005" dir="5400000" algn="tl">
                    <a:srgbClr val="000000">
                      <a:alpha val="3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الاجابة على جات التيمز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نتيجة بحث الصور عن دخان">
            <a:extLst>
              <a:ext uri="{FF2B5EF4-FFF2-40B4-BE49-F238E27FC236}">
                <a16:creationId xmlns:a16="http://schemas.microsoft.com/office/drawing/2014/main" id="{5E20AEFE-B470-48E6-AA3F-68FA1C14B07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133" y="1149519"/>
            <a:ext cx="2660015" cy="20847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 descr="نتيجة بحث الصور عن مايونيز">
            <a:extLst>
              <a:ext uri="{FF2B5EF4-FFF2-40B4-BE49-F238E27FC236}">
                <a16:creationId xmlns:a16="http://schemas.microsoft.com/office/drawing/2014/main" id="{0F8196D7-89B3-42AD-9ECB-113AF3A79A0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818" y="1149519"/>
            <a:ext cx="2720340" cy="20847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 descr="نتيجة بحث الصور عن الزبدة">
            <a:extLst>
              <a:ext uri="{FF2B5EF4-FFF2-40B4-BE49-F238E27FC236}">
                <a16:creationId xmlns:a16="http://schemas.microsoft.com/office/drawing/2014/main" id="{258CBEC3-A406-4EAC-AA99-249FFD42E73D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11" y="1149519"/>
            <a:ext cx="366395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14" descr="نتيجة بحث الصور عن الدهان">
            <a:extLst>
              <a:ext uri="{FF2B5EF4-FFF2-40B4-BE49-F238E27FC236}">
                <a16:creationId xmlns:a16="http://schemas.microsoft.com/office/drawing/2014/main" id="{F0C45123-58C9-4762-A851-928E3DE48AA2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773" y="3687345"/>
            <a:ext cx="2784475" cy="21266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7" descr="نتيجة بحث الصور عن الدم">
            <a:extLst>
              <a:ext uri="{FF2B5EF4-FFF2-40B4-BE49-F238E27FC236}">
                <a16:creationId xmlns:a16="http://schemas.microsoft.com/office/drawing/2014/main" id="{2CD1422F-38D3-41FD-9589-3DF767653850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676" y="3723846"/>
            <a:ext cx="2715260" cy="21609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29357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A8FE7C7-B99D-4484-951C-D1D5458E007F}"/>
              </a:ext>
            </a:extLst>
          </p:cNvPr>
          <p:cNvSpPr txBox="1"/>
          <p:nvPr/>
        </p:nvSpPr>
        <p:spPr>
          <a:xfrm>
            <a:off x="4454899" y="235125"/>
            <a:ext cx="3282202" cy="489749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marL="0" marR="0" indent="457200" algn="ct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AE" sz="2400" b="1" cap="all" dirty="0">
                <a:ln w="4496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FFC000"/>
                </a:solidFill>
                <a:effectLst>
                  <a:reflection blurRad="12700" stA="28000" endPos="45000" dist="1003" dir="5400000" sy="-100000" algn="bl"/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الاحماض والقواعد </a:t>
            </a: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452CC8-B8F8-4FCE-B28D-F3C1626B12E1}"/>
              </a:ext>
            </a:extLst>
          </p:cNvPr>
          <p:cNvSpPr txBox="1"/>
          <p:nvPr/>
        </p:nvSpPr>
        <p:spPr>
          <a:xfrm>
            <a:off x="1892114" y="940858"/>
            <a:ext cx="8407772" cy="830997"/>
          </a:xfrm>
          <a:prstGeom prst="rect">
            <a:avLst/>
          </a:prstGeom>
          <a:solidFill>
            <a:srgbClr val="E636B8"/>
          </a:solidFill>
        </p:spPr>
        <p:txBody>
          <a:bodyPr wrap="square">
            <a:spAutoFit/>
          </a:bodyPr>
          <a:lstStyle/>
          <a:p>
            <a:pPr algn="ctr"/>
            <a:r>
              <a:rPr lang="ar-AE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جسم الكائن الحي الذي فيه نسبة الماء 70% يمكن ان ينطوي على مجموعة متنوعة من المحاليل .</a:t>
            </a:r>
            <a:endParaRPr lang="en-US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EC876B-B620-42A8-BD7A-1B6E58426526}"/>
              </a:ext>
            </a:extLst>
          </p:cNvPr>
          <p:cNvSpPr txBox="1"/>
          <p:nvPr/>
        </p:nvSpPr>
        <p:spPr>
          <a:xfrm>
            <a:off x="228600" y="3429000"/>
            <a:ext cx="11645149" cy="1042721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marL="342900" marR="0" lvl="0" indent="-34290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ar-A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القواعد :المواد التي تطلق ايونات الهيدروكسيد السالب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OH-</a:t>
            </a:r>
            <a:r>
              <a:rPr lang="ar-A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عندما تذوب في الماء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NaOH</a:t>
            </a:r>
            <a:r>
              <a:rPr lang="ar-A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مركب قاعدي يتكسر في الماء مطلقا ايون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Na+</a:t>
            </a:r>
            <a:r>
              <a:rPr lang="ar-A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و ايونات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OH-</a:t>
            </a:r>
            <a:r>
              <a:rPr lang="ar-A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AB6526-974B-4D16-90E8-4CA02DFD9641}"/>
              </a:ext>
            </a:extLst>
          </p:cNvPr>
          <p:cNvSpPr txBox="1"/>
          <p:nvPr/>
        </p:nvSpPr>
        <p:spPr>
          <a:xfrm>
            <a:off x="228600" y="2135513"/>
            <a:ext cx="11645149" cy="91448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marR="0" lvl="0" indent="-34290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الحمض :المواد التي تطلق ايونات الهيدروجين الموجبة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H+</a:t>
            </a: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عندما تذوب في الماء لانجذابها الى ذرات الاكسجين سالبة الشحنة في الماء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A1667B-F19F-4FF2-8FB0-D632439BA05E}"/>
              </a:ext>
            </a:extLst>
          </p:cNvPr>
          <p:cNvSpPr txBox="1"/>
          <p:nvPr/>
        </p:nvSpPr>
        <p:spPr>
          <a:xfrm>
            <a:off x="3398745" y="4788634"/>
            <a:ext cx="6098240" cy="55598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marR="0" lvl="0" indent="-34290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ar-AE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كلما زاد تركيز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H+</a:t>
            </a:r>
            <a:r>
              <a:rPr lang="ar-AE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ترتفع الحمضية للمحلول.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ADB14C-6C71-4ED7-9813-BC685A3E33CF}"/>
              </a:ext>
            </a:extLst>
          </p:cNvPr>
          <p:cNvSpPr txBox="1"/>
          <p:nvPr/>
        </p:nvSpPr>
        <p:spPr>
          <a:xfrm>
            <a:off x="3398745" y="5732476"/>
            <a:ext cx="6098240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كلما زاد تركيز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OH-</a:t>
            </a: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ارتفعت قاعدية المحلول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66281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9874C1-5DC9-4595-8260-75D4A082A20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322" y="821634"/>
            <a:ext cx="9793355" cy="47840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167254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434BF7-D168-493C-8691-79AA97385325}"/>
              </a:ext>
            </a:extLst>
          </p:cNvPr>
          <p:cNvSpPr txBox="1"/>
          <p:nvPr/>
        </p:nvSpPr>
        <p:spPr>
          <a:xfrm>
            <a:off x="3318063" y="554922"/>
            <a:ext cx="609824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AE" sz="2800" b="1" cap="all" dirty="0">
                <a:ln w="4496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03" dir="5400000" sy="-100000" algn="bl"/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اهمية الاحماض والقواعد :</a:t>
            </a: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B7DD80-BF25-4B92-BB60-528AB14E3CBC}"/>
              </a:ext>
            </a:extLst>
          </p:cNvPr>
          <p:cNvSpPr txBox="1"/>
          <p:nvPr/>
        </p:nvSpPr>
        <p:spPr>
          <a:xfrm>
            <a:off x="1480857" y="1358526"/>
            <a:ext cx="8880661" cy="83715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marR="0" lvl="0" indent="-34290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ar-A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الكثير من الاغذية والمشروبات التي تناولها حمضية 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ar-A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المواد التي تهضم الطعام في المعدة مرتفعة الحموضة وتسمى العصارة المعدية 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C9503E-C591-4F03-87E4-6988DA71DD49}"/>
              </a:ext>
            </a:extLst>
          </p:cNvPr>
          <p:cNvSpPr/>
          <p:nvPr/>
        </p:nvSpPr>
        <p:spPr>
          <a:xfrm>
            <a:off x="1734671" y="2635624"/>
            <a:ext cx="8458200" cy="1021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اذكري استخدامات للقواعد في حياتنا على شريحة بادلت </a:t>
            </a:r>
            <a:endParaRPr lang="en-US" sz="32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C2892E-93A4-40D4-AF17-C9E84E0FA14C}"/>
              </a:ext>
            </a:extLst>
          </p:cNvPr>
          <p:cNvSpPr txBox="1"/>
          <p:nvPr/>
        </p:nvSpPr>
        <p:spPr>
          <a:xfrm>
            <a:off x="1734671" y="4400713"/>
            <a:ext cx="8458200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b="1" dirty="0"/>
              <a:t>https://padlet.com/israadabbagh/iwm5za6dnmgskrm6</a:t>
            </a:r>
          </a:p>
        </p:txBody>
      </p:sp>
    </p:spTree>
    <p:extLst>
      <p:ext uri="{BB962C8B-B14F-4D97-AF65-F5344CB8AC3E}">
        <p14:creationId xmlns:p14="http://schemas.microsoft.com/office/powerpoint/2010/main" val="3723278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Science pH Scale - Download Free Vectors, Clipart Graphics &amp; Vector Art">
            <a:extLst>
              <a:ext uri="{FF2B5EF4-FFF2-40B4-BE49-F238E27FC236}">
                <a16:creationId xmlns:a16="http://schemas.microsoft.com/office/drawing/2014/main" id="{2FF8C1B4-2052-4CB2-886E-7301D1769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182" y="284301"/>
            <a:ext cx="9753599" cy="35058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B46B532-B441-42AC-A1B8-03FC6FA17367}"/>
              </a:ext>
            </a:extLst>
          </p:cNvPr>
          <p:cNvSpPr/>
          <p:nvPr/>
        </p:nvSpPr>
        <p:spPr>
          <a:xfrm>
            <a:off x="1378226" y="4333461"/>
            <a:ext cx="9197009" cy="123245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400" b="1" dirty="0"/>
              <a:t>ماذا يمثل الشكل ؟؟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470988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6FE5AE-31A4-4617-9778-6A48B885682F}"/>
              </a:ext>
            </a:extLst>
          </p:cNvPr>
          <p:cNvSpPr txBox="1"/>
          <p:nvPr/>
        </p:nvSpPr>
        <p:spPr>
          <a:xfrm>
            <a:off x="2955235" y="507184"/>
            <a:ext cx="6096000" cy="4897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indent="457200" algn="ct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AE" sz="2400" b="1" cap="all" dirty="0">
                <a:ln w="4496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reflection blurRad="12700" stA="28000" endPos="45000" dist="1003" dir="5400000" sy="-100000" algn="bl"/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الرقم الهيدروجيني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AA2B3D-CACE-40A0-8BCA-04AD5BC97164}"/>
              </a:ext>
            </a:extLst>
          </p:cNvPr>
          <p:cNvSpPr txBox="1"/>
          <p:nvPr/>
        </p:nvSpPr>
        <p:spPr>
          <a:xfrm>
            <a:off x="1802296" y="1448089"/>
            <a:ext cx="8017565" cy="555986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marL="342900" marR="0" lvl="0" indent="-34290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ar-AE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الرقم الهيدروجيني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</a:t>
            </a:r>
            <a:r>
              <a:rPr lang="ar-AE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قياس تركيز ايون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H+</a:t>
            </a:r>
            <a:r>
              <a:rPr lang="ar-AE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في المحلول 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827060-D55E-4C99-88D6-6EE29A67D7A2}"/>
              </a:ext>
            </a:extLst>
          </p:cNvPr>
          <p:cNvSpPr txBox="1"/>
          <p:nvPr/>
        </p:nvSpPr>
        <p:spPr>
          <a:xfrm>
            <a:off x="1802295" y="2561270"/>
            <a:ext cx="8017565" cy="48974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الماء النقي 7 والمحاليل الحامضية اقل من 7 والقاعدية اكبر من 7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الأس الهيدروجيني pH">
            <a:extLst>
              <a:ext uri="{FF2B5EF4-FFF2-40B4-BE49-F238E27FC236}">
                <a16:creationId xmlns:a16="http://schemas.microsoft.com/office/drawing/2014/main" id="{5CB9698D-BADF-4FCF-A6E5-41489920F4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522" y="3608214"/>
            <a:ext cx="10217425" cy="19431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5464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AC890F-773D-44A9-9127-4E0FC2BCF232}"/>
              </a:ext>
            </a:extLst>
          </p:cNvPr>
          <p:cNvSpPr txBox="1"/>
          <p:nvPr/>
        </p:nvSpPr>
        <p:spPr>
          <a:xfrm>
            <a:off x="397565" y="2112093"/>
            <a:ext cx="11158330" cy="48974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marR="0" lvl="0" indent="-34290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تحدث معظم العمليات الحيوية التي تقوم بها الخلايا في نطاق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</a:t>
            </a: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بين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6.5- 7.5</a:t>
            </a: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للحفاظ على الاتزان الداخلي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B0F7146-CF8B-4F87-9E9C-9790513AD8D8}"/>
              </a:ext>
            </a:extLst>
          </p:cNvPr>
          <p:cNvSpPr/>
          <p:nvPr/>
        </p:nvSpPr>
        <p:spPr>
          <a:xfrm>
            <a:off x="2087217" y="278296"/>
            <a:ext cx="8017565" cy="1205947"/>
          </a:xfrm>
          <a:prstGeom prst="ellipse">
            <a:avLst/>
          </a:prstGeom>
          <a:solidFill>
            <a:srgbClr val="E636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/>
              <a:t>ما هو الرقم الهيدروجيني الطبيعي لاجسامنا؟وما هي  اهمية ثبات الرقم الهيدروجيني في الجسم  ؟</a:t>
            </a:r>
            <a:endParaRPr lang="en-US" sz="2400" b="1" dirty="0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838A77C6-D596-432D-A1ED-6A033D4CAB5D}"/>
              </a:ext>
            </a:extLst>
          </p:cNvPr>
          <p:cNvSpPr/>
          <p:nvPr/>
        </p:nvSpPr>
        <p:spPr>
          <a:xfrm>
            <a:off x="5579165" y="1484243"/>
            <a:ext cx="768626" cy="6096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صور اسم فكري مزخرف انجليزى , معنى صفات دلع اسم فكري و شعر و غلاف و رمزيات ,  photo meaning name | صقور الإبدآع">
            <a:extLst>
              <a:ext uri="{FF2B5EF4-FFF2-40B4-BE49-F238E27FC236}">
                <a16:creationId xmlns:a16="http://schemas.microsoft.com/office/drawing/2014/main" id="{DF49C5F7-60F9-4D1D-B011-6B7DD6FC4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398" y="3020667"/>
            <a:ext cx="2857500" cy="28575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73C9306-06E2-4601-8BAB-55AE5C8F5D97}"/>
              </a:ext>
            </a:extLst>
          </p:cNvPr>
          <p:cNvSpPr/>
          <p:nvPr/>
        </p:nvSpPr>
        <p:spPr>
          <a:xfrm>
            <a:off x="4240696" y="3091068"/>
            <a:ext cx="6718852" cy="13981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AE" sz="2400" b="1" dirty="0"/>
              <a:t>كيف يستطيع جسمنا ان يحافظ على ثبات </a:t>
            </a:r>
            <a:r>
              <a:rPr lang="en-US" sz="2400" b="1" dirty="0"/>
              <a:t>Ph</a:t>
            </a:r>
            <a:r>
              <a:rPr lang="ar-AE" sz="2400" b="1" dirty="0"/>
              <a:t> عند مستوى معين ؟؟؟واذا اختل </a:t>
            </a:r>
            <a:r>
              <a:rPr lang="en-US" sz="2400" b="1" dirty="0" err="1"/>
              <a:t>ph</a:t>
            </a:r>
            <a:r>
              <a:rPr lang="ar-AE" sz="2400" b="1" dirty="0"/>
              <a:t> هل هناك طريقة لاعادته الى مستواه الطبيعي في الجسم ؟؟؟؟؟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047283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حملة اسمع فكر اختار - Home | Facebook">
            <a:extLst>
              <a:ext uri="{FF2B5EF4-FFF2-40B4-BE49-F238E27FC236}">
                <a16:creationId xmlns:a16="http://schemas.microsoft.com/office/drawing/2014/main" id="{6EC913B5-F317-4D2F-AAE6-CFFE37EA0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776" y="303350"/>
            <a:ext cx="3483459" cy="21431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46B3A62-F7E3-43BA-8FA3-C3692529052F}"/>
              </a:ext>
            </a:extLst>
          </p:cNvPr>
          <p:cNvSpPr txBox="1"/>
          <p:nvPr/>
        </p:nvSpPr>
        <p:spPr>
          <a:xfrm>
            <a:off x="477078" y="3921777"/>
            <a:ext cx="11237843" cy="48974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marR="0" lvl="0" indent="-34290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المنظمات :عبارة عن مخاليط يمكن ان تتفاعل مع الاحماض والقواعد للحفاظ على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 </a:t>
            </a:r>
            <a:r>
              <a:rPr lang="ar-A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ضمن نطاق محدد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B23DC60-53C9-4D56-AEDD-FFD0B8876402}"/>
              </a:ext>
            </a:extLst>
          </p:cNvPr>
          <p:cNvSpPr/>
          <p:nvPr/>
        </p:nvSpPr>
        <p:spPr>
          <a:xfrm>
            <a:off x="2293557" y="2717562"/>
            <a:ext cx="6983896" cy="967409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/>
              <a:t>عن طريق استخدام المنظمات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14633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9BE3D09-EC3B-47DA-86BD-40BF1ECD2E3F}"/>
              </a:ext>
            </a:extLst>
          </p:cNvPr>
          <p:cNvSpPr txBox="1"/>
          <p:nvPr/>
        </p:nvSpPr>
        <p:spPr>
          <a:xfrm>
            <a:off x="2862470" y="268645"/>
            <a:ext cx="6096000" cy="5559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marR="0" lvl="0" indent="-342900" algn="ct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ar-AE" sz="2800" b="1" cap="all" dirty="0">
                <a:ln w="4496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00B050"/>
                </a:solidFill>
                <a:effectLst>
                  <a:reflection blurRad="12700" stA="28000" endPos="45000" dist="1003" dir="5400000" sy="-100000" algn="bl"/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اهمية المنظمات 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4E2FE7-B92B-45F0-9960-9B84115F0002}"/>
              </a:ext>
            </a:extLst>
          </p:cNvPr>
          <p:cNvSpPr txBox="1"/>
          <p:nvPr/>
        </p:nvSpPr>
        <p:spPr>
          <a:xfrm>
            <a:off x="1696278" y="1183045"/>
            <a:ext cx="7845288" cy="555986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68580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AE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الحفاظ على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 </a:t>
            </a:r>
            <a:r>
              <a:rPr lang="ar-AE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في الخلايا ضمن نطاق بين 6.5-7.5 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E7DCB4-86CF-4BB4-BF76-A1FDADA704AD}"/>
              </a:ext>
            </a:extLst>
          </p:cNvPr>
          <p:cNvSpPr txBox="1"/>
          <p:nvPr/>
        </p:nvSpPr>
        <p:spPr>
          <a:xfrm>
            <a:off x="1696278" y="3048865"/>
            <a:ext cx="7845288" cy="523220"/>
          </a:xfrm>
          <a:prstGeom prst="rect">
            <a:avLst/>
          </a:prstGeom>
          <a:solidFill>
            <a:srgbClr val="E636B8"/>
          </a:solidFill>
        </p:spPr>
        <p:txBody>
          <a:bodyPr wrap="square">
            <a:spAutoFit/>
          </a:bodyPr>
          <a:lstStyle/>
          <a:p>
            <a:pPr algn="ctr" rtl="1"/>
            <a:r>
              <a:rPr lang="ar-AE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الدم يحتوي على منظمات تحافظ على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 </a:t>
            </a:r>
            <a:r>
              <a:rPr lang="ar-AE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اقل من 7.4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0612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9A8490-BBE3-4C36-BCA1-15A2E789E86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61930"/>
            <a:ext cx="8984974" cy="357778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122" name="Picture 2" descr="لعبة مسبقات سؤال وجواب - Home | Facebook">
            <a:extLst>
              <a:ext uri="{FF2B5EF4-FFF2-40B4-BE49-F238E27FC236}">
                <a16:creationId xmlns:a16="http://schemas.microsoft.com/office/drawing/2014/main" id="{038AFE0E-AC5A-4CF7-83FB-9ACE4114B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313" y="73190"/>
            <a:ext cx="3392556" cy="1709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93ED1FB-287E-4011-9CC2-8C97EED122E3}"/>
              </a:ext>
            </a:extLst>
          </p:cNvPr>
          <p:cNvSpPr/>
          <p:nvPr/>
        </p:nvSpPr>
        <p:spPr>
          <a:xfrm>
            <a:off x="9279112" y="329648"/>
            <a:ext cx="2650435" cy="1007165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/>
              <a:t>ما هو  السائل الاكثر حمضية في الشكل ؟</a:t>
            </a:r>
            <a:endParaRPr lang="en-US" sz="2400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EFA973B-DA74-4B28-9772-15A7B60E8CB8}"/>
              </a:ext>
            </a:extLst>
          </p:cNvPr>
          <p:cNvSpPr/>
          <p:nvPr/>
        </p:nvSpPr>
        <p:spPr>
          <a:xfrm>
            <a:off x="9279112" y="1586796"/>
            <a:ext cx="2739161" cy="100716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/>
              <a:t>ما هو السائل الاكثر قاعدية في الشكل ؟</a:t>
            </a:r>
            <a:endParaRPr lang="en-US" sz="2400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586FA81-35A7-4543-8701-6916C015EC42}"/>
              </a:ext>
            </a:extLst>
          </p:cNvPr>
          <p:cNvSpPr/>
          <p:nvPr/>
        </p:nvSpPr>
        <p:spPr>
          <a:xfrm>
            <a:off x="9279112" y="2843944"/>
            <a:ext cx="2739161" cy="100716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من يمتلك ايونات هيدروجين اكثر حمض المعدة ام الموز ؟</a:t>
            </a:r>
            <a:endParaRPr lang="en-US" sz="200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025DE37-CB82-4423-90F5-2457E1202B61}"/>
              </a:ext>
            </a:extLst>
          </p:cNvPr>
          <p:cNvSpPr/>
          <p:nvPr/>
        </p:nvSpPr>
        <p:spPr>
          <a:xfrm>
            <a:off x="9279111" y="4101092"/>
            <a:ext cx="2739161" cy="1007165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/>
              <a:t>هل تعتبر مياه البحر قاعدية ام حامضية ؟</a:t>
            </a:r>
            <a:endParaRPr lang="en-US" sz="2400" b="1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A369B6A-3CB5-41DF-A4F6-AC13E467110C}"/>
              </a:ext>
            </a:extLst>
          </p:cNvPr>
          <p:cNvSpPr/>
          <p:nvPr/>
        </p:nvSpPr>
        <p:spPr>
          <a:xfrm>
            <a:off x="1709530" y="5658678"/>
            <a:ext cx="8521148" cy="583096"/>
          </a:xfrm>
          <a:prstGeom prst="roundRect">
            <a:avLst/>
          </a:prstGeom>
          <a:solidFill>
            <a:srgbClr val="E636B8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bg1"/>
                </a:solidFill>
              </a:rPr>
              <a:t>انتظر الاجابات على جات التيمز 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80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DA714116-849A-4182-9EB9-A3A14AB3DC43}"/>
              </a:ext>
            </a:extLst>
          </p:cNvPr>
          <p:cNvSpPr/>
          <p:nvPr/>
        </p:nvSpPr>
        <p:spPr>
          <a:xfrm>
            <a:off x="291548" y="0"/>
            <a:ext cx="11767930" cy="5711687"/>
          </a:xfrm>
          <a:prstGeom prst="cloudCallout">
            <a:avLst/>
          </a:prstGeom>
          <a:solidFill>
            <a:srgbClr val="E636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5400" b="1" dirty="0"/>
              <a:t>مع تحيات معلمتكم المحبة دوما :</a:t>
            </a:r>
          </a:p>
          <a:p>
            <a:pPr algn="ctr"/>
            <a:r>
              <a:rPr lang="ar-AE" sz="5400" b="1" dirty="0"/>
              <a:t>اسراء الدباغ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92750262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">
      <a:dk1>
        <a:srgbClr val="000000"/>
      </a:dk1>
      <a:lt1>
        <a:srgbClr val="FFFFFF"/>
      </a:lt1>
      <a:dk2>
        <a:srgbClr val="243541"/>
      </a:dk2>
      <a:lt2>
        <a:srgbClr val="E2E5E8"/>
      </a:lt2>
      <a:accent1>
        <a:srgbClr val="E88B33"/>
      </a:accent1>
      <a:accent2>
        <a:srgbClr val="AEA33A"/>
      </a:accent2>
      <a:accent3>
        <a:srgbClr val="8CAB4A"/>
      </a:accent3>
      <a:accent4>
        <a:srgbClr val="57B636"/>
      </a:accent4>
      <a:accent5>
        <a:srgbClr val="2EBA43"/>
      </a:accent5>
      <a:accent6>
        <a:srgbClr val="33B67D"/>
      </a:accent6>
      <a:hlink>
        <a:srgbClr val="5F84A8"/>
      </a:hlink>
      <a:folHlink>
        <a:srgbClr val="7F7F7F"/>
      </a:folHlink>
    </a:clrScheme>
    <a:fontScheme name="Retrospect">
      <a:majorFont>
        <a:latin typeface="Georgia Pro Cond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peak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Override1.xml><?xml version="1.0" encoding="utf-8"?>
<a:themeOverride xmlns:a="http://schemas.openxmlformats.org/drawingml/2006/main">
  <a:clrScheme name="Custom 40">
    <a:dk1>
      <a:sysClr val="windowText" lastClr="000000"/>
    </a:dk1>
    <a:lt1>
      <a:sysClr val="window" lastClr="FFFFFF"/>
    </a:lt1>
    <a:dk2>
      <a:srgbClr val="545D57"/>
    </a:dk2>
    <a:lt2>
      <a:srgbClr val="EBEBE8"/>
    </a:lt2>
    <a:accent1>
      <a:srgbClr val="579858"/>
    </a:accent1>
    <a:accent2>
      <a:srgbClr val="ED583E"/>
    </a:accent2>
    <a:accent3>
      <a:srgbClr val="D3BA59"/>
    </a:accent3>
    <a:accent4>
      <a:srgbClr val="4C94AC"/>
    </a:accent4>
    <a:accent5>
      <a:srgbClr val="A09E84"/>
    </a:accent5>
    <a:accent6>
      <a:srgbClr val="FC7D4A"/>
    </a:accent6>
    <a:hlink>
      <a:srgbClr val="04A2DA"/>
    </a:hlink>
    <a:folHlink>
      <a:srgbClr val="808080"/>
    </a:folHlink>
  </a:clrScheme>
</a:themeOverride>
</file>

<file path=ppt/theme/themeOverride2.xml><?xml version="1.0" encoding="utf-8"?>
<a:themeOverride xmlns:a="http://schemas.openxmlformats.org/drawingml/2006/main">
  <a:clrScheme name="Custom 40">
    <a:dk1>
      <a:sysClr val="windowText" lastClr="000000"/>
    </a:dk1>
    <a:lt1>
      <a:sysClr val="window" lastClr="FFFFFF"/>
    </a:lt1>
    <a:dk2>
      <a:srgbClr val="545D57"/>
    </a:dk2>
    <a:lt2>
      <a:srgbClr val="EBEBE8"/>
    </a:lt2>
    <a:accent1>
      <a:srgbClr val="579858"/>
    </a:accent1>
    <a:accent2>
      <a:srgbClr val="ED583E"/>
    </a:accent2>
    <a:accent3>
      <a:srgbClr val="D3BA59"/>
    </a:accent3>
    <a:accent4>
      <a:srgbClr val="4C94AC"/>
    </a:accent4>
    <a:accent5>
      <a:srgbClr val="A09E84"/>
    </a:accent5>
    <a:accent6>
      <a:srgbClr val="FC7D4A"/>
    </a:accent6>
    <a:hlink>
      <a:srgbClr val="04A2DA"/>
    </a:hlink>
    <a:folHlink>
      <a:srgbClr val="808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31F006B4-A9E1-4F39-85C8-FB836F9193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6377351-63A1-4C2E-8C9A-66CDD70F16AC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71af3243-3dd4-4a8d-8c0d-dd76da1f02a5"/>
    <ds:schemaRef ds:uri="16c05727-aa75-4e4a-9b5f-8a80a1165891"/>
  </ds:schemaRefs>
</ds:datastoreItem>
</file>

<file path=customXml/itemProps3.xml><?xml version="1.0" encoding="utf-8"?>
<ds:datastoreItem xmlns:ds="http://schemas.openxmlformats.org/officeDocument/2006/customXml" ds:itemID="{8F3CD65D-61A5-43C9-A837-6EC73C7DA8AB}">
  <ds:schemaRefs>
    <ds:schemaRef ds:uri="http://schemas.microsoft.com/office/2006/metadata/properties"/>
    <ds:schemaRef ds:uri="http://www.w3.org/2000/xmlns/"/>
    <ds:schemaRef ds:uri="71af3243-3dd4-4a8d-8c0d-dd76da1f02a5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{645E767A-70A8-4396-8CC4-95EAF25CABC8}tf11437505_win32</Template>
  <TotalTime>181</TotalTime>
  <Words>755</Words>
  <Application>Microsoft Office PowerPoint</Application>
  <PresentationFormat>Widescreen</PresentationFormat>
  <Paragraphs>81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RetrospectVTI</vt:lpstr>
      <vt:lpstr>القسم 3   الماء والمحاليل </vt:lpstr>
      <vt:lpstr>الاهداف 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القسم 3   الماء والمحاليل </dc:title>
  <dc:creator>Israa Nazar</dc:creator>
  <cp:lastModifiedBy>asifhammoud1978@gmail.com</cp:lastModifiedBy>
  <cp:revision>7</cp:revision>
  <dcterms:created xsi:type="dcterms:W3CDTF">2020-09-07T16:01:39Z</dcterms:created>
  <dcterms:modified xsi:type="dcterms:W3CDTF">2024-09-16T06:14:07Z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