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0"/>
  </p:notesMasterIdLst>
  <p:sldIdLst>
    <p:sldId id="260" r:id="rId2"/>
    <p:sldId id="261" r:id="rId3"/>
    <p:sldId id="262" r:id="rId4"/>
    <p:sldId id="263" r:id="rId5"/>
    <p:sldId id="264" r:id="rId6"/>
    <p:sldId id="259" r:id="rId7"/>
    <p:sldId id="298" r:id="rId8"/>
    <p:sldId id="299" r:id="rId9"/>
    <p:sldId id="301" r:id="rId10"/>
    <p:sldId id="302" r:id="rId11"/>
    <p:sldId id="303" r:id="rId12"/>
    <p:sldId id="304" r:id="rId13"/>
    <p:sldId id="305" r:id="rId14"/>
    <p:sldId id="309" r:id="rId15"/>
    <p:sldId id="312" r:id="rId16"/>
    <p:sldId id="294" r:id="rId17"/>
    <p:sldId id="306" r:id="rId18"/>
    <p:sldId id="297" r:id="rId19"/>
    <p:sldId id="307" r:id="rId20"/>
    <p:sldId id="296" r:id="rId21"/>
    <p:sldId id="308" r:id="rId22"/>
    <p:sldId id="311" r:id="rId23"/>
    <p:sldId id="278" r:id="rId24"/>
    <p:sldId id="313" r:id="rId25"/>
    <p:sldId id="258" r:id="rId26"/>
    <p:sldId id="267" r:id="rId27"/>
    <p:sldId id="268" r:id="rId28"/>
    <p:sldId id="269" r:id="rId2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0932C43-CC2A-49B4-A503-BC89ED445213}" type="datetimeFigureOut">
              <a:rPr lang="ar-AE" smtClean="0"/>
              <a:t>13/03/1446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9FB3F77-3FAA-4DBA-AEFB-D14255A96E3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40671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8788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56B8AB4-CC71-4ABF-B92F-B6F6273068EF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hael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31775" y="419100"/>
            <a:ext cx="8215313" cy="46038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 dirty="0">
              <a:solidFill>
                <a:prstClr val="white"/>
              </a:solidFill>
            </a:endParaRP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sz="1200">
                <a:solidFill>
                  <a:srgbClr val="FFFFFF">
                    <a:lumMod val="65000"/>
                  </a:srgbClr>
                </a:solidFill>
              </a:defRPr>
            </a:lvl1pPr>
          </a:lstStyle>
          <a:p>
            <a:pPr>
              <a:defRPr/>
            </a:pPr>
            <a:fld id="{BDDCD7DA-8726-4D7C-AE5C-B688C265211E}" type="slidenum">
              <a:rPr lang="he-IL"/>
              <a:pPr>
                <a:defRPr/>
              </a:pPr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8099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jpeg" /><Relationship Id="rId5" Type="http://schemas.openxmlformats.org/officeDocument/2006/relationships/image" Target="../media/image5.jpeg" /><Relationship Id="rId4" Type="http://schemas.microsoft.com/office/2007/relationships/hdphoto" Target="../media/hdphoto1.wdp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3" Type="http://schemas.openxmlformats.org/officeDocument/2006/relationships/image" Target="../media/image8.png" /><Relationship Id="rId7" Type="http://schemas.openxmlformats.org/officeDocument/2006/relationships/image" Target="../media/image12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1.png" /><Relationship Id="rId5" Type="http://schemas.openxmlformats.org/officeDocument/2006/relationships/image" Target="../media/image10.png" /><Relationship Id="rId4" Type="http://schemas.openxmlformats.org/officeDocument/2006/relationships/image" Target="../media/image9.png" /><Relationship Id="rId9" Type="http://schemas.openxmlformats.org/officeDocument/2006/relationships/image" Target="../media/image14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gif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sa/url?sa=i&amp;rct=j&amp;q=&amp;esrc=s&amp;source=images&amp;cd=&amp;cad=rja&amp;uact=8&amp;ved=0CAcQjRw&amp;url=http://www.buzzle.com/articles/how-do-enzymes-work.html&amp;ei=5DXKVKfqHov0UurIg6gL&amp;psig=AFQjCNGk30-2rJ6XxGyGopxWw8jk3uYALA&amp;ust=1422624589102190" TargetMode="External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0.jpe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 /><Relationship Id="rId1" Type="http://schemas.openxmlformats.org/officeDocument/2006/relationships/slideLayout" Target="../slideLayouts/slideLayout1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gif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gif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gif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gif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gif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gif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9.png" /><Relationship Id="rId5" Type="http://schemas.openxmlformats.org/officeDocument/2006/relationships/image" Target="../media/image28.png" /><Relationship Id="rId4" Type="http://schemas.microsoft.com/office/2007/relationships/hdphoto" Target="../media/hdphoto2.wdp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5.gi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عبارة السلام عليكم ورحمة الله وبركاته">
            <a:extLst>
              <a:ext uri="{FF2B5EF4-FFF2-40B4-BE49-F238E27FC236}">
                <a16:creationId xmlns:a16="http://schemas.microsoft.com/office/drawing/2014/main" id="{BB4E1E7A-7A3D-4CA7-8F9B-E4F4E85CD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910" y="1136941"/>
            <a:ext cx="5416430" cy="458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34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6BC50-E003-4354-B074-A63A49ECD6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512" y="1628800"/>
            <a:ext cx="8610600" cy="2387600"/>
          </a:xfrm>
        </p:spPr>
        <p:txBody>
          <a:bodyPr>
            <a:noAutofit/>
          </a:bodyPr>
          <a:lstStyle/>
          <a:p>
            <a:r>
              <a:rPr lang="en-US" sz="4400" dirty="0"/>
              <a:t>Unit  :</a:t>
            </a:r>
            <a:r>
              <a:rPr lang="en-US" dirty="0"/>
              <a:t>1</a:t>
            </a:r>
            <a:r>
              <a:rPr lang="en-US" sz="4400" dirty="0"/>
              <a:t>      </a:t>
            </a:r>
            <a:br>
              <a:rPr lang="en-US" dirty="0"/>
            </a:br>
            <a:r>
              <a:rPr lang="en-US" sz="4400" dirty="0"/>
              <a:t>                      </a:t>
            </a:r>
            <a:r>
              <a:rPr lang="ar-AE" sz="4800" b="1" dirty="0">
                <a:solidFill>
                  <a:schemeClr val="accent6">
                    <a:lumMod val="50000"/>
                  </a:schemeClr>
                </a:solidFill>
              </a:rPr>
              <a:t>الكيمياء في الأحياء</a:t>
            </a:r>
            <a:br>
              <a:rPr lang="en-US" dirty="0">
                <a:solidFill>
                  <a:srgbClr val="00B0F0"/>
                </a:solidFill>
              </a:rPr>
            </a:br>
            <a:r>
              <a:rPr lang="ar-AE" sz="5400" b="1" dirty="0">
                <a:solidFill>
                  <a:srgbClr val="00B0F0"/>
                </a:solidFill>
              </a:rPr>
              <a:t>الماء والمحاليل</a:t>
            </a:r>
            <a:br>
              <a:rPr lang="en-US" sz="4400" b="1" dirty="0"/>
            </a:br>
            <a:br>
              <a:rPr lang="en-US" sz="4400" dirty="0"/>
            </a:br>
            <a:r>
              <a:rPr lang="en-US" sz="4400" dirty="0"/>
              <a:t>      </a:t>
            </a:r>
            <a:br>
              <a:rPr lang="en-US" sz="6000" dirty="0">
                <a:solidFill>
                  <a:srgbClr val="FF0000"/>
                </a:solidFill>
              </a:rPr>
            </a:br>
            <a:r>
              <a:rPr lang="en-US" sz="6000" dirty="0">
                <a:solidFill>
                  <a:srgbClr val="FF0000"/>
                </a:solidFill>
              </a:rPr>
              <a:t>Ms. Amany</a:t>
            </a:r>
            <a:endParaRPr lang="en-US" sz="4400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9167E8C-4173-41FE-821A-7D63F63C963D}"/>
              </a:ext>
            </a:extLst>
          </p:cNvPr>
          <p:cNvCxnSpPr>
            <a:cxnSpLocks/>
          </p:cNvCxnSpPr>
          <p:nvPr/>
        </p:nvCxnSpPr>
        <p:spPr>
          <a:xfrm flipV="1">
            <a:off x="11103428" y="7247610"/>
            <a:ext cx="0" cy="7769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284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63365-84D1-4BC8-9271-F59A06B83E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159" y="685800"/>
            <a:ext cx="6000750" cy="1765853"/>
          </a:xfrm>
        </p:spPr>
        <p:txBody>
          <a:bodyPr>
            <a:normAutofit/>
          </a:bodyPr>
          <a:lstStyle/>
          <a:p>
            <a:pPr algn="ctr"/>
            <a:r>
              <a:rPr lang="en-US" sz="9600" b="1" dirty="0"/>
              <a:t>Term 1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70311-EA83-4985-810C-623772003A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b="1" dirty="0"/>
              <a:t> </a:t>
            </a:r>
            <a:r>
              <a:rPr lang="ar-AE" sz="3600" b="1" dirty="0"/>
              <a:t> </a:t>
            </a:r>
            <a:r>
              <a:rPr lang="ar-AE" sz="3600" b="1"/>
              <a:t>الخميس 23 </a:t>
            </a:r>
            <a:r>
              <a:rPr lang="ar-AE" sz="3600" b="1" dirty="0"/>
              <a:t>سبتمبر 2021 م</a:t>
            </a:r>
            <a:endParaRPr lang="en-US" sz="3600" b="1" dirty="0"/>
          </a:p>
          <a:p>
            <a:r>
              <a:rPr lang="ar-AE" sz="3600" b="1" dirty="0"/>
              <a:t>التعلم عن بعد</a:t>
            </a:r>
          </a:p>
          <a:p>
            <a:r>
              <a:rPr lang="en-US" sz="3600" b="1" dirty="0"/>
              <a:t>Distance Learning</a:t>
            </a:r>
          </a:p>
        </p:txBody>
      </p:sp>
    </p:spTree>
    <p:extLst>
      <p:ext uri="{BB962C8B-B14F-4D97-AF65-F5344CB8AC3E}">
        <p14:creationId xmlns:p14="http://schemas.microsoft.com/office/powerpoint/2010/main" val="21586777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rules">
            <a:extLst>
              <a:ext uri="{FF2B5EF4-FFF2-40B4-BE49-F238E27FC236}">
                <a16:creationId xmlns:a16="http://schemas.microsoft.com/office/drawing/2014/main" id="{46F8CFF7-77AC-425C-BEBD-B121DD94E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474" y="732263"/>
            <a:ext cx="3783081" cy="188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A02B2C-4A5B-4790-BDB7-66FD8BFDE266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41506" t="63569" r="29488" b="25314"/>
          <a:stretch/>
        </p:blipFill>
        <p:spPr bwMode="auto">
          <a:xfrm>
            <a:off x="1979771" y="2674162"/>
            <a:ext cx="5184458" cy="23802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8BF4E56-C37A-49BE-A383-D9ACEACFFB00}"/>
              </a:ext>
            </a:extLst>
          </p:cNvPr>
          <p:cNvCxnSpPr/>
          <p:nvPr/>
        </p:nvCxnSpPr>
        <p:spPr>
          <a:xfrm flipH="1" flipV="1">
            <a:off x="982980" y="1661161"/>
            <a:ext cx="1267488" cy="1842611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5555DEA-44A5-4236-9646-25162AE38328}"/>
              </a:ext>
            </a:extLst>
          </p:cNvPr>
          <p:cNvCxnSpPr>
            <a:cxnSpLocks/>
          </p:cNvCxnSpPr>
          <p:nvPr/>
        </p:nvCxnSpPr>
        <p:spPr>
          <a:xfrm flipV="1">
            <a:off x="1827559" y="3621302"/>
            <a:ext cx="1265810" cy="1941299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260B4D8-62AA-48CD-A8D1-06A0D53BF5C3}"/>
              </a:ext>
            </a:extLst>
          </p:cNvPr>
          <p:cNvSpPr txBox="1"/>
          <p:nvPr/>
        </p:nvSpPr>
        <p:spPr>
          <a:xfrm>
            <a:off x="560070" y="5562601"/>
            <a:ext cx="1267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omic Sans MS" panose="030F0702030302020204" pitchFamily="66" charset="0"/>
              </a:rPr>
              <a:t>Mute your microphone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136753-6EAD-40BE-923A-3CAB78C8C160}"/>
              </a:ext>
            </a:extLst>
          </p:cNvPr>
          <p:cNvSpPr txBox="1"/>
          <p:nvPr/>
        </p:nvSpPr>
        <p:spPr>
          <a:xfrm>
            <a:off x="404523" y="845738"/>
            <a:ext cx="1267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omic Sans MS" panose="030F0702030302020204" pitchFamily="66" charset="0"/>
              </a:rPr>
              <a:t>Turn off your camera </a:t>
            </a:r>
          </a:p>
        </p:txBody>
      </p:sp>
      <p:pic>
        <p:nvPicPr>
          <p:cNvPr id="21" name="Picture 2" descr="Image result for no microphone">
            <a:extLst>
              <a:ext uri="{FF2B5EF4-FFF2-40B4-BE49-F238E27FC236}">
                <a16:creationId xmlns:a16="http://schemas.microsoft.com/office/drawing/2014/main" id="{A0EE1892-197F-45A8-A83D-B03F75DAD0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9" t="19099" r="10000" b="23906"/>
          <a:stretch/>
        </p:blipFill>
        <p:spPr bwMode="auto">
          <a:xfrm>
            <a:off x="107964" y="4180150"/>
            <a:ext cx="1085850" cy="126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rules of the lesson pic">
            <a:extLst>
              <a:ext uri="{FF2B5EF4-FFF2-40B4-BE49-F238E27FC236}">
                <a16:creationId xmlns:a16="http://schemas.microsoft.com/office/drawing/2014/main" id="{E2CA2871-7645-477B-B3EC-DA67379A6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559" y="328025"/>
            <a:ext cx="6166298" cy="228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500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F71E-B0D0-4004-B32B-EA949D4DC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b="1" dirty="0">
                <a:solidFill>
                  <a:schemeClr val="accent6">
                    <a:lumMod val="7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قواعد التعليم عن بعد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F315C1E-6197-4DF7-9732-5D081CA201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3561" y="1825623"/>
          <a:ext cx="8821352" cy="466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5338">
                  <a:extLst>
                    <a:ext uri="{9D8B030D-6E8A-4147-A177-3AD203B41FA5}">
                      <a16:colId xmlns:a16="http://schemas.microsoft.com/office/drawing/2014/main" val="1431598752"/>
                    </a:ext>
                  </a:extLst>
                </a:gridCol>
                <a:gridCol w="2205338">
                  <a:extLst>
                    <a:ext uri="{9D8B030D-6E8A-4147-A177-3AD203B41FA5}">
                      <a16:colId xmlns:a16="http://schemas.microsoft.com/office/drawing/2014/main" val="1831791831"/>
                    </a:ext>
                  </a:extLst>
                </a:gridCol>
                <a:gridCol w="2205338">
                  <a:extLst>
                    <a:ext uri="{9D8B030D-6E8A-4147-A177-3AD203B41FA5}">
                      <a16:colId xmlns:a16="http://schemas.microsoft.com/office/drawing/2014/main" val="2472918833"/>
                    </a:ext>
                  </a:extLst>
                </a:gridCol>
                <a:gridCol w="2205338">
                  <a:extLst>
                    <a:ext uri="{9D8B030D-6E8A-4147-A177-3AD203B41FA5}">
                      <a16:colId xmlns:a16="http://schemas.microsoft.com/office/drawing/2014/main" val="3146861712"/>
                    </a:ext>
                  </a:extLst>
                </a:gridCol>
              </a:tblGrid>
              <a:tr h="2333626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AE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جهز أدواتك 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AE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عدم مقاطعة الحصة بأي شكل 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التفاعل الإيجابي 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>
                          <a:cs typeface="(AH) Manal Black" pitchFamily="2" charset="-78"/>
                        </a:rPr>
                        <a:t>الالتزام بالوقت المحدد للحصة</a:t>
                      </a:r>
                      <a:endParaRPr lang="en-US" sz="2400" dirty="0">
                        <a:cs typeface="(AH) Manal Black" pitchFamily="2" charset="-78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568699308"/>
                  </a:ext>
                </a:extLst>
              </a:tr>
              <a:tr h="2333626">
                <a:tc>
                  <a:txBody>
                    <a:bodyPr/>
                    <a:lstStyle/>
                    <a:p>
                      <a:pPr algn="ctr"/>
                      <a:r>
                        <a:rPr lang="ar-AE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أغلق الصوت وأنتظر </a:t>
                      </a:r>
                      <a:r>
                        <a:rPr lang="ar-AE"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دورك للإجابة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عدم تصوير الشاشة أثناء الشرح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استخدام الأجهزة بطريقة تناسب العملية التعليمية 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اتباع تعليمات المعلمة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85102737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57F55A0-6C73-4FEC-B24C-352B01B198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5206" y="2643182"/>
            <a:ext cx="1115046" cy="12858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4F77C9-FB06-4D4F-9D72-86221308F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112" y="2716696"/>
            <a:ext cx="1677228" cy="13298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461D7A-AB9B-4F04-A5FF-93DA874F1B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05194" y="2298346"/>
            <a:ext cx="1677227" cy="15863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E87668-FF55-433A-B25C-AFFAF63638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5448" y="4901910"/>
            <a:ext cx="894761" cy="14574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1FCDAE-ABAF-4ABF-9A24-3DE29657DC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9527" y="5193191"/>
            <a:ext cx="942820" cy="12515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EBA629-729D-448B-A44A-EC7EB915E58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14468" y="5296312"/>
            <a:ext cx="678416" cy="104526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D1E7DB5-33FE-4E8B-8862-F2F7AA8FBCCD}"/>
              </a:ext>
            </a:extLst>
          </p:cNvPr>
          <p:cNvSpPr/>
          <p:nvPr/>
        </p:nvSpPr>
        <p:spPr>
          <a:xfrm>
            <a:off x="6379414" y="3423059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5400" b="1" cap="none" spc="0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</a:t>
            </a:r>
            <a:endParaRPr lang="en-US" sz="5400" b="1" cap="none" spc="0" dirty="0">
              <a:ln w="10160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112A7-CFA8-458B-B79C-3FDF3C61EBF1}"/>
              </a:ext>
            </a:extLst>
          </p:cNvPr>
          <p:cNvSpPr/>
          <p:nvPr/>
        </p:nvSpPr>
        <p:spPr>
          <a:xfrm>
            <a:off x="4195284" y="3427401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</a:t>
            </a:r>
            <a:endParaRPr lang="en-US" sz="5400" b="1" cap="none" spc="0" dirty="0">
              <a:ln w="10160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1D27C3-9069-4028-B84F-E56EEE6852C0}"/>
              </a:ext>
            </a:extLst>
          </p:cNvPr>
          <p:cNvSpPr/>
          <p:nvPr/>
        </p:nvSpPr>
        <p:spPr>
          <a:xfrm>
            <a:off x="8545745" y="3383926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</a:t>
            </a:r>
            <a:endParaRPr lang="en-US" sz="5400" b="1" cap="none" spc="0" dirty="0">
              <a:ln w="10160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30906B-394E-49C9-BD4E-97440EE8A548}"/>
              </a:ext>
            </a:extLst>
          </p:cNvPr>
          <p:cNvSpPr/>
          <p:nvPr/>
        </p:nvSpPr>
        <p:spPr>
          <a:xfrm>
            <a:off x="4157583" y="571990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C2030A-05B3-49A5-8EF8-19C7697E106E}"/>
              </a:ext>
            </a:extLst>
          </p:cNvPr>
          <p:cNvSpPr/>
          <p:nvPr/>
        </p:nvSpPr>
        <p:spPr>
          <a:xfrm>
            <a:off x="8590245" y="5704480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</a:t>
            </a:r>
            <a:endParaRPr lang="en-US" sz="5400" b="1" cap="none" spc="0" dirty="0">
              <a:ln w="10160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7D5BF3-9CC9-4D75-88E1-AFEEB6C4B239}"/>
              </a:ext>
            </a:extLst>
          </p:cNvPr>
          <p:cNvSpPr/>
          <p:nvPr/>
        </p:nvSpPr>
        <p:spPr>
          <a:xfrm>
            <a:off x="6379414" y="5704480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5400" b="1" cap="none" spc="0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</a:t>
            </a:r>
            <a:endParaRPr lang="en-US" sz="5400" b="1" cap="none" spc="0" dirty="0">
              <a:ln w="10160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" name="Picture 19" descr="A picture containing sitting, table, holding, game&#10;&#10;Description automatically generated">
            <a:extLst>
              <a:ext uri="{FF2B5EF4-FFF2-40B4-BE49-F238E27FC236}">
                <a16:creationId xmlns:a16="http://schemas.microsoft.com/office/drawing/2014/main" id="{DAA56BF4-4276-4E6F-A9E9-8F382519D9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2" y="2248004"/>
            <a:ext cx="1544440" cy="205925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5A0BD50-05A4-442E-8FA1-7645E468C434}"/>
              </a:ext>
            </a:extLst>
          </p:cNvPr>
          <p:cNvSpPr/>
          <p:nvPr/>
        </p:nvSpPr>
        <p:spPr>
          <a:xfrm>
            <a:off x="1973978" y="3426143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</a:t>
            </a:r>
            <a:endParaRPr lang="en-US" sz="5400" b="1" cap="none" spc="0" dirty="0">
              <a:ln w="10160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E22E04-C544-43DF-9214-B9D7F9844048}"/>
              </a:ext>
            </a:extLst>
          </p:cNvPr>
          <p:cNvSpPr/>
          <p:nvPr/>
        </p:nvSpPr>
        <p:spPr>
          <a:xfrm>
            <a:off x="1964675" y="5704480"/>
            <a:ext cx="4017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8</a:t>
            </a:r>
            <a:endParaRPr lang="en-US" sz="5400" b="1" cap="none" spc="0" dirty="0">
              <a:ln w="10160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E3CF9BD-BD66-42AC-8D5E-44AE80875FEF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4892" y="5144002"/>
            <a:ext cx="894762" cy="119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52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AutoShape 6" descr="663"/>
          <p:cNvSpPr>
            <a:spLocks noChangeArrowheads="1"/>
          </p:cNvSpPr>
          <p:nvPr/>
        </p:nvSpPr>
        <p:spPr bwMode="auto">
          <a:xfrm>
            <a:off x="5292725" y="0"/>
            <a:ext cx="1655763" cy="3213100"/>
          </a:xfrm>
          <a:prstGeom prst="curvedLeftArrow">
            <a:avLst>
              <a:gd name="adj1" fmla="val 38811"/>
              <a:gd name="adj2" fmla="val 77622"/>
              <a:gd name="adj3" fmla="val 33333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AutoShape 7" descr="663"/>
          <p:cNvSpPr>
            <a:spLocks noChangeArrowheads="1"/>
          </p:cNvSpPr>
          <p:nvPr/>
        </p:nvSpPr>
        <p:spPr bwMode="auto">
          <a:xfrm>
            <a:off x="2195513" y="0"/>
            <a:ext cx="1296987" cy="3068638"/>
          </a:xfrm>
          <a:prstGeom prst="curvedRightArrow">
            <a:avLst>
              <a:gd name="adj1" fmla="val 47319"/>
              <a:gd name="adj2" fmla="val 94639"/>
              <a:gd name="adj3" fmla="val 3647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Oval 8" descr="47"/>
          <p:cNvSpPr>
            <a:spLocks noChangeArrowheads="1"/>
          </p:cNvSpPr>
          <p:nvPr/>
        </p:nvSpPr>
        <p:spPr bwMode="auto">
          <a:xfrm>
            <a:off x="5572132" y="3505200"/>
            <a:ext cx="3038468" cy="20161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pPr algn="just" rtl="1">
              <a:spcAft>
                <a:spcPts val="0"/>
              </a:spcAft>
            </a:pPr>
            <a:r>
              <a:rPr lang="ar-AE" sz="2000" b="1" dirty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تحدد  أهمية قطبية الماء</a:t>
            </a:r>
            <a:endParaRPr lang="en-US" sz="2000" b="1" dirty="0">
              <a:solidFill>
                <a:srgbClr val="002060"/>
              </a:solidFill>
              <a:latin typeface="Times New Roman"/>
              <a:ea typeface="Times New Roman"/>
              <a:cs typeface="Traditional Arabic"/>
            </a:endParaRPr>
          </a:p>
        </p:txBody>
      </p:sp>
      <p:sp>
        <p:nvSpPr>
          <p:cNvPr id="31753" name="Oval 9" descr="RAINBAR"/>
          <p:cNvSpPr>
            <a:spLocks noChangeArrowheads="1"/>
          </p:cNvSpPr>
          <p:nvPr/>
        </p:nvSpPr>
        <p:spPr bwMode="auto">
          <a:xfrm>
            <a:off x="2411413" y="476250"/>
            <a:ext cx="4321175" cy="1657350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round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18191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ar-AE" sz="5400" b="1" dirty="0">
                <a:solidFill>
                  <a:schemeClr val="bg1"/>
                </a:solidFill>
                <a:cs typeface="PT Bold Heading" pitchFamily="2" charset="-78"/>
              </a:rPr>
              <a:t>نواتج التعلم</a:t>
            </a:r>
            <a:endParaRPr lang="en-US" sz="5400" b="1" dirty="0">
              <a:solidFill>
                <a:schemeClr val="bg1"/>
              </a:solidFill>
              <a:cs typeface="PT Bold Heading" pitchFamily="2" charset="-78"/>
            </a:endParaRPr>
          </a:p>
        </p:txBody>
      </p:sp>
      <p:sp>
        <p:nvSpPr>
          <p:cNvPr id="31754" name="Oval 10" descr="47"/>
          <p:cNvSpPr>
            <a:spLocks noChangeArrowheads="1"/>
          </p:cNvSpPr>
          <p:nvPr/>
        </p:nvSpPr>
        <p:spPr bwMode="auto">
          <a:xfrm>
            <a:off x="0" y="692150"/>
            <a:ext cx="2124075" cy="20161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تقارن بين </a:t>
            </a:r>
          </a:p>
          <a:p>
            <a:pPr algn="ctr"/>
            <a:endParaRPr lang="ar-AE" sz="2000" b="1" dirty="0">
              <a:solidFill>
                <a:srgbClr val="002060"/>
              </a:solidFill>
              <a:latin typeface="Times New Roman"/>
              <a:ea typeface="Times New Roman"/>
              <a:cs typeface="Traditional Arabic"/>
            </a:endParaRPr>
          </a:p>
          <a:p>
            <a:pPr algn="ctr"/>
            <a:r>
              <a:rPr lang="ar-AE" sz="2000" b="1" dirty="0">
                <a:solidFill>
                  <a:srgbClr val="002060"/>
                </a:solidFill>
                <a:latin typeface="Times New Roman"/>
                <a:cs typeface="Traditional Arabic"/>
              </a:rPr>
              <a:t>خصائص الماء</a:t>
            </a:r>
            <a:endParaRPr lang="en-US" sz="2000" b="1" dirty="0">
              <a:solidFill>
                <a:srgbClr val="CC3300"/>
              </a:solidFill>
              <a:cs typeface="PT Bold Heading" pitchFamily="2" charset="-78"/>
            </a:endParaRPr>
          </a:p>
        </p:txBody>
      </p:sp>
      <p:sp>
        <p:nvSpPr>
          <p:cNvPr id="31756" name="Oval 12" descr="47"/>
          <p:cNvSpPr>
            <a:spLocks noChangeArrowheads="1"/>
          </p:cNvSpPr>
          <p:nvPr/>
        </p:nvSpPr>
        <p:spPr bwMode="auto">
          <a:xfrm>
            <a:off x="6948488" y="423976"/>
            <a:ext cx="2195512" cy="20161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تتعرف</a:t>
            </a:r>
          </a:p>
          <a:p>
            <a:pPr algn="ctr"/>
            <a:r>
              <a:rPr lang="ar-AE" sz="2000" b="1" dirty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 الخاصية الفيزيائية</a:t>
            </a:r>
            <a:endParaRPr lang="en-US" sz="2000" b="1" dirty="0">
              <a:solidFill>
                <a:srgbClr val="CC3300"/>
              </a:solidFill>
              <a:cs typeface="PT Bold Heading" pitchFamily="2" charset="-78"/>
            </a:endParaRPr>
          </a:p>
        </p:txBody>
      </p:sp>
      <p:sp>
        <p:nvSpPr>
          <p:cNvPr id="9" name="Oval 15" descr="47"/>
          <p:cNvSpPr>
            <a:spLocks noChangeArrowheads="1"/>
          </p:cNvSpPr>
          <p:nvPr/>
        </p:nvSpPr>
        <p:spPr bwMode="auto">
          <a:xfrm>
            <a:off x="838200" y="3695700"/>
            <a:ext cx="3503114" cy="3103562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pPr algn="just" rtl="1">
              <a:spcAft>
                <a:spcPts val="0"/>
              </a:spcAft>
            </a:pPr>
            <a:endParaRPr lang="en-US" sz="2000" b="1" dirty="0">
              <a:solidFill>
                <a:srgbClr val="002060"/>
              </a:solidFill>
              <a:latin typeface="Times New Roman"/>
              <a:ea typeface="Times New Roman"/>
              <a:cs typeface="Traditional Arabic"/>
            </a:endParaRPr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315517"/>
              </p:ext>
            </p:extLst>
          </p:nvPr>
        </p:nvGraphicFramePr>
        <p:xfrm>
          <a:off x="681398" y="4276408"/>
          <a:ext cx="3779043" cy="2105342"/>
        </p:xfrm>
        <a:graphic>
          <a:graphicData uri="http://schemas.openxmlformats.org/drawingml/2006/table">
            <a:tbl>
              <a:tblPr/>
              <a:tblGrid>
                <a:gridCol w="3779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05342">
                <a:tc>
                  <a:txBody>
                    <a:bodyPr/>
                    <a:lstStyle/>
                    <a:p>
                      <a:pPr algn="just" rtl="1">
                        <a:spcAft>
                          <a:spcPts val="0"/>
                        </a:spcAft>
                      </a:pPr>
                      <a:r>
                        <a:rPr lang="ar-AE" sz="2000" b="1" kern="1200" dirty="0">
                          <a:solidFill>
                            <a:srgbClr val="CC3300"/>
                          </a:solidFill>
                          <a:latin typeface="Times New Roman" pitchFamily="18" charset="0"/>
                          <a:ea typeface="+mn-ea"/>
                          <a:cs typeface="PT Bold Heading" pitchFamily="2" charset="-78"/>
                        </a:rPr>
                        <a:t>الهدف</a:t>
                      </a:r>
                      <a:r>
                        <a:rPr lang="ar-AE" sz="2000" b="1" kern="1200" baseline="0" dirty="0">
                          <a:solidFill>
                            <a:srgbClr val="CC3300"/>
                          </a:solidFill>
                          <a:latin typeface="Times New Roman" pitchFamily="18" charset="0"/>
                          <a:ea typeface="+mn-ea"/>
                          <a:cs typeface="PT Bold Heading" pitchFamily="2" charset="-78"/>
                        </a:rPr>
                        <a:t> </a:t>
                      </a:r>
                      <a:r>
                        <a:rPr lang="ar-AE" sz="2000" b="1" kern="1200" dirty="0">
                          <a:solidFill>
                            <a:srgbClr val="CC3300"/>
                          </a:solidFill>
                          <a:latin typeface="Times New Roman" pitchFamily="18" charset="0"/>
                          <a:ea typeface="+mn-ea"/>
                          <a:cs typeface="PT Bold Heading" pitchFamily="2" charset="-78"/>
                        </a:rPr>
                        <a:t>التراثي </a:t>
                      </a:r>
                      <a:r>
                        <a:rPr lang="en-US" sz="2400" b="1" kern="1200" dirty="0">
                          <a:solidFill>
                            <a:srgbClr val="CC3300"/>
                          </a:solidFill>
                          <a:latin typeface="Times New Roman" pitchFamily="18" charset="0"/>
                          <a:ea typeface="+mn-ea"/>
                          <a:cs typeface="PT Bold Heading" pitchFamily="2" charset="-78"/>
                        </a:rPr>
                        <a:t>target heritage</a:t>
                      </a:r>
                      <a:r>
                        <a:rPr lang="en-US" sz="2000" b="1" kern="1200" dirty="0">
                          <a:solidFill>
                            <a:srgbClr val="CC3300"/>
                          </a:solidFill>
                          <a:latin typeface="Times New Roman" pitchFamily="18" charset="0"/>
                          <a:ea typeface="+mn-ea"/>
                          <a:cs typeface="PT Bold Heading" pitchFamily="2" charset="-78"/>
                        </a:rPr>
                        <a:t> </a:t>
                      </a:r>
                    </a:p>
                    <a:p>
                      <a:pPr algn="ctr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ar-AE" sz="2000" b="1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PT Bold Heading" pitchFamily="2" charset="-78"/>
                      </a:endParaRPr>
                    </a:p>
                    <a:p>
                      <a:pPr algn="ctr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ar-AE" sz="20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PT Bold Heading" pitchFamily="2" charset="-78"/>
                        </a:rPr>
                        <a:t>تقدير دور الدولة في توفير  العلاج بالمجان والمختبرات وأجهزة الفحص والمستشفيات    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Oval 3"/>
          <p:cNvSpPr>
            <a:spLocks noChangeArrowheads="1"/>
          </p:cNvSpPr>
          <p:nvPr/>
        </p:nvSpPr>
        <p:spPr bwMode="auto">
          <a:xfrm>
            <a:off x="3082924" y="2645569"/>
            <a:ext cx="2823029" cy="7937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rtl="1"/>
            <a:r>
              <a:rPr lang="ar-AE" sz="1200" dirty="0">
                <a:effectLst/>
                <a:latin typeface="Times New Roman" pitchFamily="18" charset="0"/>
                <a:cs typeface="Times New Roman" pitchFamily="18" charset="0"/>
              </a:rPr>
              <a:t>قيمة الشهر</a:t>
            </a:r>
            <a:endParaRPr lang="en-US" sz="1100" dirty="0">
              <a:effectLst/>
            </a:endParaRPr>
          </a:p>
          <a:p>
            <a:pPr algn="ctr" rtl="1"/>
            <a:r>
              <a:rPr lang="ar-AE" sz="1600" b="1" dirty="0"/>
              <a:t>أمة تقرأ أمة ترق</a:t>
            </a:r>
            <a:endParaRPr lang="ar-AE" sz="3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5910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وسيقا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1" grpId="0" animBg="1"/>
      <p:bldP spid="31752" grpId="0" animBg="1"/>
      <p:bldP spid="31752" grpId="1" animBg="1"/>
      <p:bldP spid="31753" grpId="0" animBg="1"/>
      <p:bldP spid="31754" grpId="0" animBg="1"/>
      <p:bldP spid="31754" grpId="1" animBg="1"/>
      <p:bldP spid="31756" grpId="0" animBg="1"/>
      <p:bldP spid="31756" grpId="1" animBg="1"/>
      <p:bldP spid="9" grpId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Box 5"/>
          <p:cNvSpPr txBox="1">
            <a:spLocks noChangeArrowheads="1"/>
          </p:cNvSpPr>
          <p:nvPr/>
        </p:nvSpPr>
        <p:spPr bwMode="auto">
          <a:xfrm>
            <a:off x="2133600" y="1660525"/>
            <a:ext cx="4953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ar-SA" sz="3600" b="1"/>
              <a:t>الإنزيمـــــــات</a:t>
            </a:r>
          </a:p>
          <a:p>
            <a:pPr algn="ctr"/>
            <a:r>
              <a:rPr lang="en-US" sz="5400">
                <a:latin typeface="Arabic Typesetting" pitchFamily="66" charset="-78"/>
                <a:cs typeface="Arabic Typesetting" pitchFamily="66" charset="-78"/>
              </a:rPr>
              <a:t>Enzymes</a:t>
            </a:r>
            <a:endParaRPr lang="ar-SA" sz="540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67587" name="Picture 10" descr="http://www.chemistry.wustl.edu/~edudev/LabTutorials/HIV/images/enzy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4024313"/>
            <a:ext cx="3086100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3371850" y="620688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ar-AE" sz="3600" b="1" dirty="0"/>
              <a:t>مراجعة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1978383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9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-540568" y="183016"/>
            <a:ext cx="11161713" cy="100647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33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</a:pPr>
            <a:r>
              <a:rPr lang="en-US" sz="6000" dirty="0">
                <a:solidFill>
                  <a:srgbClr val="00CCFF"/>
                </a:solidFill>
                <a:cs typeface="Monotype Koufi" pitchFamily="2" charset="-78"/>
              </a:rPr>
              <a:t>    Enzymes</a:t>
            </a:r>
            <a:r>
              <a:rPr lang="ar-AE" sz="6000" dirty="0">
                <a:solidFill>
                  <a:srgbClr val="00CCFF"/>
                </a:solidFill>
                <a:cs typeface="Monotype Koufi" pitchFamily="2" charset="-78"/>
              </a:rPr>
              <a:t>الإنزيمات</a:t>
            </a:r>
            <a:endParaRPr lang="en-US" sz="6000" dirty="0">
              <a:solidFill>
                <a:srgbClr val="00CCFF"/>
              </a:solidFill>
              <a:cs typeface="Monotype Koufi" pitchFamily="2" charset="-78"/>
            </a:endParaRPr>
          </a:p>
        </p:txBody>
      </p:sp>
      <p:sp>
        <p:nvSpPr>
          <p:cNvPr id="72710" name="WordArt 10"/>
          <p:cNvSpPr>
            <a:spLocks noChangeArrowheads="1" noChangeShapeType="1" noTextEdit="1"/>
          </p:cNvSpPr>
          <p:nvPr/>
        </p:nvSpPr>
        <p:spPr bwMode="auto">
          <a:xfrm>
            <a:off x="1472702" y="1934483"/>
            <a:ext cx="7448550" cy="400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AE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1- الأنزيمات لها قدرة تحفيزية أكبر بكثير من المحفزات الكيميائية . </a:t>
            </a:r>
          </a:p>
        </p:txBody>
      </p:sp>
      <p:sp>
        <p:nvSpPr>
          <p:cNvPr id="72711" name="WordArt 11"/>
          <p:cNvSpPr>
            <a:spLocks noChangeArrowheads="1" noChangeShapeType="1" noTextEdit="1"/>
          </p:cNvSpPr>
          <p:nvPr/>
        </p:nvSpPr>
        <p:spPr bwMode="auto">
          <a:xfrm>
            <a:off x="3110160" y="2612118"/>
            <a:ext cx="5688012" cy="469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AE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2- الأنزيمات متخصصة .</a:t>
            </a:r>
          </a:p>
        </p:txBody>
      </p:sp>
      <p:sp>
        <p:nvSpPr>
          <p:cNvPr id="105484" name="WordArt 12"/>
          <p:cNvSpPr>
            <a:spLocks noChangeArrowheads="1" noChangeShapeType="1" noTextEdit="1"/>
          </p:cNvSpPr>
          <p:nvPr/>
        </p:nvSpPr>
        <p:spPr bwMode="auto">
          <a:xfrm>
            <a:off x="1683831" y="4127782"/>
            <a:ext cx="7273378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660"/>
              </a:avLst>
            </a:prstTxWarp>
          </a:bodyPr>
          <a:lstStyle/>
          <a:p>
            <a:pPr algn="ctr" rtl="1" eaLnBrk="1" hangingPunct="1">
              <a:defRPr/>
            </a:pPr>
            <a:r>
              <a:rPr lang="ar-AE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lang="ar-SA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- الأنزيمات</a:t>
            </a:r>
            <a:r>
              <a:rPr lang="ar-AE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تزيد من سرعة التفاعلات الكيميائية</a:t>
            </a:r>
            <a:r>
              <a:rPr lang="ar-SA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. </a:t>
            </a:r>
          </a:p>
        </p:txBody>
      </p:sp>
      <p:sp>
        <p:nvSpPr>
          <p:cNvPr id="10" name="مستطيل 11"/>
          <p:cNvSpPr>
            <a:spLocks noChangeArrowheads="1"/>
          </p:cNvSpPr>
          <p:nvPr/>
        </p:nvSpPr>
        <p:spPr bwMode="auto">
          <a:xfrm>
            <a:off x="922937" y="1189492"/>
            <a:ext cx="7527925" cy="5715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ar-AE" sz="3600" dirty="0">
                <a:solidFill>
                  <a:srgbClr val="FF0000"/>
                </a:solidFill>
              </a:rPr>
              <a:t>حفازات حيوية تزيد من سرعة التفاعلات الكيميائية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1" name="WordArt 10"/>
          <p:cNvSpPr>
            <a:spLocks noChangeArrowheads="1" noChangeShapeType="1" noTextEdit="1"/>
          </p:cNvSpPr>
          <p:nvPr/>
        </p:nvSpPr>
        <p:spPr bwMode="auto">
          <a:xfrm>
            <a:off x="1408704" y="4750876"/>
            <a:ext cx="7448550" cy="400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AE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5- الأنزيمات لا تستهلك في التفاعلات الكيميائية. </a:t>
            </a:r>
          </a:p>
        </p:txBody>
      </p:sp>
      <p:sp>
        <p:nvSpPr>
          <p:cNvPr id="12" name="WordArt 10"/>
          <p:cNvSpPr>
            <a:spLocks noChangeArrowheads="1" noChangeShapeType="1" noTextEdit="1"/>
          </p:cNvSpPr>
          <p:nvPr/>
        </p:nvSpPr>
        <p:spPr bwMode="auto">
          <a:xfrm>
            <a:off x="1424708" y="5416004"/>
            <a:ext cx="7448550" cy="400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AE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6- الأنزيمات يمكن استخدامه مرة أخري. </a:t>
            </a:r>
          </a:p>
        </p:txBody>
      </p:sp>
      <p:sp>
        <p:nvSpPr>
          <p:cNvPr id="13" name="WordArt 10"/>
          <p:cNvSpPr>
            <a:spLocks noChangeArrowheads="1" noChangeShapeType="1" noTextEdit="1"/>
          </p:cNvSpPr>
          <p:nvPr/>
        </p:nvSpPr>
        <p:spPr bwMode="auto">
          <a:xfrm>
            <a:off x="1449308" y="3361020"/>
            <a:ext cx="7448550" cy="400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AE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3- الأنزيمات تعمل على تخفيض كاقة التنشيط. </a:t>
            </a:r>
          </a:p>
        </p:txBody>
      </p:sp>
    </p:spTree>
    <p:extLst>
      <p:ext uri="{BB962C8B-B14F-4D97-AF65-F5344CB8AC3E}">
        <p14:creationId xmlns:p14="http://schemas.microsoft.com/office/powerpoint/2010/main" val="177531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100" autoRev="1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autoRev="1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set>
                                      <p:cBhvr>
                                        <p:cTn id="8" dur="100" autoRev="1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autoRev="1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gray">
          <a:xfrm>
            <a:off x="468313" y="6215063"/>
            <a:ext cx="8104187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2400" b="1" kern="0" dirty="0">
                <a:solidFill>
                  <a:srgbClr val="000000"/>
                </a:solidFill>
                <a:latin typeface="+mj-lt"/>
                <a:ea typeface="+mj-ea"/>
                <a:cs typeface="Akhbar MT" pitchFamily="2" charset="-78"/>
              </a:rPr>
              <a:t>الهدف التربوي : أن تستشعر أهمية الكيمياء  في </a:t>
            </a:r>
            <a:r>
              <a:rPr lang="ar-AE" sz="2400" b="1" kern="0" dirty="0">
                <a:solidFill>
                  <a:srgbClr val="000000"/>
                </a:solidFill>
                <a:latin typeface="+mj-lt"/>
                <a:ea typeface="+mj-ea"/>
                <a:cs typeface="Akhbar MT" pitchFamily="2" charset="-78"/>
              </a:rPr>
              <a:t>علم الأحياء </a:t>
            </a:r>
            <a:r>
              <a:rPr lang="ar-AE" sz="2400" b="1" kern="0" dirty="0" err="1">
                <a:solidFill>
                  <a:srgbClr val="000000"/>
                </a:solidFill>
                <a:latin typeface="+mj-lt"/>
                <a:ea typeface="+mj-ea"/>
                <a:cs typeface="Akhbar MT" pitchFamily="2" charset="-78"/>
              </a:rPr>
              <a:t>و</a:t>
            </a:r>
            <a:r>
              <a:rPr lang="ar-SA" sz="2400" b="1" kern="0" dirty="0">
                <a:solidFill>
                  <a:srgbClr val="000000"/>
                </a:solidFill>
                <a:latin typeface="+mj-lt"/>
                <a:ea typeface="+mj-ea"/>
                <a:cs typeface="Akhbar MT" pitchFamily="2" charset="-78"/>
              </a:rPr>
              <a:t>حياتنا اليومية </a:t>
            </a:r>
            <a:endParaRPr lang="en-US" sz="1400" b="1" kern="0" dirty="0">
              <a:solidFill>
                <a:srgbClr val="000000"/>
              </a:solidFill>
              <a:latin typeface="+mj-lt"/>
              <a:ea typeface="+mj-ea"/>
              <a:cs typeface="Akhbar MT" pitchFamily="2" charset="-78"/>
            </a:endParaRPr>
          </a:p>
        </p:txBody>
      </p:sp>
      <p:sp>
        <p:nvSpPr>
          <p:cNvPr id="75780" name="مستطيل 10"/>
          <p:cNvSpPr>
            <a:spLocks noChangeArrowheads="1"/>
          </p:cNvSpPr>
          <p:nvPr/>
        </p:nvSpPr>
        <p:spPr bwMode="auto">
          <a:xfrm>
            <a:off x="1357313" y="357188"/>
            <a:ext cx="3714750" cy="5715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ar-AE" sz="3600">
                <a:solidFill>
                  <a:srgbClr val="FF0000"/>
                </a:solidFill>
              </a:rPr>
              <a:t>طاقة التفاعلات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75781" name="مستطيل 11"/>
          <p:cNvSpPr>
            <a:spLocks noChangeArrowheads="1"/>
          </p:cNvSpPr>
          <p:nvPr/>
        </p:nvSpPr>
        <p:spPr bwMode="auto">
          <a:xfrm>
            <a:off x="5000625" y="1143000"/>
            <a:ext cx="3714750" cy="5715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ar-AE" sz="3600">
                <a:solidFill>
                  <a:srgbClr val="FF0000"/>
                </a:solidFill>
              </a:rPr>
              <a:t>طاقة التنشيط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75782" name="مستطيل 12"/>
          <p:cNvSpPr>
            <a:spLocks noChangeArrowheads="1"/>
          </p:cNvSpPr>
          <p:nvPr/>
        </p:nvSpPr>
        <p:spPr bwMode="auto">
          <a:xfrm>
            <a:off x="285750" y="1857375"/>
            <a:ext cx="8643938" cy="5715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ar-AE" sz="2400">
                <a:solidFill>
                  <a:srgbClr val="FF0000"/>
                </a:solidFill>
              </a:rPr>
              <a:t>الحد الأدنى من الطاقة اللازمة لكي تكون المتفاعلات نواتج في تفاعل كيميائي</a:t>
            </a:r>
            <a:endParaRPr lang="en-US" sz="2800">
              <a:solidFill>
                <a:srgbClr val="FF0000"/>
              </a:solidFill>
            </a:endParaRPr>
          </a:p>
        </p:txBody>
      </p:sp>
      <p:pic>
        <p:nvPicPr>
          <p:cNvPr id="757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357438"/>
            <a:ext cx="8501062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465638" y="3951288"/>
            <a:ext cx="392112" cy="34131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A</a:t>
            </a:r>
            <a:endParaRPr lang="ar-AE" dirty="0"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596188" y="3760788"/>
            <a:ext cx="393700" cy="342900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B</a:t>
            </a:r>
            <a:endParaRPr lang="ar-AE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553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gray">
          <a:xfrm>
            <a:off x="468313" y="6215063"/>
            <a:ext cx="8104187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2400" b="1" kern="0" dirty="0">
                <a:solidFill>
                  <a:srgbClr val="000000"/>
                </a:solidFill>
                <a:latin typeface="+mj-lt"/>
                <a:ea typeface="+mj-ea"/>
                <a:cs typeface="Akhbar MT" pitchFamily="2" charset="-78"/>
              </a:rPr>
              <a:t>الهدف التربوي : أن تستشعر أهمية الكيمياء  في </a:t>
            </a:r>
            <a:r>
              <a:rPr lang="ar-AE" sz="2400" b="1" kern="0" dirty="0">
                <a:solidFill>
                  <a:srgbClr val="000000"/>
                </a:solidFill>
                <a:latin typeface="+mj-lt"/>
                <a:ea typeface="+mj-ea"/>
                <a:cs typeface="Akhbar MT" pitchFamily="2" charset="-78"/>
              </a:rPr>
              <a:t>علم الأحياء </a:t>
            </a:r>
            <a:r>
              <a:rPr lang="ar-AE" sz="2400" b="1" kern="0" dirty="0" err="1">
                <a:solidFill>
                  <a:srgbClr val="000000"/>
                </a:solidFill>
                <a:latin typeface="+mj-lt"/>
                <a:ea typeface="+mj-ea"/>
                <a:cs typeface="Akhbar MT" pitchFamily="2" charset="-78"/>
              </a:rPr>
              <a:t>و</a:t>
            </a:r>
            <a:r>
              <a:rPr lang="ar-SA" sz="2400" b="1" kern="0" dirty="0">
                <a:solidFill>
                  <a:srgbClr val="000000"/>
                </a:solidFill>
                <a:latin typeface="+mj-lt"/>
                <a:ea typeface="+mj-ea"/>
                <a:cs typeface="Akhbar MT" pitchFamily="2" charset="-78"/>
              </a:rPr>
              <a:t>حياتنا اليومية </a:t>
            </a:r>
            <a:endParaRPr lang="en-US" sz="1400" b="1" kern="0" dirty="0">
              <a:solidFill>
                <a:srgbClr val="000000"/>
              </a:solidFill>
              <a:latin typeface="+mj-lt"/>
              <a:ea typeface="+mj-ea"/>
              <a:cs typeface="Akhbar MT" pitchFamily="2" charset="-78"/>
            </a:endParaRPr>
          </a:p>
        </p:txBody>
      </p:sp>
      <p:sp>
        <p:nvSpPr>
          <p:cNvPr id="77828" name="مستطيل 10"/>
          <p:cNvSpPr>
            <a:spLocks noChangeArrowheads="1"/>
          </p:cNvSpPr>
          <p:nvPr/>
        </p:nvSpPr>
        <p:spPr bwMode="auto">
          <a:xfrm>
            <a:off x="1357313" y="500063"/>
            <a:ext cx="6000750" cy="5715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ar-AE" sz="3600">
                <a:solidFill>
                  <a:srgbClr val="FF0000"/>
                </a:solidFill>
              </a:rPr>
              <a:t>الحفاز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77829" name="مستطيل 11"/>
          <p:cNvSpPr>
            <a:spLocks noChangeArrowheads="1"/>
          </p:cNvSpPr>
          <p:nvPr/>
        </p:nvSpPr>
        <p:spPr bwMode="auto">
          <a:xfrm>
            <a:off x="857250" y="5500688"/>
            <a:ext cx="3714750" cy="5000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ar-AE" sz="3600">
                <a:solidFill>
                  <a:srgbClr val="FF0000"/>
                </a:solidFill>
              </a:rPr>
              <a:t>تفاعل طارد للحرارة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77830" name="مستطيل 12"/>
          <p:cNvSpPr>
            <a:spLocks noChangeArrowheads="1"/>
          </p:cNvSpPr>
          <p:nvPr/>
        </p:nvSpPr>
        <p:spPr bwMode="auto">
          <a:xfrm>
            <a:off x="1042988" y="1196975"/>
            <a:ext cx="7315200" cy="5715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ar-AE" sz="2400">
                <a:solidFill>
                  <a:srgbClr val="FF0000"/>
                </a:solidFill>
              </a:rPr>
              <a:t>مادة تقل من طاقة التنشيط اللازمة لبدء التفاعل الكيميائي</a:t>
            </a:r>
            <a:endParaRPr lang="en-US" sz="2800">
              <a:solidFill>
                <a:srgbClr val="FF0000"/>
              </a:solidFill>
            </a:endParaRPr>
          </a:p>
        </p:txBody>
      </p:sp>
      <p:pic>
        <p:nvPicPr>
          <p:cNvPr id="77831" name="Picture 124" descr="E9C1ECB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" t="4898" r="1595" b="7578"/>
          <a:stretch>
            <a:fillRect/>
          </a:stretch>
        </p:blipFill>
        <p:spPr bwMode="auto">
          <a:xfrm>
            <a:off x="571500" y="3143250"/>
            <a:ext cx="835818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2" name="مستطيل 7"/>
          <p:cNvSpPr>
            <a:spLocks noChangeArrowheads="1"/>
          </p:cNvSpPr>
          <p:nvPr/>
        </p:nvSpPr>
        <p:spPr bwMode="auto">
          <a:xfrm>
            <a:off x="5072063" y="5500688"/>
            <a:ext cx="3714750" cy="5715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ar-AE" sz="3600">
                <a:solidFill>
                  <a:srgbClr val="FF0000"/>
                </a:solidFill>
              </a:rPr>
              <a:t>تفاعل ماص للحرارة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77833" name="مستطيل 8"/>
          <p:cNvSpPr>
            <a:spLocks noChangeArrowheads="1"/>
          </p:cNvSpPr>
          <p:nvPr/>
        </p:nvSpPr>
        <p:spPr bwMode="auto">
          <a:xfrm>
            <a:off x="1835150" y="1889125"/>
            <a:ext cx="5880100" cy="89693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ar-AE" sz="2400">
                <a:solidFill>
                  <a:srgbClr val="FF0000"/>
                </a:solidFill>
              </a:rPr>
              <a:t>لايعمل على زيادة مقدار الناتج</a:t>
            </a:r>
          </a:p>
          <a:p>
            <a:pPr algn="ctr" eaLnBrk="1" hangingPunct="1"/>
            <a:r>
              <a:rPr lang="ar-AE" sz="2400">
                <a:solidFill>
                  <a:srgbClr val="FF0000"/>
                </a:solidFill>
              </a:rPr>
              <a:t>لايستهلك في التفاعل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77834" name="مستطيل مستدير الزوايا 14"/>
          <p:cNvSpPr>
            <a:spLocks noChangeArrowheads="1"/>
          </p:cNvSpPr>
          <p:nvPr/>
        </p:nvSpPr>
        <p:spPr bwMode="auto">
          <a:xfrm>
            <a:off x="1214438" y="2786063"/>
            <a:ext cx="857250" cy="3571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en-US"/>
              <a:t>X + Y</a:t>
            </a:r>
          </a:p>
        </p:txBody>
      </p:sp>
      <p:sp>
        <p:nvSpPr>
          <p:cNvPr id="77835" name="مستطيل مستدير الزوايا 15"/>
          <p:cNvSpPr>
            <a:spLocks noChangeArrowheads="1"/>
          </p:cNvSpPr>
          <p:nvPr/>
        </p:nvSpPr>
        <p:spPr bwMode="auto">
          <a:xfrm>
            <a:off x="7715250" y="3000375"/>
            <a:ext cx="857250" cy="3571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en-US"/>
              <a:t>X + Y</a:t>
            </a:r>
          </a:p>
        </p:txBody>
      </p:sp>
      <p:sp>
        <p:nvSpPr>
          <p:cNvPr id="77836" name="مستطيل مستدير الزوايا 16"/>
          <p:cNvSpPr>
            <a:spLocks noChangeArrowheads="1"/>
          </p:cNvSpPr>
          <p:nvPr/>
        </p:nvSpPr>
        <p:spPr bwMode="auto">
          <a:xfrm>
            <a:off x="2571750" y="4286250"/>
            <a:ext cx="785813" cy="3571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en-US"/>
              <a:t>X Y</a:t>
            </a:r>
          </a:p>
        </p:txBody>
      </p:sp>
      <p:sp>
        <p:nvSpPr>
          <p:cNvPr id="77837" name="مستطيل مستدير الزوايا 17"/>
          <p:cNvSpPr>
            <a:spLocks noChangeArrowheads="1"/>
          </p:cNvSpPr>
          <p:nvPr/>
        </p:nvSpPr>
        <p:spPr bwMode="auto">
          <a:xfrm>
            <a:off x="6286500" y="4500563"/>
            <a:ext cx="785813" cy="3571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en-US"/>
              <a:t>X Y</a:t>
            </a:r>
          </a:p>
        </p:txBody>
      </p:sp>
      <p:sp>
        <p:nvSpPr>
          <p:cNvPr id="77838" name="مستطيل مستدير الزوايا 18"/>
          <p:cNvSpPr>
            <a:spLocks noChangeArrowheads="1"/>
          </p:cNvSpPr>
          <p:nvPr/>
        </p:nvSpPr>
        <p:spPr bwMode="auto">
          <a:xfrm>
            <a:off x="1285875" y="3357563"/>
            <a:ext cx="857250" cy="3571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ar-AE" sz="1400"/>
              <a:t>المتفاعلات</a:t>
            </a:r>
            <a:endParaRPr lang="en-US"/>
          </a:p>
        </p:txBody>
      </p:sp>
      <p:sp>
        <p:nvSpPr>
          <p:cNvPr id="77839" name="مستطيل مستدير الزوايا 19"/>
          <p:cNvSpPr>
            <a:spLocks noChangeArrowheads="1"/>
          </p:cNvSpPr>
          <p:nvPr/>
        </p:nvSpPr>
        <p:spPr bwMode="auto">
          <a:xfrm>
            <a:off x="6286500" y="5000625"/>
            <a:ext cx="857250" cy="2857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ar-AE" sz="1400"/>
              <a:t>المتفاعلات</a:t>
            </a:r>
            <a:endParaRPr lang="en-US"/>
          </a:p>
        </p:txBody>
      </p:sp>
      <p:sp>
        <p:nvSpPr>
          <p:cNvPr id="77840" name="مستطيل مستدير الزوايا 20"/>
          <p:cNvSpPr>
            <a:spLocks noChangeArrowheads="1"/>
          </p:cNvSpPr>
          <p:nvPr/>
        </p:nvSpPr>
        <p:spPr bwMode="auto">
          <a:xfrm>
            <a:off x="7858125" y="3643313"/>
            <a:ext cx="785813" cy="2857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ar-AE"/>
              <a:t>النواتج</a:t>
            </a:r>
            <a:endParaRPr lang="en-US"/>
          </a:p>
        </p:txBody>
      </p:sp>
      <p:sp>
        <p:nvSpPr>
          <p:cNvPr id="77841" name="مستطيل مستدير الزوايا 21"/>
          <p:cNvSpPr>
            <a:spLocks noChangeArrowheads="1"/>
          </p:cNvSpPr>
          <p:nvPr/>
        </p:nvSpPr>
        <p:spPr bwMode="auto">
          <a:xfrm>
            <a:off x="2643188" y="4857750"/>
            <a:ext cx="785812" cy="2857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ar-AE"/>
              <a:t>النواتج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19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s://encrypted-tbn1.gstatic.com/images?q=tbn:ANd9GcSmKtg0y8Er9jZ0_ZRN72t7xFq_ivlhtotQ3zjNI6tLUJPq8Fy3oQ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1905000"/>
            <a:ext cx="5794375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1" name="TextBox 1"/>
          <p:cNvSpPr txBox="1">
            <a:spLocks noChangeArrowheads="1"/>
          </p:cNvSpPr>
          <p:nvPr/>
        </p:nvSpPr>
        <p:spPr bwMode="auto">
          <a:xfrm>
            <a:off x="6272213" y="1382713"/>
            <a:ext cx="1169987" cy="369887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ar-SA" b="1">
                <a:solidFill>
                  <a:srgbClr val="FFC000"/>
                </a:solidFill>
              </a:rPr>
              <a:t>النو</a:t>
            </a:r>
            <a:r>
              <a:rPr lang="ar-SA" b="1">
                <a:solidFill>
                  <a:srgbClr val="2C7854"/>
                </a:solidFill>
              </a:rPr>
              <a:t>اتج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2057400" y="1381125"/>
            <a:ext cx="1366838" cy="3683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ar-SA" b="1" dirty="0">
                <a:solidFill>
                  <a:srgbClr val="002060"/>
                </a:solidFill>
              </a:rPr>
              <a:t>المتفاعلات</a:t>
            </a:r>
          </a:p>
        </p:txBody>
      </p:sp>
      <p:cxnSp>
        <p:nvCxnSpPr>
          <p:cNvPr id="6" name="رابط كسهم مستقيم 5"/>
          <p:cNvCxnSpPr/>
          <p:nvPr/>
        </p:nvCxnSpPr>
        <p:spPr>
          <a:xfrm flipV="1">
            <a:off x="3581400" y="1555750"/>
            <a:ext cx="2514600" cy="95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شكل بيضاوي 4"/>
          <p:cNvSpPr/>
          <p:nvPr/>
        </p:nvSpPr>
        <p:spPr>
          <a:xfrm>
            <a:off x="1752600" y="1749425"/>
            <a:ext cx="2286000" cy="3375025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rgbClr val="0070C0"/>
              </a:solidFill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5715000" y="1752600"/>
            <a:ext cx="2209800" cy="337502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rgbClr val="0070C0"/>
              </a:solidFill>
            </a:endParaRPr>
          </a:p>
        </p:txBody>
      </p:sp>
      <p:sp>
        <p:nvSpPr>
          <p:cNvPr id="8" name="قوس كبير أيمن 7"/>
          <p:cNvSpPr/>
          <p:nvPr/>
        </p:nvSpPr>
        <p:spPr>
          <a:xfrm rot="5400000">
            <a:off x="4648200" y="4495800"/>
            <a:ext cx="533400" cy="1752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89097" name="مربع نص 8"/>
          <p:cNvSpPr txBox="1">
            <a:spLocks noChangeArrowheads="1"/>
          </p:cNvSpPr>
          <p:nvPr/>
        </p:nvSpPr>
        <p:spPr bwMode="auto">
          <a:xfrm>
            <a:off x="4384675" y="5638800"/>
            <a:ext cx="1120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ar-SA"/>
              <a:t>مركب وسيط</a:t>
            </a:r>
          </a:p>
        </p:txBody>
      </p:sp>
      <p:sp>
        <p:nvSpPr>
          <p:cNvPr id="89098" name="مربع نص 11"/>
          <p:cNvSpPr txBox="1">
            <a:spLocks noChangeArrowheads="1"/>
          </p:cNvSpPr>
          <p:nvPr/>
        </p:nvSpPr>
        <p:spPr bwMode="auto">
          <a:xfrm>
            <a:off x="1792288" y="946150"/>
            <a:ext cx="1920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ar-SA"/>
              <a:t>المادة الأساس + الإنزيم</a:t>
            </a:r>
          </a:p>
        </p:txBody>
      </p:sp>
      <p:sp>
        <p:nvSpPr>
          <p:cNvPr id="89099" name="مربع نص 12"/>
          <p:cNvSpPr txBox="1">
            <a:spLocks noChangeArrowheads="1"/>
          </p:cNvSpPr>
          <p:nvPr/>
        </p:nvSpPr>
        <p:spPr bwMode="auto">
          <a:xfrm>
            <a:off x="6196013" y="914400"/>
            <a:ext cx="1323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ar-SA"/>
              <a:t>النواتج+ الإنزيم</a:t>
            </a:r>
          </a:p>
        </p:txBody>
      </p:sp>
    </p:spTree>
    <p:extLst>
      <p:ext uri="{BB962C8B-B14F-4D97-AF65-F5344CB8AC3E}">
        <p14:creationId xmlns:p14="http://schemas.microsoft.com/office/powerpoint/2010/main" val="2411953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" t="24440" r="34023" b="31715"/>
          <a:stretch>
            <a:fillRect/>
          </a:stretch>
        </p:blipFill>
        <p:spPr bwMode="auto">
          <a:xfrm>
            <a:off x="76200" y="1371600"/>
            <a:ext cx="8985250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094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A6A07682-C5DD-43C1-8F79-8115D5EA64E2}" type="slidenum">
              <a:rPr lang="he-IL" smtClean="0">
                <a:solidFill>
                  <a:srgbClr val="A6A6A6"/>
                </a:solidFill>
              </a:rPr>
              <a:pPr/>
              <a:t>13</a:t>
            </a:fld>
            <a:endParaRPr lang="he-IL">
              <a:solidFill>
                <a:srgbClr val="A6A6A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138" y="746125"/>
            <a:ext cx="8183562" cy="915988"/>
          </a:xfrm>
          <a:prstGeom prst="rect">
            <a:avLst/>
          </a:prstGeom>
          <a:noFill/>
          <a:ln w="19050">
            <a:noFill/>
          </a:ln>
          <a:effectLst>
            <a:outerShdw sx="102000" sy="102000" algn="tl" rotWithShape="0">
              <a:schemeClr val="bg1">
                <a:lumMod val="65000"/>
                <a:alpha val="0"/>
              </a:schemeClr>
            </a:outerShdw>
          </a:effectLst>
        </p:spPr>
        <p:txBody>
          <a:bodyPr>
            <a:spAutoFit/>
          </a:bodyPr>
          <a:lstStyle/>
          <a:p>
            <a:pPr algn="r" rtl="1" eaLnBrk="1" hangingPunct="1">
              <a:defRPr/>
            </a:pPr>
            <a:r>
              <a:rPr lang="ar-SA" b="1">
                <a:solidFill>
                  <a:srgbClr val="1D4C72"/>
                </a:solidFill>
              </a:rPr>
              <a:t>سؤال</a:t>
            </a:r>
            <a:r>
              <a:rPr lang="he-IL" b="1">
                <a:solidFill>
                  <a:srgbClr val="1D4C72"/>
                </a:solidFill>
              </a:rPr>
              <a:t> 4:</a:t>
            </a:r>
          </a:p>
          <a:p>
            <a:pPr algn="r" rtl="1" eaLnBrk="1" hangingPunct="1">
              <a:defRPr/>
            </a:pPr>
            <a:r>
              <a:rPr lang="ar-SA">
                <a:solidFill>
                  <a:srgbClr val="1D4C72"/>
                </a:solidFill>
              </a:rPr>
              <a:t>من هي مادة الأساس للإنزيم الذي أمامك؟</a:t>
            </a:r>
            <a:endParaRPr lang="he-IL">
              <a:solidFill>
                <a:srgbClr val="1D4C72"/>
              </a:solidFill>
            </a:endParaRPr>
          </a:p>
          <a:p>
            <a:pPr algn="r" rtl="1" eaLnBrk="1" hangingPunct="1">
              <a:defRPr/>
            </a:pPr>
            <a:endParaRPr lang="he-IL">
              <a:solidFill>
                <a:srgbClr val="1D4C72"/>
              </a:solidFill>
            </a:endParaRPr>
          </a:p>
        </p:txBody>
      </p:sp>
      <p:sp>
        <p:nvSpPr>
          <p:cNvPr id="41" name="מלבן 40"/>
          <p:cNvSpPr/>
          <p:nvPr/>
        </p:nvSpPr>
        <p:spPr>
          <a:xfrm>
            <a:off x="3349625" y="2574925"/>
            <a:ext cx="711200" cy="646113"/>
          </a:xfrm>
          <a:prstGeom prst="rect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>
            <a:defPPr>
              <a:defRPr lang="he-I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Blip>
                <a:blip r:embed="rId2"/>
              </a:buBlip>
              <a:defRPr/>
            </a:pPr>
            <a:endParaRPr lang="he-IL" sz="1200" dirty="0">
              <a:solidFill>
                <a:prstClr val="black"/>
              </a:solidFill>
            </a:endParaRPr>
          </a:p>
        </p:txBody>
      </p:sp>
      <p:sp>
        <p:nvSpPr>
          <p:cNvPr id="42" name="אליפסה 41"/>
          <p:cNvSpPr/>
          <p:nvPr/>
        </p:nvSpPr>
        <p:spPr>
          <a:xfrm>
            <a:off x="3673475" y="2251075"/>
            <a:ext cx="1292225" cy="1292225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>
            <a:defPPr>
              <a:defRPr lang="he-I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Blip>
                <a:blip r:embed="rId2"/>
              </a:buBlip>
              <a:defRPr/>
            </a:pPr>
            <a:endParaRPr lang="he-IL" sz="1200" dirty="0">
              <a:solidFill>
                <a:prstClr val="black"/>
              </a:solidFill>
            </a:endParaRPr>
          </a:p>
        </p:txBody>
      </p:sp>
      <p:sp>
        <p:nvSpPr>
          <p:cNvPr id="43" name="אליפסה 42"/>
          <p:cNvSpPr/>
          <p:nvPr/>
        </p:nvSpPr>
        <p:spPr>
          <a:xfrm>
            <a:off x="5489575" y="2289175"/>
            <a:ext cx="1292225" cy="1292225"/>
          </a:xfrm>
          <a:prstGeom prst="ellipse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>
            <a:defPPr>
              <a:defRPr lang="he-I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Blip>
                <a:blip r:embed="rId2"/>
              </a:buBlip>
              <a:defRPr/>
            </a:pPr>
            <a:endParaRPr lang="he-IL" sz="1200" dirty="0">
              <a:solidFill>
                <a:prstClr val="black"/>
              </a:solidFill>
            </a:endParaRPr>
          </a:p>
        </p:txBody>
      </p:sp>
      <p:sp>
        <p:nvSpPr>
          <p:cNvPr id="44" name="אליפסה 43"/>
          <p:cNvSpPr/>
          <p:nvPr/>
        </p:nvSpPr>
        <p:spPr>
          <a:xfrm>
            <a:off x="5360988" y="2611438"/>
            <a:ext cx="257175" cy="258762"/>
          </a:xfrm>
          <a:prstGeom prst="ellipse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>
            <a:defPPr>
              <a:defRPr lang="he-I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Blip>
                <a:blip r:embed="rId2"/>
              </a:buBlip>
              <a:defRPr/>
            </a:pPr>
            <a:endParaRPr lang="he-IL" sz="1200" dirty="0">
              <a:solidFill>
                <a:prstClr val="black"/>
              </a:solidFill>
            </a:endParaRPr>
          </a:p>
        </p:txBody>
      </p:sp>
      <p:sp>
        <p:nvSpPr>
          <p:cNvPr id="45" name="אליפסה 44"/>
          <p:cNvSpPr/>
          <p:nvPr/>
        </p:nvSpPr>
        <p:spPr>
          <a:xfrm>
            <a:off x="5360988" y="2870200"/>
            <a:ext cx="257175" cy="258763"/>
          </a:xfrm>
          <a:prstGeom prst="ellipse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>
            <a:defPPr>
              <a:defRPr lang="he-I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Blip>
                <a:blip r:embed="rId2"/>
              </a:buBlip>
              <a:defRPr/>
            </a:pPr>
            <a:endParaRPr lang="he-IL" sz="1200" dirty="0">
              <a:solidFill>
                <a:prstClr val="black"/>
              </a:solidFill>
            </a:endParaRPr>
          </a:p>
        </p:txBody>
      </p:sp>
      <p:sp>
        <p:nvSpPr>
          <p:cNvPr id="46" name="אליפסה 45"/>
          <p:cNvSpPr/>
          <p:nvPr/>
        </p:nvSpPr>
        <p:spPr>
          <a:xfrm>
            <a:off x="5424488" y="3128963"/>
            <a:ext cx="258762" cy="258762"/>
          </a:xfrm>
          <a:prstGeom prst="ellipse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>
            <a:defPPr>
              <a:defRPr lang="he-I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Blip>
                <a:blip r:embed="rId2"/>
              </a:buBlip>
              <a:defRPr/>
            </a:pPr>
            <a:endParaRPr lang="he-IL" sz="1200" dirty="0">
              <a:solidFill>
                <a:prstClr val="black"/>
              </a:solidFill>
            </a:endParaRPr>
          </a:p>
        </p:txBody>
      </p:sp>
      <p:sp>
        <p:nvSpPr>
          <p:cNvPr id="47" name="אליפסה 46"/>
          <p:cNvSpPr/>
          <p:nvPr/>
        </p:nvSpPr>
        <p:spPr>
          <a:xfrm>
            <a:off x="7375525" y="2257425"/>
            <a:ext cx="1292225" cy="1292225"/>
          </a:xfrm>
          <a:prstGeom prst="ellipse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>
            <a:defPPr>
              <a:defRPr lang="he-I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Blip>
                <a:blip r:embed="rId2"/>
              </a:buBlip>
              <a:defRPr/>
            </a:pPr>
            <a:endParaRPr lang="he-IL" sz="1200" dirty="0">
              <a:solidFill>
                <a:prstClr val="black"/>
              </a:solidFill>
            </a:endParaRPr>
          </a:p>
        </p:txBody>
      </p:sp>
      <p:sp>
        <p:nvSpPr>
          <p:cNvPr id="48" name="יהלום 47"/>
          <p:cNvSpPr/>
          <p:nvPr/>
        </p:nvSpPr>
        <p:spPr>
          <a:xfrm>
            <a:off x="7099300" y="2543175"/>
            <a:ext cx="774700" cy="711200"/>
          </a:xfrm>
          <a:prstGeom prst="diamond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>
            <a:defPPr>
              <a:defRPr lang="he-I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Blip>
                <a:blip r:embed="rId2"/>
              </a:buBlip>
              <a:defRPr/>
            </a:pPr>
            <a:endParaRPr lang="he-IL" sz="1200" dirty="0">
              <a:solidFill>
                <a:prstClr val="black"/>
              </a:solidFill>
            </a:endParaRPr>
          </a:p>
        </p:txBody>
      </p:sp>
      <p:sp>
        <p:nvSpPr>
          <p:cNvPr id="49" name="מלבן 48"/>
          <p:cNvSpPr/>
          <p:nvPr/>
        </p:nvSpPr>
        <p:spPr>
          <a:xfrm>
            <a:off x="476250" y="1900238"/>
            <a:ext cx="1481138" cy="1957387"/>
          </a:xfrm>
          <a:prstGeom prst="rect">
            <a:avLst/>
          </a:prstGeom>
          <a:solidFill>
            <a:srgbClr val="FFC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>
            <a:defPPr>
              <a:defRPr lang="he-I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Blip>
                <a:blip r:embed="rId2"/>
              </a:buBlip>
              <a:defRPr/>
            </a:pPr>
            <a:endParaRPr lang="he-IL" sz="1200" dirty="0">
              <a:solidFill>
                <a:prstClr val="black"/>
              </a:solidFill>
            </a:endParaRPr>
          </a:p>
        </p:txBody>
      </p:sp>
      <p:sp>
        <p:nvSpPr>
          <p:cNvPr id="50" name="יהלום 49"/>
          <p:cNvSpPr/>
          <p:nvPr/>
        </p:nvSpPr>
        <p:spPr>
          <a:xfrm>
            <a:off x="1574800" y="2482850"/>
            <a:ext cx="776288" cy="709613"/>
          </a:xfrm>
          <a:prstGeom prst="diamond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>
            <a:defPPr>
              <a:defRPr lang="he-I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Blip>
                <a:blip r:embed="rId2"/>
              </a:buBlip>
              <a:defRPr/>
            </a:pPr>
            <a:endParaRPr lang="he-IL" sz="1200" dirty="0">
              <a:solidFill>
                <a:prstClr val="black"/>
              </a:solidFill>
            </a:endParaRPr>
          </a:p>
        </p:txBody>
      </p:sp>
      <p:sp>
        <p:nvSpPr>
          <p:cNvPr id="100366" name="TextBox 50"/>
          <p:cNvSpPr txBox="1">
            <a:spLocks noChangeArrowheads="1"/>
          </p:cNvSpPr>
          <p:nvPr/>
        </p:nvSpPr>
        <p:spPr bwMode="auto">
          <a:xfrm>
            <a:off x="785813" y="1928813"/>
            <a:ext cx="92868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ar-SA" altLang="en-US" b="1">
                <a:solidFill>
                  <a:srgbClr val="0D0D0D"/>
                </a:solidFill>
              </a:rPr>
              <a:t>إنزيم</a:t>
            </a:r>
            <a:endParaRPr lang="he-IL" altLang="en-US" b="1">
              <a:solidFill>
                <a:srgbClr val="0D0D0D"/>
              </a:solidFill>
            </a:endParaRPr>
          </a:p>
        </p:txBody>
      </p:sp>
      <p:sp>
        <p:nvSpPr>
          <p:cNvPr id="100367" name="TextBox 51"/>
          <p:cNvSpPr txBox="1">
            <a:spLocks noChangeArrowheads="1"/>
          </p:cNvSpPr>
          <p:nvPr/>
        </p:nvSpPr>
        <p:spPr bwMode="auto">
          <a:xfrm>
            <a:off x="2428875" y="2643188"/>
            <a:ext cx="3571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he-IL" sz="4400" b="1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100368" name="TextBox 17"/>
          <p:cNvSpPr txBox="1">
            <a:spLocks noChangeArrowheads="1"/>
          </p:cNvSpPr>
          <p:nvPr/>
        </p:nvSpPr>
        <p:spPr bwMode="auto">
          <a:xfrm>
            <a:off x="7858125" y="1643063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ar-SA" altLang="en-US" b="1">
                <a:solidFill>
                  <a:srgbClr val="0D0D0D"/>
                </a:solidFill>
              </a:rPr>
              <a:t>أ</a:t>
            </a:r>
            <a:r>
              <a:rPr lang="he-IL" altLang="en-US" b="1">
                <a:solidFill>
                  <a:srgbClr val="0D0D0D"/>
                </a:solidFill>
              </a:rPr>
              <a:t>.</a:t>
            </a:r>
          </a:p>
        </p:txBody>
      </p:sp>
      <p:sp>
        <p:nvSpPr>
          <p:cNvPr id="100369" name="TextBox 20"/>
          <p:cNvSpPr txBox="1">
            <a:spLocks noChangeArrowheads="1"/>
          </p:cNvSpPr>
          <p:nvPr/>
        </p:nvSpPr>
        <p:spPr bwMode="auto">
          <a:xfrm>
            <a:off x="5929313" y="1635125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ar-SA" altLang="en-US" b="1">
                <a:solidFill>
                  <a:srgbClr val="0D0D0D"/>
                </a:solidFill>
              </a:rPr>
              <a:t>ب</a:t>
            </a:r>
            <a:r>
              <a:rPr lang="he-IL" altLang="en-US" b="1">
                <a:solidFill>
                  <a:srgbClr val="0D0D0D"/>
                </a:solidFill>
              </a:rPr>
              <a:t>.</a:t>
            </a:r>
          </a:p>
        </p:txBody>
      </p:sp>
      <p:sp>
        <p:nvSpPr>
          <p:cNvPr id="100370" name="TextBox 21"/>
          <p:cNvSpPr txBox="1">
            <a:spLocks noChangeArrowheads="1"/>
          </p:cNvSpPr>
          <p:nvPr/>
        </p:nvSpPr>
        <p:spPr bwMode="auto">
          <a:xfrm>
            <a:off x="4071938" y="1643063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ar-SA" altLang="en-US" b="1">
                <a:solidFill>
                  <a:srgbClr val="0D0D0D"/>
                </a:solidFill>
              </a:rPr>
              <a:t>ج</a:t>
            </a:r>
            <a:r>
              <a:rPr lang="he-IL" altLang="en-US" b="1">
                <a:solidFill>
                  <a:srgbClr val="0D0D0D"/>
                </a:solidFill>
              </a:rPr>
              <a:t>.</a:t>
            </a:r>
          </a:p>
        </p:txBody>
      </p:sp>
      <p:sp>
        <p:nvSpPr>
          <p:cNvPr id="100371" name="כותרת 19"/>
          <p:cNvSpPr>
            <a:spLocks noGrp="1"/>
          </p:cNvSpPr>
          <p:nvPr>
            <p:ph type="title" idx="4294967295"/>
          </p:nvPr>
        </p:nvSpPr>
        <p:spPr bwMode="auto">
          <a:xfrm>
            <a:off x="457200" y="71438"/>
            <a:ext cx="8229600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ar-SA" altLang="en-US" sz="2000" b="1">
                <a:solidFill>
                  <a:srgbClr val="FF6600"/>
                </a:solidFill>
              </a:rPr>
              <a:t>سؤال</a:t>
            </a:r>
            <a:r>
              <a:rPr lang="ar-AE" altLang="en-US" sz="2000" b="1">
                <a:solidFill>
                  <a:srgbClr val="FF6600"/>
                </a:solidFill>
              </a:rPr>
              <a:t>1</a:t>
            </a:r>
            <a:r>
              <a:rPr lang="he-IL" altLang="en-US" sz="2000" b="1">
                <a:solidFill>
                  <a:srgbClr val="FF6600"/>
                </a:solidFill>
              </a:rPr>
              <a:t>– </a:t>
            </a:r>
            <a:r>
              <a:rPr lang="ar-SA" altLang="en-US" sz="2000" b="1">
                <a:solidFill>
                  <a:srgbClr val="FF6600"/>
                </a:solidFill>
              </a:rPr>
              <a:t>خاصية الإنزيم</a:t>
            </a:r>
            <a:endParaRPr lang="he-IL" altLang="en-US" sz="2000" b="1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427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مستطيل 2"/>
          <p:cNvSpPr>
            <a:spLocks noChangeArrowheads="1"/>
          </p:cNvSpPr>
          <p:nvPr/>
        </p:nvSpPr>
        <p:spPr bwMode="auto">
          <a:xfrm>
            <a:off x="1331640" y="980728"/>
            <a:ext cx="684076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ar-AE" sz="5400" b="1" dirty="0">
                <a:solidFill>
                  <a:srgbClr val="000099"/>
                </a:solidFill>
                <a:cs typeface="Monotype Koufi" pitchFamily="2" charset="-78"/>
              </a:rPr>
              <a:t>الكوكب الأزرق  </a:t>
            </a:r>
          </a:p>
          <a:p>
            <a:pPr algn="l" rtl="0"/>
            <a:endParaRPr lang="ar-AE" sz="5400" b="1" dirty="0">
              <a:solidFill>
                <a:srgbClr val="000099"/>
              </a:solidFill>
              <a:cs typeface="Monotype Koufi" pitchFamily="2" charset="-78"/>
            </a:endParaRPr>
          </a:p>
          <a:p>
            <a:pPr rtl="0"/>
            <a:r>
              <a:rPr lang="ar-AE" sz="5400" b="1" dirty="0">
                <a:solidFill>
                  <a:srgbClr val="000099"/>
                </a:solidFill>
                <a:cs typeface="Monotype Koufi" pitchFamily="2" charset="-78"/>
              </a:rPr>
              <a:t>ما هو ؟..........</a:t>
            </a:r>
          </a:p>
          <a:p>
            <a:pPr algn="l" rtl="0"/>
            <a:r>
              <a:rPr lang="ar-AE" sz="5400" b="1" dirty="0">
                <a:solidFill>
                  <a:srgbClr val="000099"/>
                </a:solidFill>
                <a:cs typeface="Monotype Koufi" pitchFamily="2" charset="-78"/>
              </a:rPr>
              <a:t>سبب التسمية؟... </a:t>
            </a:r>
            <a:endParaRPr lang="ar-EG" sz="5400" b="1" dirty="0">
              <a:solidFill>
                <a:srgbClr val="000099"/>
              </a:solidFill>
            </a:endParaRPr>
          </a:p>
        </p:txBody>
      </p:sp>
      <p:pic>
        <p:nvPicPr>
          <p:cNvPr id="4" name="Picture 2" descr="قطبية جزيء الماء - الماء وخواص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33056"/>
            <a:ext cx="3002350" cy="278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آلية الانحلال في الماء Mechanism of dissolution in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02" y="548680"/>
            <a:ext cx="253191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45260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671512" y="1785938"/>
            <a:ext cx="804386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ar-AE" sz="4000" dirty="0">
                <a:cs typeface="Monotype Koufi" pitchFamily="2" charset="-78"/>
              </a:rPr>
              <a:t>سمة في المادة مثل اللون أو درجة الذوبان </a:t>
            </a:r>
            <a:r>
              <a:rPr lang="ar-AE" sz="4000" dirty="0">
                <a:solidFill>
                  <a:srgbClr val="FF0000"/>
                </a:solidFill>
                <a:cs typeface="Monotype Koufi" pitchFamily="2" charset="-78"/>
              </a:rPr>
              <a:t>يمكن ملاحظتها </a:t>
            </a:r>
            <a:r>
              <a:rPr lang="ar-AE" sz="4000" dirty="0">
                <a:cs typeface="Monotype Koufi" pitchFamily="2" charset="-78"/>
              </a:rPr>
              <a:t>أو قياسها من دون أي تغير في تركيب المادة </a:t>
            </a:r>
            <a:r>
              <a:rPr lang="ar-SA" sz="4000" dirty="0">
                <a:cs typeface="AL-Mohanad Bold" pitchFamily="10" charset="-78"/>
              </a:rPr>
              <a:t>.</a:t>
            </a:r>
            <a:r>
              <a:rPr lang="ar-SA" sz="4000" dirty="0">
                <a:cs typeface="Monotype Koufi" pitchFamily="2" charset="-78"/>
              </a:rPr>
              <a:t> </a:t>
            </a:r>
            <a:endParaRPr lang="en-US" sz="4000" dirty="0">
              <a:cs typeface="Monotype Koufi" pitchFamily="2" charset="-78"/>
            </a:endParaRPr>
          </a:p>
        </p:txBody>
      </p:sp>
      <p:sp>
        <p:nvSpPr>
          <p:cNvPr id="25603" name="مستطيل 2"/>
          <p:cNvSpPr>
            <a:spLocks noChangeArrowheads="1"/>
          </p:cNvSpPr>
          <p:nvPr/>
        </p:nvSpPr>
        <p:spPr bwMode="auto">
          <a:xfrm>
            <a:off x="3730625" y="551306"/>
            <a:ext cx="499527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AE" sz="5400" b="1" dirty="0">
                <a:solidFill>
                  <a:srgbClr val="000099"/>
                </a:solidFill>
                <a:cs typeface="Monotype Koufi" pitchFamily="2" charset="-78"/>
              </a:rPr>
              <a:t>الخاصية الفيزيائية </a:t>
            </a:r>
            <a:endParaRPr lang="ar-EG" sz="5400" b="1" dirty="0">
              <a:solidFill>
                <a:srgbClr val="000099"/>
              </a:solidFill>
            </a:endParaRPr>
          </a:p>
        </p:txBody>
      </p:sp>
      <p:pic>
        <p:nvPicPr>
          <p:cNvPr id="4" name="Picture 2" descr="قطبية جزيء الماء - الماء وخواص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933056"/>
            <a:ext cx="2570302" cy="278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آلية الانحلال في الماء Mechanism of dissolution in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2387475" cy="257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77028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1857374" y="1314633"/>
            <a:ext cx="728662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ar-AE" sz="4000" dirty="0">
                <a:cs typeface="Monotype Koufi" pitchFamily="2" charset="-78"/>
              </a:rPr>
              <a:t>خصائص الماء تجعله مناسباً تماماً للحفاظ على الاتزان الداخلي في الكائن الحي</a:t>
            </a:r>
            <a:r>
              <a:rPr lang="ar-SA" sz="4000" dirty="0">
                <a:cs typeface="AL-Mohanad Bold" pitchFamily="10" charset="-78"/>
              </a:rPr>
              <a:t>.</a:t>
            </a:r>
            <a:r>
              <a:rPr lang="ar-SA" sz="4000" dirty="0">
                <a:cs typeface="Monotype Koufi" pitchFamily="2" charset="-78"/>
              </a:rPr>
              <a:t> </a:t>
            </a:r>
            <a:endParaRPr lang="en-US" sz="4000" dirty="0">
              <a:cs typeface="Monotype Koufi" pitchFamily="2" charset="-78"/>
            </a:endParaRPr>
          </a:p>
        </p:txBody>
      </p:sp>
      <p:sp>
        <p:nvSpPr>
          <p:cNvPr id="25603" name="مستطيل 2"/>
          <p:cNvSpPr>
            <a:spLocks noChangeArrowheads="1"/>
          </p:cNvSpPr>
          <p:nvPr/>
        </p:nvSpPr>
        <p:spPr bwMode="auto">
          <a:xfrm>
            <a:off x="3730625" y="260648"/>
            <a:ext cx="135325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AE" sz="5400" b="1" dirty="0">
                <a:solidFill>
                  <a:srgbClr val="000099"/>
                </a:solidFill>
                <a:cs typeface="Monotype Koufi" pitchFamily="2" charset="-78"/>
              </a:rPr>
              <a:t>الماء </a:t>
            </a:r>
            <a:endParaRPr lang="ar-EG" sz="5400" b="1" dirty="0">
              <a:solidFill>
                <a:srgbClr val="000099"/>
              </a:solidFill>
            </a:endParaRPr>
          </a:p>
        </p:txBody>
      </p:sp>
      <p:pic>
        <p:nvPicPr>
          <p:cNvPr id="4" name="Picture 2" descr="قطبية جزيء الماء - الماء وخواص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3540264"/>
            <a:ext cx="4874558" cy="317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آلية الانحلال في الماء Mechanism of dissolution in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1" y="836712"/>
            <a:ext cx="1923907" cy="446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مستطيل 2"/>
          <p:cNvSpPr>
            <a:spLocks noChangeArrowheads="1"/>
          </p:cNvSpPr>
          <p:nvPr/>
        </p:nvSpPr>
        <p:spPr bwMode="auto">
          <a:xfrm>
            <a:off x="2197837" y="548680"/>
            <a:ext cx="31662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AE" sz="5400" b="1" dirty="0">
                <a:solidFill>
                  <a:srgbClr val="000099"/>
                </a:solidFill>
                <a:cs typeface="Monotype Koufi" pitchFamily="2" charset="-78"/>
              </a:rPr>
              <a:t>قطبية الماء </a:t>
            </a:r>
            <a:endParaRPr lang="ar-EG" sz="5400" b="1" dirty="0">
              <a:solidFill>
                <a:srgbClr val="000099"/>
              </a:solidFill>
            </a:endParaRPr>
          </a:p>
        </p:txBody>
      </p:sp>
      <p:pic>
        <p:nvPicPr>
          <p:cNvPr id="4" name="Picture 2" descr="قطبية جزيء الماء - الماء وخواص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507" y="1010345"/>
            <a:ext cx="3578414" cy="401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آلية الانحلال في الماء Mechanism of dissolution in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96146"/>
            <a:ext cx="3899437" cy="354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10168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76470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000" b="1" dirty="0">
                <a:solidFill>
                  <a:schemeClr val="folHlink"/>
                </a:solidFill>
              </a:rPr>
              <a:t>وضح كيف تتكون الرابطة التساهمية في جزيء الماء </a:t>
            </a:r>
            <a:r>
              <a:rPr lang="en-US" sz="2400" b="1" dirty="0">
                <a:solidFill>
                  <a:schemeClr val="folHlink"/>
                </a:solidFill>
              </a:rPr>
              <a:t>H</a:t>
            </a:r>
            <a:r>
              <a:rPr lang="en-US" sz="2000" b="1" dirty="0">
                <a:solidFill>
                  <a:schemeClr val="folHlink"/>
                </a:solidFill>
              </a:rPr>
              <a:t> </a:t>
            </a:r>
            <a:r>
              <a:rPr lang="en-US" sz="1600" b="1" dirty="0">
                <a:solidFill>
                  <a:schemeClr val="folHlink"/>
                </a:solidFill>
              </a:rPr>
              <a:t>2</a:t>
            </a:r>
            <a:r>
              <a:rPr lang="en-US" sz="2400" b="1" dirty="0">
                <a:solidFill>
                  <a:schemeClr val="folHlink"/>
                </a:solidFill>
              </a:rPr>
              <a:t>O</a:t>
            </a:r>
            <a:endParaRPr lang="en-US" b="1" dirty="0">
              <a:solidFill>
                <a:schemeClr val="folHlink"/>
              </a:solidFill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23850" y="1628775"/>
            <a:ext cx="5762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</a:t>
            </a:r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755650" y="1484313"/>
            <a:ext cx="144463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250825" y="1844675"/>
            <a:ext cx="144463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395288" y="2133600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971550" y="1844675"/>
            <a:ext cx="144463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827088" y="2205038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Oval 12"/>
          <p:cNvSpPr>
            <a:spLocks noChangeArrowheads="1"/>
          </p:cNvSpPr>
          <p:nvPr/>
        </p:nvSpPr>
        <p:spPr bwMode="auto">
          <a:xfrm>
            <a:off x="2627313" y="1557338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Oval 13"/>
          <p:cNvSpPr>
            <a:spLocks noChangeArrowheads="1"/>
          </p:cNvSpPr>
          <p:nvPr/>
        </p:nvSpPr>
        <p:spPr bwMode="auto">
          <a:xfrm>
            <a:off x="6516688" y="1412875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Oval 14"/>
          <p:cNvSpPr>
            <a:spLocks noChangeArrowheads="1"/>
          </p:cNvSpPr>
          <p:nvPr/>
        </p:nvSpPr>
        <p:spPr bwMode="auto">
          <a:xfrm>
            <a:off x="6732588" y="1412875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9" name="Oval 15"/>
          <p:cNvSpPr>
            <a:spLocks noChangeArrowheads="1"/>
          </p:cNvSpPr>
          <p:nvPr/>
        </p:nvSpPr>
        <p:spPr bwMode="auto">
          <a:xfrm>
            <a:off x="6732588" y="2133600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0" name="Oval 16"/>
          <p:cNvSpPr>
            <a:spLocks noChangeArrowheads="1"/>
          </p:cNvSpPr>
          <p:nvPr/>
        </p:nvSpPr>
        <p:spPr bwMode="auto">
          <a:xfrm>
            <a:off x="6084888" y="1773238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1" name="Oval 17"/>
          <p:cNvSpPr>
            <a:spLocks noChangeArrowheads="1"/>
          </p:cNvSpPr>
          <p:nvPr/>
        </p:nvSpPr>
        <p:spPr bwMode="auto">
          <a:xfrm>
            <a:off x="468313" y="1484313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1619250" y="1628775"/>
            <a:ext cx="431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+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2268538" y="1628775"/>
            <a:ext cx="863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 H</a:t>
            </a:r>
          </a:p>
        </p:txBody>
      </p:sp>
      <p:sp>
        <p:nvSpPr>
          <p:cNvPr id="11284" name="AutoShape 20"/>
          <p:cNvSpPr>
            <a:spLocks noChangeArrowheads="1"/>
          </p:cNvSpPr>
          <p:nvPr/>
        </p:nvSpPr>
        <p:spPr bwMode="auto">
          <a:xfrm>
            <a:off x="3419475" y="1844675"/>
            <a:ext cx="1150938" cy="142875"/>
          </a:xfrm>
          <a:prstGeom prst="rightArrow">
            <a:avLst>
              <a:gd name="adj1" fmla="val 50000"/>
              <a:gd name="adj2" fmla="val 2013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6286512" y="1714488"/>
            <a:ext cx="5762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O</a:t>
            </a: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7380288" y="1628775"/>
            <a:ext cx="504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</a:t>
            </a:r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5435600" y="1628775"/>
            <a:ext cx="6492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</a:t>
            </a:r>
          </a:p>
        </p:txBody>
      </p:sp>
      <p:sp>
        <p:nvSpPr>
          <p:cNvPr id="11288" name="Oval 24"/>
          <p:cNvSpPr>
            <a:spLocks noChangeArrowheads="1"/>
          </p:cNvSpPr>
          <p:nvPr/>
        </p:nvSpPr>
        <p:spPr bwMode="auto">
          <a:xfrm>
            <a:off x="7235825" y="1773238"/>
            <a:ext cx="144463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6516688" y="2133600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6084888" y="1989138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1" name="Oval 27"/>
          <p:cNvSpPr>
            <a:spLocks noChangeArrowheads="1"/>
          </p:cNvSpPr>
          <p:nvPr/>
        </p:nvSpPr>
        <p:spPr bwMode="auto">
          <a:xfrm>
            <a:off x="7235825" y="1989138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مستطيل 2"/>
          <p:cNvSpPr>
            <a:spLocks noChangeArrowheads="1"/>
          </p:cNvSpPr>
          <p:nvPr/>
        </p:nvSpPr>
        <p:spPr bwMode="auto">
          <a:xfrm>
            <a:off x="2677093" y="0"/>
            <a:ext cx="31662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AE" sz="5400" b="1" dirty="0">
                <a:solidFill>
                  <a:srgbClr val="000099"/>
                </a:solidFill>
                <a:cs typeface="Monotype Koufi" pitchFamily="2" charset="-78"/>
              </a:rPr>
              <a:t>قطبية الماء </a:t>
            </a:r>
            <a:endParaRPr lang="ar-EG" sz="5400" b="1" dirty="0">
              <a:solidFill>
                <a:srgbClr val="000099"/>
              </a:solidFill>
            </a:endParaRPr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540544" y="2407681"/>
            <a:ext cx="8208714" cy="319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ar-AE" sz="2800" dirty="0">
                <a:cs typeface="Monotype Koufi" pitchFamily="2" charset="-78"/>
              </a:rPr>
              <a:t>الإلكترونات أكثرإنجذابا ًإلى نواة ذرة الأكسجين </a:t>
            </a:r>
          </a:p>
          <a:p>
            <a:pPr marL="571500" indent="-571500" algn="ctr">
              <a:lnSpc>
                <a:spcPct val="140000"/>
              </a:lnSpc>
              <a:spcBef>
                <a:spcPct val="50000"/>
              </a:spcBef>
              <a:buFontTx/>
              <a:buChar char="-"/>
            </a:pPr>
            <a:r>
              <a:rPr lang="ar-AE" sz="2800" dirty="0">
                <a:cs typeface="Monotype Koufi" pitchFamily="2" charset="-78"/>
              </a:rPr>
              <a:t>تبقي الإلكترونات بالقرب من نواة ذرة الأكسجين مدة أطول </a:t>
            </a:r>
          </a:p>
          <a:p>
            <a:pPr marL="571500" indent="-571500" algn="ctr">
              <a:lnSpc>
                <a:spcPct val="140000"/>
              </a:lnSpc>
              <a:spcBef>
                <a:spcPct val="50000"/>
              </a:spcBef>
              <a:buFontTx/>
              <a:buChar char="-"/>
            </a:pPr>
            <a:r>
              <a:rPr lang="ar-AE" sz="2800" dirty="0">
                <a:cs typeface="Monotype Koufi" pitchFamily="2" charset="-78"/>
              </a:rPr>
              <a:t>وهذا التوزيع غير المتساوي للإلكترونات في جزيء الماء يؤدي للشكل المنحني لجزيئات الماء</a:t>
            </a:r>
            <a:r>
              <a:rPr lang="ar-SA" sz="4000" dirty="0">
                <a:cs typeface="AL-Mohanad Bold" pitchFamily="10" charset="-78"/>
              </a:rPr>
              <a:t>.</a:t>
            </a:r>
            <a:r>
              <a:rPr lang="ar-SA" sz="4000" dirty="0">
                <a:cs typeface="Monotype Koufi" pitchFamily="2" charset="-78"/>
              </a:rPr>
              <a:t> </a:t>
            </a:r>
            <a:endParaRPr lang="en-US" sz="4000" dirty="0">
              <a:cs typeface="Monotype Koufi" pitchFamily="2" charset="-78"/>
            </a:endParaRPr>
          </a:p>
        </p:txBody>
      </p:sp>
      <p:pic>
        <p:nvPicPr>
          <p:cNvPr id="1026" name="Picture 2" descr="قطبية جزيء الماء - الماء وخواص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4725144"/>
            <a:ext cx="2281352" cy="198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آلية الانحلال في الماء Mechanism of dissolution in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" y="4697526"/>
            <a:ext cx="1895475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58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0" grpId="0"/>
      <p:bldP spid="11271" grpId="0" animBg="1"/>
      <p:bldP spid="11272" grpId="0" animBg="1"/>
      <p:bldP spid="11273" grpId="0" animBg="1"/>
      <p:bldP spid="11274" grpId="0" animBg="1"/>
      <p:bldP spid="11275" grpId="0" animBg="1"/>
      <p:bldP spid="11276" grpId="0" animBg="1"/>
      <p:bldP spid="11277" grpId="0" animBg="1"/>
      <p:bldP spid="11278" grpId="0" animBg="1"/>
      <p:bldP spid="11279" grpId="0" animBg="1"/>
      <p:bldP spid="11280" grpId="0" animBg="1"/>
      <p:bldP spid="11281" grpId="0" animBg="1"/>
      <p:bldP spid="11282" grpId="0"/>
      <p:bldP spid="11283" grpId="0"/>
      <p:bldP spid="11284" grpId="0" animBg="1"/>
      <p:bldP spid="11285" grpId="0"/>
      <p:bldP spid="11286" grpId="0"/>
      <p:bldP spid="11287" grpId="0"/>
      <p:bldP spid="11288" grpId="0" animBg="1"/>
      <p:bldP spid="11289" grpId="0" animBg="1"/>
      <p:bldP spid="11290" grpId="0" animBg="1"/>
      <p:bldP spid="1129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23850" y="1628775"/>
            <a:ext cx="5762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</a:t>
            </a:r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755650" y="1484313"/>
            <a:ext cx="144463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250825" y="1844675"/>
            <a:ext cx="144463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395288" y="2133600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971550" y="1844675"/>
            <a:ext cx="144463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827088" y="2205038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Oval 12"/>
          <p:cNvSpPr>
            <a:spLocks noChangeArrowheads="1"/>
          </p:cNvSpPr>
          <p:nvPr/>
        </p:nvSpPr>
        <p:spPr bwMode="auto">
          <a:xfrm>
            <a:off x="2627313" y="15573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1277" name="Oval 13"/>
          <p:cNvSpPr>
            <a:spLocks noChangeArrowheads="1"/>
          </p:cNvSpPr>
          <p:nvPr/>
        </p:nvSpPr>
        <p:spPr bwMode="auto">
          <a:xfrm>
            <a:off x="6516688" y="1412875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Oval 14"/>
          <p:cNvSpPr>
            <a:spLocks noChangeArrowheads="1"/>
          </p:cNvSpPr>
          <p:nvPr/>
        </p:nvSpPr>
        <p:spPr bwMode="auto">
          <a:xfrm>
            <a:off x="6732588" y="1412875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9" name="Oval 15"/>
          <p:cNvSpPr>
            <a:spLocks noChangeArrowheads="1"/>
          </p:cNvSpPr>
          <p:nvPr/>
        </p:nvSpPr>
        <p:spPr bwMode="auto">
          <a:xfrm>
            <a:off x="6732588" y="2133600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0" name="Oval 16"/>
          <p:cNvSpPr>
            <a:spLocks noChangeArrowheads="1"/>
          </p:cNvSpPr>
          <p:nvPr/>
        </p:nvSpPr>
        <p:spPr bwMode="auto">
          <a:xfrm>
            <a:off x="6084888" y="1773238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1" name="Oval 17"/>
          <p:cNvSpPr>
            <a:spLocks noChangeArrowheads="1"/>
          </p:cNvSpPr>
          <p:nvPr/>
        </p:nvSpPr>
        <p:spPr bwMode="auto">
          <a:xfrm>
            <a:off x="468313" y="1484313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1619250" y="1628775"/>
            <a:ext cx="431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+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2268538" y="1628775"/>
            <a:ext cx="863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 H</a:t>
            </a:r>
          </a:p>
        </p:txBody>
      </p:sp>
      <p:sp>
        <p:nvSpPr>
          <p:cNvPr id="11284" name="AutoShape 20"/>
          <p:cNvSpPr>
            <a:spLocks noChangeArrowheads="1"/>
          </p:cNvSpPr>
          <p:nvPr/>
        </p:nvSpPr>
        <p:spPr bwMode="auto">
          <a:xfrm>
            <a:off x="3419475" y="1844675"/>
            <a:ext cx="1150938" cy="142875"/>
          </a:xfrm>
          <a:prstGeom prst="rightArrow">
            <a:avLst>
              <a:gd name="adj1" fmla="val 50000"/>
              <a:gd name="adj2" fmla="val 2013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6286512" y="1714488"/>
            <a:ext cx="5762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O</a:t>
            </a: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7380288" y="1628775"/>
            <a:ext cx="504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H</a:t>
            </a:r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5435600" y="1628775"/>
            <a:ext cx="6492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</a:t>
            </a:r>
          </a:p>
        </p:txBody>
      </p:sp>
      <p:sp>
        <p:nvSpPr>
          <p:cNvPr id="11288" name="Oval 24"/>
          <p:cNvSpPr>
            <a:spLocks noChangeArrowheads="1"/>
          </p:cNvSpPr>
          <p:nvPr/>
        </p:nvSpPr>
        <p:spPr bwMode="auto">
          <a:xfrm>
            <a:off x="7235825" y="1773238"/>
            <a:ext cx="144463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6516688" y="2133600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6084888" y="19891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1" name="Oval 27"/>
          <p:cNvSpPr>
            <a:spLocks noChangeArrowheads="1"/>
          </p:cNvSpPr>
          <p:nvPr/>
        </p:nvSpPr>
        <p:spPr bwMode="auto">
          <a:xfrm>
            <a:off x="7235825" y="19891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مستطيل 2"/>
          <p:cNvSpPr>
            <a:spLocks noChangeArrowheads="1"/>
          </p:cNvSpPr>
          <p:nvPr/>
        </p:nvSpPr>
        <p:spPr bwMode="auto">
          <a:xfrm>
            <a:off x="2677093" y="0"/>
            <a:ext cx="303640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AE" sz="5400" b="1" dirty="0">
                <a:solidFill>
                  <a:srgbClr val="000099"/>
                </a:solidFill>
                <a:cs typeface="Monotype Koufi" pitchFamily="2" charset="-78"/>
              </a:rPr>
              <a:t>جزيء قطبي </a:t>
            </a:r>
            <a:endParaRPr lang="ar-EG" sz="5400" b="1" dirty="0">
              <a:solidFill>
                <a:srgbClr val="000099"/>
              </a:solidFill>
            </a:endParaRPr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256753" y="2277269"/>
            <a:ext cx="8208714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ar-SA"/>
            </a:defPPr>
            <a:lvl1pPr algn="ctr">
              <a:lnSpc>
                <a:spcPct val="140000"/>
              </a:lnSpc>
              <a:spcBef>
                <a:spcPct val="50000"/>
              </a:spcBef>
              <a:defRPr sz="2800">
                <a:cs typeface="Monotype Koufi" pitchFamily="2" charset="-78"/>
              </a:defRPr>
            </a:lvl1pPr>
          </a:lstStyle>
          <a:p>
            <a:r>
              <a:rPr lang="ar-AE" dirty="0"/>
              <a:t>-تتوزع فيه الشحنات بشكل غير متساو </a:t>
            </a:r>
          </a:p>
          <a:p>
            <a:r>
              <a:rPr lang="ar-AE" dirty="0"/>
              <a:t>-مناطق ذات شحنات متعاكسة ( قطبين أو طرفين متعاكسين </a:t>
            </a:r>
          </a:p>
          <a:p>
            <a:pPr marL="457200" indent="-457200">
              <a:buFontTx/>
              <a:buChar char="-"/>
            </a:pPr>
            <a:r>
              <a:rPr lang="ar-AE" dirty="0"/>
              <a:t>يحدث تجاذب كهروسكوني ضعيف (رابطة هيدروجينية )</a:t>
            </a:r>
          </a:p>
          <a:p>
            <a:pPr marL="457200" indent="-457200">
              <a:buFontTx/>
              <a:buChar char="-"/>
            </a:pPr>
            <a:r>
              <a:rPr lang="ar-AE" sz="3200" dirty="0">
                <a:solidFill>
                  <a:srgbClr val="FF0000"/>
                </a:solidFill>
              </a:rPr>
              <a:t>رابطة هيدروجنية </a:t>
            </a:r>
            <a:r>
              <a:rPr lang="ar-AE" dirty="0"/>
              <a:t>أي تفاعل ضعيف بين ذرة هيدروجين من جهة وذرة أكسجين أو فلور أو نتروجين من جهة ثانية</a:t>
            </a:r>
          </a:p>
          <a:p>
            <a:pPr marL="457200" indent="-457200">
              <a:buFontTx/>
              <a:buChar char="-"/>
            </a:pPr>
            <a:r>
              <a:rPr lang="ar-AE" dirty="0">
                <a:solidFill>
                  <a:srgbClr val="FF0000"/>
                </a:solidFill>
              </a:rPr>
              <a:t>رابطة هيدروجنية  </a:t>
            </a:r>
            <a:r>
              <a:rPr lang="ar-AE" dirty="0"/>
              <a:t>نوع قوي من قوي فاندرفال القطبية </a:t>
            </a:r>
          </a:p>
          <a:p>
            <a:endParaRPr lang="en-US" dirty="0"/>
          </a:p>
        </p:txBody>
      </p:sp>
      <p:pic>
        <p:nvPicPr>
          <p:cNvPr id="1026" name="Picture 2" descr="قطبية جزيء الماء - الماء وخواص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246" y="36616"/>
            <a:ext cx="1740932" cy="151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آلية الانحلال في الماء Mechanism of dissolution in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940"/>
            <a:ext cx="2184399" cy="130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38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  <p:bldP spid="11271" grpId="0" animBg="1"/>
      <p:bldP spid="11272" grpId="0" animBg="1"/>
      <p:bldP spid="11273" grpId="0" animBg="1"/>
      <p:bldP spid="11274" grpId="0" animBg="1"/>
      <p:bldP spid="11275" grpId="0" animBg="1"/>
      <p:bldP spid="11276" grpId="0" animBg="1"/>
      <p:bldP spid="11277" grpId="0" animBg="1"/>
      <p:bldP spid="11278" grpId="0" animBg="1"/>
      <p:bldP spid="11279" grpId="0" animBg="1"/>
      <p:bldP spid="11280" grpId="0" animBg="1"/>
      <p:bldP spid="11281" grpId="0" animBg="1"/>
      <p:bldP spid="11282" grpId="0"/>
      <p:bldP spid="11283" grpId="0"/>
      <p:bldP spid="11284" grpId="0" animBg="1"/>
      <p:bldP spid="11285" grpId="0"/>
      <p:bldP spid="11286" grpId="0"/>
      <p:bldP spid="11287" grpId="0"/>
      <p:bldP spid="11288" grpId="0" animBg="1"/>
      <p:bldP spid="11289" grpId="0" animBg="1"/>
      <p:bldP spid="11290" grpId="0" animBg="1"/>
      <p:bldP spid="1129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مستطيل 15"/>
          <p:cNvSpPr>
            <a:spLocks noChangeArrowheads="1"/>
          </p:cNvSpPr>
          <p:nvPr/>
        </p:nvSpPr>
        <p:spPr bwMode="auto">
          <a:xfrm>
            <a:off x="0" y="1071546"/>
            <a:ext cx="892971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ar-AE" sz="3500" dirty="0"/>
              <a:t>قوى الجذب بين الجزيئات</a:t>
            </a:r>
            <a:endParaRPr lang="ar-EG" sz="3500" dirty="0"/>
          </a:p>
          <a:p>
            <a:pPr algn="just"/>
            <a:r>
              <a:rPr lang="ar-AE" sz="3500" dirty="0"/>
              <a:t>نتيجة التوزيع غير المتساو لسحابة الإلكترونات حول الجزيء</a:t>
            </a:r>
          </a:p>
          <a:p>
            <a:pPr algn="just"/>
            <a:r>
              <a:rPr lang="ar-AE" sz="3500" u="sng" dirty="0"/>
              <a:t>تتكون مناطق مؤقتة ذات شحنات موجبة وسالبة</a:t>
            </a:r>
          </a:p>
          <a:p>
            <a:pPr algn="just"/>
            <a:endParaRPr lang="ar-AE" sz="3500" u="sng" dirty="0"/>
          </a:p>
          <a:p>
            <a:pPr algn="just"/>
            <a:r>
              <a:rPr lang="ar-AE" sz="3500" dirty="0"/>
              <a:t>تعمل قوى </a:t>
            </a:r>
            <a:r>
              <a:rPr lang="ar-AE" sz="3500" dirty="0" err="1"/>
              <a:t>فاندرفال</a:t>
            </a:r>
            <a:r>
              <a:rPr lang="ar-AE" sz="3500" dirty="0"/>
              <a:t> في الماء(</a:t>
            </a:r>
            <a:r>
              <a:rPr lang="ar-AE" sz="3500" dirty="0">
                <a:solidFill>
                  <a:srgbClr val="FF0000"/>
                </a:solidFill>
              </a:rPr>
              <a:t>قوى الجذب بين جزيئات الماء-</a:t>
            </a:r>
          </a:p>
          <a:p>
            <a:pPr algn="just"/>
            <a:r>
              <a:rPr lang="ar-AE" sz="3500" dirty="0"/>
              <a:t> وليست القوي بين الذرات التي يتكون منها الماء)</a:t>
            </a:r>
          </a:p>
          <a:p>
            <a:pPr algn="just"/>
            <a:r>
              <a:rPr lang="ar-AE" sz="3500" dirty="0"/>
              <a:t>                       على ربط جزيئات الماء معاَ</a:t>
            </a:r>
          </a:p>
          <a:p>
            <a:pPr algn="just"/>
            <a:r>
              <a:rPr lang="ar-AE" sz="3500"/>
              <a:t>                                                         قطرات</a:t>
            </a:r>
            <a:endParaRPr lang="ar-EG" sz="3500" dirty="0"/>
          </a:p>
        </p:txBody>
      </p:sp>
      <p:sp>
        <p:nvSpPr>
          <p:cNvPr id="31748" name="مستطيل 16"/>
          <p:cNvSpPr>
            <a:spLocks noChangeArrowheads="1"/>
          </p:cNvSpPr>
          <p:nvPr/>
        </p:nvSpPr>
        <p:spPr bwMode="auto">
          <a:xfrm>
            <a:off x="3226957" y="142875"/>
            <a:ext cx="313098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5400" b="1" u="sng" dirty="0">
                <a:solidFill>
                  <a:srgbClr val="00B050"/>
                </a:solidFill>
              </a:rPr>
              <a:t>قوى </a:t>
            </a:r>
            <a:r>
              <a:rPr lang="ar-AE" sz="5400" b="1" u="sng" dirty="0" err="1">
                <a:solidFill>
                  <a:srgbClr val="00B050"/>
                </a:solidFill>
              </a:rPr>
              <a:t>فاندرفال</a:t>
            </a:r>
            <a:endParaRPr lang="ar-EG" sz="5400" b="1" u="sng" dirty="0">
              <a:solidFill>
                <a:srgbClr val="00B050"/>
              </a:solidFill>
            </a:endParaRPr>
          </a:p>
        </p:txBody>
      </p:sp>
      <p:pic>
        <p:nvPicPr>
          <p:cNvPr id="1026" name="Picture 2" descr="ناسا بالعربي - تعليم - ما هي الجزيئات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725144"/>
            <a:ext cx="2705100" cy="1983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79203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مستطيل 2"/>
          <p:cNvSpPr>
            <a:spLocks noChangeArrowheads="1"/>
          </p:cNvSpPr>
          <p:nvPr/>
        </p:nvSpPr>
        <p:spPr bwMode="auto">
          <a:xfrm>
            <a:off x="3557717" y="260648"/>
            <a:ext cx="308610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AE" sz="5400" b="1" dirty="0">
                <a:solidFill>
                  <a:srgbClr val="000099"/>
                </a:solidFill>
                <a:cs typeface="Monotype Koufi" pitchFamily="2" charset="-78"/>
              </a:rPr>
              <a:t>خصائص الماء </a:t>
            </a:r>
            <a:endParaRPr lang="ar-EG" sz="5400" b="1" dirty="0">
              <a:solidFill>
                <a:srgbClr val="000099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76926" y="1472009"/>
            <a:ext cx="8687562" cy="486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ar-SA"/>
            </a:defPPr>
            <a:lvl1pPr algn="ctr">
              <a:lnSpc>
                <a:spcPct val="140000"/>
              </a:lnSpc>
              <a:spcBef>
                <a:spcPct val="50000"/>
              </a:spcBef>
              <a:defRPr sz="2800">
                <a:cs typeface="Monotype Koufi" pitchFamily="2" charset="-78"/>
              </a:defRPr>
            </a:lvl1pPr>
          </a:lstStyle>
          <a:p>
            <a:r>
              <a:rPr lang="en-US" dirty="0"/>
              <a:t>1</a:t>
            </a:r>
            <a:r>
              <a:rPr lang="ar-AE" dirty="0"/>
              <a:t>-</a:t>
            </a:r>
            <a:r>
              <a:rPr lang="ar-AE" sz="2000" dirty="0"/>
              <a:t>ضروري للحياة على كوكب الأرض</a:t>
            </a:r>
          </a:p>
          <a:p>
            <a:r>
              <a:rPr lang="en-US" sz="2000" dirty="0"/>
              <a:t>2</a:t>
            </a:r>
            <a:r>
              <a:rPr lang="ar-AE" sz="2000" dirty="0"/>
              <a:t>-يوفر بيئات مناسبة للحياة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-</a:t>
            </a:r>
            <a:r>
              <a:rPr lang="en-US" sz="2400" dirty="0"/>
              <a:t>3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ar-AE" sz="2400" dirty="0">
                <a:solidFill>
                  <a:srgbClr val="FF0000"/>
                </a:solidFill>
              </a:rPr>
              <a:t>مساعدة الكائنات الحية على الاتزان الداخلي </a:t>
            </a:r>
            <a:endParaRPr lang="ar-AE" sz="2000" dirty="0"/>
          </a:p>
          <a:p>
            <a:r>
              <a:rPr lang="en-US" sz="2400" dirty="0"/>
              <a:t>4</a:t>
            </a:r>
            <a:r>
              <a:rPr lang="ar-AE" sz="2000" dirty="0">
                <a:solidFill>
                  <a:srgbClr val="FF0000"/>
                </a:solidFill>
              </a:rPr>
              <a:t>-مذيب عالمي </a:t>
            </a:r>
            <a:r>
              <a:rPr lang="ar-AE" sz="2000" dirty="0"/>
              <a:t>لان العديد من الماد تذوب فيه</a:t>
            </a:r>
          </a:p>
          <a:p>
            <a:pPr marL="457200" indent="-457200">
              <a:buFontTx/>
              <a:buChar char="-"/>
            </a:pPr>
            <a:r>
              <a:rPr lang="en-US" sz="2000" dirty="0"/>
              <a:t>5</a:t>
            </a:r>
            <a:r>
              <a:rPr lang="ar-AE" sz="2000" dirty="0"/>
              <a:t>-يصبح أكثر كثافة عندما تصل برودته إلى</a:t>
            </a:r>
            <a:r>
              <a:rPr lang="en-US" sz="2000" dirty="0"/>
              <a:t>C</a:t>
            </a:r>
            <a:r>
              <a:rPr lang="ar-AE" sz="2000" dirty="0"/>
              <a:t> ْ</a:t>
            </a:r>
            <a:r>
              <a:rPr lang="en-US" sz="2000" dirty="0"/>
              <a:t>4</a:t>
            </a:r>
            <a:r>
              <a:rPr lang="ar-AE" sz="2000" dirty="0"/>
              <a:t> تجعل الجليد يطفو – تعيش الكائنات حيه أسفل الجليد</a:t>
            </a:r>
          </a:p>
          <a:p>
            <a:pPr marL="457200" indent="-457200">
              <a:buFontTx/>
              <a:buChar char="-"/>
            </a:pPr>
            <a:r>
              <a:rPr lang="en-US" sz="2000" dirty="0"/>
              <a:t>6</a:t>
            </a:r>
            <a:r>
              <a:rPr lang="ar-AE" sz="2000" dirty="0"/>
              <a:t>-الماء مادة لاصقة( الخاصية الشعرية )تنقل الماء من جذوع النباتات لأجزاء النبات </a:t>
            </a:r>
          </a:p>
          <a:p>
            <a:pPr marL="457200" indent="-457200">
              <a:buFontTx/>
              <a:buChar char="-"/>
            </a:pPr>
            <a:r>
              <a:rPr lang="en-US" sz="2000" dirty="0"/>
              <a:t>7</a:t>
            </a:r>
            <a:r>
              <a:rPr lang="ar-AE" sz="2000" dirty="0"/>
              <a:t>- الماء متماسك ( التوتر السطحي )  قطرات الماء- تطفوا الحشرات والأوراق  فوق سطح الماء </a:t>
            </a:r>
            <a:endParaRPr lang="en-US" sz="2000" dirty="0"/>
          </a:p>
        </p:txBody>
      </p:sp>
      <p:pic>
        <p:nvPicPr>
          <p:cNvPr id="2050" name="Picture 2" descr="السوائل 1- الكثافة و الضغط 2- الميوعة 3- اللزوجة 4- التوتر السطحي - ppt 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526" y="1176485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ثمان حيوانات تستطيع المشي فوق الماء - دخلك بتعرف؟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26" y="414817"/>
            <a:ext cx="1512167" cy="100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كيف تستطيع الحيوانات المشي على الماء ؟ - سحر الكون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AE"/>
          </a:p>
        </p:txBody>
      </p:sp>
      <p:sp>
        <p:nvSpPr>
          <p:cNvPr id="3" name="AutoShape 8" descr="كيف تستطيع الحيوانات المشي على الماء ؟ - سحر الكون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AE"/>
          </a:p>
        </p:txBody>
      </p:sp>
      <p:sp>
        <p:nvSpPr>
          <p:cNvPr id="7" name="AutoShape 10" descr="كيف تستطيع الحيوانات المشي على الماء ؟ - سحر الكون"/>
          <p:cNvSpPr>
            <a:spLocks noChangeAspect="1" noChangeArrowheads="1"/>
          </p:cNvSpPr>
          <p:nvPr/>
        </p:nvSpPr>
        <p:spPr bwMode="auto">
          <a:xfrm>
            <a:off x="9228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AE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62" y="1844825"/>
            <a:ext cx="1789093" cy="1424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176" y="3410740"/>
            <a:ext cx="1161325" cy="772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14946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cf9301f2-0f3e-4dd4-a007-b84242db2bcf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AE"/>
          </a:p>
        </p:txBody>
      </p:sp>
      <p:sp>
        <p:nvSpPr>
          <p:cNvPr id="3" name="AutoShape 4" descr="blob:https://web.whatsapp.com/cf9301f2-0f3e-4dd4-a007-b84242db2bcf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AE"/>
          </a:p>
        </p:txBody>
      </p:sp>
      <p:pic>
        <p:nvPicPr>
          <p:cNvPr id="11269" name="Picture 5" descr="C:\Users\Me\Downloads\WhatsApp Image 2020-09-19 at 10.45.35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422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17144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AE" dirty="0"/>
              <a:t>اختبار قصير </a:t>
            </a:r>
            <a:br>
              <a:rPr lang="ar-AE" dirty="0"/>
            </a:br>
            <a:r>
              <a:rPr lang="ar-AE" dirty="0"/>
              <a:t>فكر- تميز – ألعب </a:t>
            </a:r>
            <a:br>
              <a:rPr lang="ar-AE" dirty="0"/>
            </a:br>
            <a:r>
              <a:rPr lang="en-US" dirty="0"/>
              <a:t>Forms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AE" dirty="0"/>
              <a:t>اختبار قصير </a:t>
            </a:r>
            <a:r>
              <a:rPr lang="en-US" dirty="0"/>
              <a:t>Forms</a:t>
            </a:r>
            <a:r>
              <a:rPr lang="ar-AE" dirty="0"/>
              <a:t> </a:t>
            </a:r>
            <a:br>
              <a:rPr lang="ar-AE" dirty="0"/>
            </a:br>
            <a:r>
              <a:rPr lang="ar-AE" dirty="0"/>
              <a:t>فكر- تميز – ألعب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https://forms.office.com/Pages/ResponsePage.aspx?id=DQSIkWdsW0yxEjajBLZtrQAAAAAAAAAAAAZ__g_kxJBUNUZET1RCWkFZSlhQM1lJTEVHUUhRMUg2Ry4u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9465876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AE" dirty="0"/>
              <a:t>الخاتمة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ماذا تعلمت من درس اليوم</a:t>
            </a:r>
            <a:endParaRPr lang="en-US" dirty="0"/>
          </a:p>
          <a:p>
            <a:r>
              <a:rPr lang="ar-SA" b="1" dirty="0"/>
              <a:t>ما هي نسبة استيعابك لموضوع الدرس </a:t>
            </a:r>
            <a:endParaRPr lang="en-US" dirty="0"/>
          </a:p>
          <a:p>
            <a:r>
              <a:rPr lang="ar-SA" b="1" dirty="0"/>
              <a:t>ما هي </a:t>
            </a:r>
            <a:r>
              <a:rPr lang="ar-AE" b="1" dirty="0"/>
              <a:t>الأساليب </a:t>
            </a:r>
            <a:r>
              <a:rPr lang="ar-AE" b="1" dirty="0" err="1"/>
              <a:t>و</a:t>
            </a:r>
            <a:r>
              <a:rPr lang="ar-AE" b="1" dirty="0"/>
              <a:t> الطرق المستخدمة</a:t>
            </a:r>
            <a:endParaRPr lang="en-US" dirty="0"/>
          </a:p>
          <a:p>
            <a:r>
              <a:rPr lang="ar-SA" b="1" dirty="0"/>
              <a:t> </a:t>
            </a:r>
            <a:endParaRPr lang="en-US" dirty="0"/>
          </a:p>
          <a:p>
            <a:r>
              <a:rPr lang="ar-SA" b="1" dirty="0"/>
              <a:t> </a:t>
            </a:r>
            <a:endParaRPr lang="en-US" dirty="0"/>
          </a:p>
          <a:p>
            <a:r>
              <a:rPr lang="ar-SA" b="1" dirty="0"/>
              <a:t> 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AEB43-7DC3-4971-9E25-5B43B3A74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6D4BD-789A-412C-95C5-7E0968740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C0AD6C-5DCC-4A6F-A591-FC7BA87984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5" t="12681" r="23691" b="36713"/>
          <a:stretch/>
        </p:blipFill>
        <p:spPr>
          <a:xfrm>
            <a:off x="628650" y="203201"/>
            <a:ext cx="8591550" cy="654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19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6E3A2-CDF9-4E87-9B38-0E0D646B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76447-E93D-4A2B-B029-797B3827D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978875-F374-4147-B972-803759A2C6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09" t="21150" r="44881" b="28455"/>
          <a:stretch/>
        </p:blipFill>
        <p:spPr>
          <a:xfrm>
            <a:off x="424543" y="1"/>
            <a:ext cx="9046028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27D758-4966-4950-847D-C83F98D16753}"/>
              </a:ext>
            </a:extLst>
          </p:cNvPr>
          <p:cNvSpPr/>
          <p:nvPr/>
        </p:nvSpPr>
        <p:spPr>
          <a:xfrm>
            <a:off x="393492" y="6026047"/>
            <a:ext cx="3102964" cy="46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Amany </a:t>
            </a:r>
          </a:p>
        </p:txBody>
      </p:sp>
    </p:spTree>
    <p:extLst>
      <p:ext uri="{BB962C8B-B14F-4D97-AF65-F5344CB8AC3E}">
        <p14:creationId xmlns:p14="http://schemas.microsoft.com/office/powerpoint/2010/main" val="21695025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A91330-781D-4363-B990-CECCECD71856}"/>
              </a:ext>
            </a:extLst>
          </p:cNvPr>
          <p:cNvSpPr txBox="1"/>
          <p:nvPr/>
        </p:nvSpPr>
        <p:spPr>
          <a:xfrm>
            <a:off x="2922104" y="490330"/>
            <a:ext cx="3677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F1A7AB-DF71-47DF-AB0B-39F74D8AFCEC}"/>
              </a:ext>
            </a:extLst>
          </p:cNvPr>
          <p:cNvSpPr txBox="1"/>
          <p:nvPr/>
        </p:nvSpPr>
        <p:spPr>
          <a:xfrm>
            <a:off x="2141883" y="2494053"/>
            <a:ext cx="486023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omic Sans MS" panose="030F0702030302020204" pitchFamily="66" charset="0"/>
              </a:rPr>
              <a:t>Go to  </a:t>
            </a:r>
          </a:p>
          <a:p>
            <a:pPr algn="ctr"/>
            <a:r>
              <a:rPr lang="en-US" sz="4000" dirty="0">
                <a:latin typeface="Comic Sans MS" panose="030F0702030302020204" pitchFamily="66" charset="0"/>
              </a:rPr>
              <a:t>LMS </a:t>
            </a:r>
          </a:p>
          <a:p>
            <a:pPr algn="ctr"/>
            <a:r>
              <a:rPr lang="en-US" sz="4000" dirty="0">
                <a:latin typeface="Comic Sans MS" panose="030F0702030302020204" pitchFamily="66" charset="0"/>
              </a:rPr>
              <a:t>Class Activity</a:t>
            </a:r>
          </a:p>
          <a:p>
            <a:pPr algn="ctr"/>
            <a:endParaRPr lang="en-US" sz="5400" dirty="0">
              <a:latin typeface="Comic Sans MS" panose="030F0702030302020204" pitchFamily="66" charset="0"/>
            </a:endParaRPr>
          </a:p>
          <a:p>
            <a:pPr algn="ctr"/>
            <a:r>
              <a:rPr lang="en-US" sz="5400" dirty="0">
                <a:latin typeface="Comic Sans MS" panose="030F0702030302020204" pitchFamily="66" charset="0"/>
              </a:rPr>
              <a:t>0:0</a:t>
            </a:r>
            <a:r>
              <a:rPr lang="ar-AE" sz="5400" dirty="0">
                <a:latin typeface="Comic Sans MS" panose="030F0702030302020204" pitchFamily="66" charset="0"/>
              </a:rPr>
              <a:t>0</a:t>
            </a:r>
            <a:r>
              <a:rPr lang="en-US" sz="5400" dirty="0">
                <a:latin typeface="Comic Sans MS" panose="030F0702030302020204" pitchFamily="66" charset="0"/>
              </a:rPr>
              <a:t>- 0:00  </a:t>
            </a:r>
          </a:p>
        </p:txBody>
      </p:sp>
      <p:pic>
        <p:nvPicPr>
          <p:cNvPr id="11" name="Picture 2" descr="Bitmoji Image">
            <a:extLst>
              <a:ext uri="{FF2B5EF4-FFF2-40B4-BE49-F238E27FC236}">
                <a16:creationId xmlns:a16="http://schemas.microsoft.com/office/drawing/2014/main" id="{4701D8BB-94AF-45A4-81BD-23A4CA609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9" y="209247"/>
            <a:ext cx="2043788" cy="272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D18B80-CC42-4256-BE9E-298C19577A2C}"/>
              </a:ext>
            </a:extLst>
          </p:cNvPr>
          <p:cNvPicPr/>
          <p:nvPr/>
        </p:nvPicPr>
        <p:blipFill rotWithShape="1">
          <a:blip r:embed="rId3"/>
          <a:srcRect l="35898" t="59659" r="30608" b="27024"/>
          <a:stretch/>
        </p:blipFill>
        <p:spPr bwMode="auto">
          <a:xfrm>
            <a:off x="3675907" y="644636"/>
            <a:ext cx="4860235" cy="1269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Image result for pointing arrow">
            <a:extLst>
              <a:ext uri="{FF2B5EF4-FFF2-40B4-BE49-F238E27FC236}">
                <a16:creationId xmlns:a16="http://schemas.microsoft.com/office/drawing/2014/main" id="{0A44997E-63D5-4E07-B673-542B1C86F5A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002117" y="1343046"/>
            <a:ext cx="2213625" cy="295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182584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255</TotalTime>
  <Words>607</Words>
  <Application>Microsoft Office PowerPoint</Application>
  <PresentationFormat>On-screen Show (4:3)</PresentationFormat>
  <Paragraphs>150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سمة Office</vt:lpstr>
      <vt:lpstr>PowerPoint Presentation</vt:lpstr>
      <vt:lpstr>Unit  :1                             الكيمياء في الأحياء الماء والمحاليل         Ms. Amany</vt:lpstr>
      <vt:lpstr>Term 1 </vt:lpstr>
      <vt:lpstr>PowerPoint Presentation</vt:lpstr>
      <vt:lpstr>قواعد التعليم عن بعد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سؤال1– خاصية الإنزيم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اختبار قصير  فكر- تميز – ألعب  Forms</vt:lpstr>
      <vt:lpstr>اختبار قصير Forms  فكر- تميز – ألعب</vt:lpstr>
      <vt:lpstr>الخاتمة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Me</dc:creator>
  <cp:lastModifiedBy>asifhammoud1978@gmail.com</cp:lastModifiedBy>
  <cp:revision>79</cp:revision>
  <dcterms:created xsi:type="dcterms:W3CDTF">2020-09-01T03:52:18Z</dcterms:created>
  <dcterms:modified xsi:type="dcterms:W3CDTF">2024-09-16T06:29:46Z</dcterms:modified>
</cp:coreProperties>
</file>