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2" r:id="rId2"/>
    <p:sldId id="710" r:id="rId3"/>
    <p:sldId id="450" r:id="rId4"/>
    <p:sldId id="708" r:id="rId5"/>
    <p:sldId id="709" r:id="rId6"/>
    <p:sldId id="711" r:id="rId7"/>
    <p:sldId id="712" r:id="rId8"/>
    <p:sldId id="713" r:id="rId9"/>
    <p:sldId id="714" r:id="rId10"/>
    <p:sldId id="715" r:id="rId11"/>
    <p:sldId id="716" r:id="rId12"/>
    <p:sldId id="717" r:id="rId13"/>
    <p:sldId id="718" r:id="rId14"/>
    <p:sldId id="719" r:id="rId15"/>
    <p:sldId id="556" r:id="rId16"/>
    <p:sldId id="707" r:id="rId17"/>
    <p:sldId id="621" r:id="rId18"/>
    <p:sldId id="672" r:id="rId19"/>
    <p:sldId id="45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304ED-C10E-435C-B7E1-8CB0185C9EED}" type="datetimeFigureOut">
              <a:rPr lang="en-AE" smtClean="0"/>
              <a:t>27/02/2021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FB792-B391-4CDC-9B19-5C9E163C1B7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53889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AC6E9-6B5D-4CB7-A2C0-F77B6A9CE224}" type="slidenum">
              <a:rPr lang="en-AE" smtClean="0"/>
              <a:t>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20483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>
            <a:extLst>
              <a:ext uri="{FF2B5EF4-FFF2-40B4-BE49-F238E27FC236}">
                <a16:creationId xmlns:a16="http://schemas.microsoft.com/office/drawing/2014/main" id="{58EABCB5-9614-4DAD-BD28-D9246CB456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>
            <a:extLst>
              <a:ext uri="{FF2B5EF4-FFF2-40B4-BE49-F238E27FC236}">
                <a16:creationId xmlns:a16="http://schemas.microsoft.com/office/drawing/2014/main" id="{0B10C75E-6607-481C-B3BB-F2C110769F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 altLang="en-US"/>
          </a:p>
        </p:txBody>
      </p:sp>
      <p:sp>
        <p:nvSpPr>
          <p:cNvPr id="132100" name="Slide Number Placeholder 3">
            <a:extLst>
              <a:ext uri="{FF2B5EF4-FFF2-40B4-BE49-F238E27FC236}">
                <a16:creationId xmlns:a16="http://schemas.microsoft.com/office/drawing/2014/main" id="{727E1268-BE09-4A77-AB1D-631C06CF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EE9DF1-555F-465C-9B00-71BABAC85F6E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>
            <a:extLst>
              <a:ext uri="{FF2B5EF4-FFF2-40B4-BE49-F238E27FC236}">
                <a16:creationId xmlns:a16="http://schemas.microsoft.com/office/drawing/2014/main" id="{01566DE5-A4E7-4CA1-9AA0-CE9138DDA7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>
            <a:extLst>
              <a:ext uri="{FF2B5EF4-FFF2-40B4-BE49-F238E27FC236}">
                <a16:creationId xmlns:a16="http://schemas.microsoft.com/office/drawing/2014/main" id="{152719EE-D281-45D4-A40D-6CF6481994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 altLang="en-US"/>
          </a:p>
        </p:txBody>
      </p:sp>
      <p:sp>
        <p:nvSpPr>
          <p:cNvPr id="132100" name="Slide Number Placeholder 3">
            <a:extLst>
              <a:ext uri="{FF2B5EF4-FFF2-40B4-BE49-F238E27FC236}">
                <a16:creationId xmlns:a16="http://schemas.microsoft.com/office/drawing/2014/main" id="{793E7F24-1CA6-4024-8B0A-85DE08BD5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01C295-6C67-4153-8DDC-9F6010450078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>
            <a:extLst>
              <a:ext uri="{FF2B5EF4-FFF2-40B4-BE49-F238E27FC236}">
                <a16:creationId xmlns:a16="http://schemas.microsoft.com/office/drawing/2014/main" id="{3E03B3EF-2357-46EC-BB99-92F62EF663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>
            <a:extLst>
              <a:ext uri="{FF2B5EF4-FFF2-40B4-BE49-F238E27FC236}">
                <a16:creationId xmlns:a16="http://schemas.microsoft.com/office/drawing/2014/main" id="{C5B187DD-D98E-46EC-BA8E-7328A288B9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 altLang="en-US"/>
          </a:p>
        </p:txBody>
      </p:sp>
      <p:sp>
        <p:nvSpPr>
          <p:cNvPr id="133124" name="Slide Number Placeholder 3">
            <a:extLst>
              <a:ext uri="{FF2B5EF4-FFF2-40B4-BE49-F238E27FC236}">
                <a16:creationId xmlns:a16="http://schemas.microsoft.com/office/drawing/2014/main" id="{AFF65482-ED0C-4F57-9449-5659BD1230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4C19CF-D321-4DDD-BCDF-81E535174547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>
            <a:extLst>
              <a:ext uri="{FF2B5EF4-FFF2-40B4-BE49-F238E27FC236}">
                <a16:creationId xmlns:a16="http://schemas.microsoft.com/office/drawing/2014/main" id="{7FB5909E-9B16-42D8-B15B-5E2612D5D2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>
            <a:extLst>
              <a:ext uri="{FF2B5EF4-FFF2-40B4-BE49-F238E27FC236}">
                <a16:creationId xmlns:a16="http://schemas.microsoft.com/office/drawing/2014/main" id="{28025A6B-757E-4412-9AE4-448A5C8E8D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 altLang="en-US"/>
          </a:p>
        </p:txBody>
      </p:sp>
      <p:sp>
        <p:nvSpPr>
          <p:cNvPr id="134148" name="Slide Number Placeholder 3">
            <a:extLst>
              <a:ext uri="{FF2B5EF4-FFF2-40B4-BE49-F238E27FC236}">
                <a16:creationId xmlns:a16="http://schemas.microsoft.com/office/drawing/2014/main" id="{EB31D5F6-A28A-47E5-BA11-6CD345B60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48A523-3AC2-4778-8614-0E432CC7F556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rizon.png">
            <a:extLst>
              <a:ext uri="{FF2B5EF4-FFF2-40B4-BE49-F238E27FC236}">
                <a16:creationId xmlns:a16="http://schemas.microsoft.com/office/drawing/2014/main" id="{DCB16AA3-CC91-4AF1-8EC8-2A546A1BA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0" y="0"/>
            <a:ext cx="1219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C4842C-5618-476C-96DF-55496279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5B1E-E18D-4009-BD55-ABF0F3CDA81F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5B833F-F304-45B1-B00A-CD774C5F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379CEE-FBCA-4B46-9879-6475658F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D0573-CEBD-46B2-9C6B-82A1AEF6F708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2368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74638"/>
            <a:ext cx="11277600" cy="639762"/>
          </a:xfrm>
        </p:spPr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06400" y="1219200"/>
            <a:ext cx="11277600" cy="4495800"/>
          </a:xfrm>
        </p:spPr>
        <p:txBody>
          <a:bodyPr/>
          <a:lstStyle>
            <a:lvl1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10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94B5E-ABB4-4C6F-85D2-5C1A5C19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1E9C8-63ED-4CC6-B52B-09B4B75E136B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CDF4E-F524-4532-A755-98A4BE90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FCA01-AB7F-4CAA-AB07-9863FC37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6EC86-B849-422C-A600-765B5468B86F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58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DAA328-D371-4E41-9F77-40A99C0DCA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99A3-0AFA-4B74-B05C-1C92426EBCEA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FDDAD1-1650-4405-A48D-1EFE89EEA4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F8BD40-58E4-4899-B76C-648D2AB8550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2BF360C7-EB3A-4E64-9845-B83D1B8399A5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27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EF07B7-32EA-4669-8F47-CB81E1E822B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E785E-FAAC-42D4-808C-8CBF24E70AAB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4750ABE-0107-40F7-8271-F0105B0BE3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F10E73-2400-44B0-B7DC-3E189A4FD7F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A19D12FC-A06B-4758-95CD-AD9012AF514A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082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E6BC3F5-4429-4996-9D3A-BA44D4C9B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4F81E-2D72-464C-BF45-72DA57986467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891CE09-7D5C-4229-9D61-2D53314F5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161F85-46C6-478F-B7A5-9F5B9D6E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91087-555E-4137-8137-19EB637A2E64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00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B297609-097A-4C05-BD59-B9CCA0A35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7CF8-E2E5-4163-B448-354525823CE6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BC6E84F-E3ED-44DB-AE69-CD57FCF1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70700F0-C314-4868-AD94-4541FDC3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A93C9-681F-4B20-837B-FB341587B23B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18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F7CD6-4E09-4122-B131-FF4D9463F5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4143E-69BB-443C-BC22-1357EADFF97A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0DF3DF-A510-45FD-8E7A-6EADF27162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724944-F13D-4468-9DA9-7AFB716868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1F549D13-F8C2-4F0E-92F5-37B11EC326BF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5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orizon.png">
            <a:extLst>
              <a:ext uri="{FF2B5EF4-FFF2-40B4-BE49-F238E27FC236}">
                <a16:creationId xmlns:a16="http://schemas.microsoft.com/office/drawing/2014/main" id="{ECD2CE4E-843A-4813-A46B-218492E35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3AE38D7-DF9A-4111-BAE4-D9A0A1CD0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F985F-E1F3-48E3-B032-0BAC76CEF3DB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5FB671E-1A59-42B0-8686-9477D5742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5577E3-C984-44B5-BD7E-8E2B7567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52361-99C7-459B-A3CF-9B1655F0E9D3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23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E4374-5343-4013-8342-0E453A621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12ED6-9434-44E8-93A6-A99F3B6AB977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63F60-3332-4034-A838-EDA19DC7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A06A1-5DAC-4243-AF03-F0F28E86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74A67-D35D-4691-911A-C71265380BAE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061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D9421-DA58-476A-9626-42C08FC71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D13CC-2AA9-4216-ABF9-79DFBA8A61F6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A5F03-758D-45B9-9B71-07074EAB8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197FD-9D8D-48A0-B624-2E0A2B07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00FA86-D4EC-4CC2-A39D-7434CCA27ED5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3561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C36C2-80BC-4061-9730-5C3C062074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22400" y="6248400"/>
            <a:ext cx="2540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CB6E9-6477-4938-BF1C-CC6E45796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1FE23-028C-468A-B8B3-BF8F56CB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0400" y="6553200"/>
            <a:ext cx="2540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23C7CB-5A6B-49BC-B5F8-85A06544E636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07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83838"/>
            </a:gs>
            <a:gs pos="31000">
              <a:srgbClr val="000000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horizon.png">
            <a:extLst>
              <a:ext uri="{FF2B5EF4-FFF2-40B4-BE49-F238E27FC236}">
                <a16:creationId xmlns:a16="http://schemas.microsoft.com/office/drawing/2014/main" id="{97B01EC6-FFF0-487C-91A3-3E0A739CA4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297354-711E-4943-837A-4F38D15FB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B733C-9382-4B3A-95F3-C157E06E8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2810A-0207-4C9C-B56B-78DE68284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trike="noStrike" spc="6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2676B4-0937-424B-A1AE-EA21FD8E9178}" type="datetimeFigureOut">
              <a:rPr lang="en-US"/>
              <a:pPr>
                <a:defRPr/>
              </a:pPr>
              <a:t>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38A7B-0858-4C6C-8050-84BA1459B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cap="all" spc="6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B7113-39A2-414D-9A3D-0156EB673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 Narrow" panose="020B0606020202030204" pitchFamily="34" charset="0"/>
              </a:defRPr>
            </a:lvl1pPr>
          </a:lstStyle>
          <a:p>
            <a:fld id="{6C3076F0-22BB-430D-A1A6-0A016C4695F7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2163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C09EBE-512A-4949-8F01-D58676AE2BD6}"/>
              </a:ext>
            </a:extLst>
          </p:cNvPr>
          <p:cNvSpPr txBox="1"/>
          <p:nvPr/>
        </p:nvSpPr>
        <p:spPr>
          <a:xfrm>
            <a:off x="9724767" y="442662"/>
            <a:ext cx="1944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800" b="1" dirty="0">
                <a:solidFill>
                  <a:srgbClr val="FF0000"/>
                </a:solidFill>
              </a:rPr>
              <a:t>مادة الأحياء </a:t>
            </a:r>
            <a:endParaRPr lang="en-AE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1F458-ADB9-49EB-9748-EC56524206D6}"/>
              </a:ext>
            </a:extLst>
          </p:cNvPr>
          <p:cNvSpPr txBox="1"/>
          <p:nvPr/>
        </p:nvSpPr>
        <p:spPr>
          <a:xfrm>
            <a:off x="9248738" y="976053"/>
            <a:ext cx="2875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800" b="1" dirty="0">
                <a:solidFill>
                  <a:srgbClr val="FF0000"/>
                </a:solidFill>
              </a:rPr>
              <a:t>الصف التاسع متقدم </a:t>
            </a:r>
            <a:endParaRPr lang="en-AE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783E6B-E02C-487D-B057-1BC66C3FF99F}"/>
              </a:ext>
            </a:extLst>
          </p:cNvPr>
          <p:cNvSpPr txBox="1"/>
          <p:nvPr/>
        </p:nvSpPr>
        <p:spPr>
          <a:xfrm>
            <a:off x="9248738" y="6019527"/>
            <a:ext cx="2761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800" b="1" dirty="0">
                <a:solidFill>
                  <a:srgbClr val="FF0000"/>
                </a:solidFill>
              </a:rPr>
              <a:t>أ / مصطفي فرج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B1BB05-59D3-47FF-88C1-2010A08AE89F}"/>
              </a:ext>
            </a:extLst>
          </p:cNvPr>
          <p:cNvSpPr txBox="1"/>
          <p:nvPr/>
        </p:nvSpPr>
        <p:spPr>
          <a:xfrm rot="5400000">
            <a:off x="5161156" y="-1223256"/>
            <a:ext cx="1046440" cy="4240168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vert270" wrap="square">
            <a:spAutoFit/>
          </a:bodyPr>
          <a:lstStyle/>
          <a:p>
            <a:pPr algn="ctr">
              <a:defRPr/>
            </a:pPr>
            <a:r>
              <a:rPr lang="ar-AE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التعلم المتزامن من خلال برنامج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Microsoft Teams</a:t>
            </a:r>
            <a:endParaRPr lang="ar-AE" sz="2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9C88B2-8343-4B0E-9024-E3006F40F77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4" y="217530"/>
            <a:ext cx="1596911" cy="1358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6F4B25-5DC9-4B9D-B7C3-54620BCA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925" y="1576126"/>
            <a:ext cx="7959842" cy="42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4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4A8C4D-7945-4394-B1CE-E225DA347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5022"/>
            <a:ext cx="10972800" cy="53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17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4300ED-8EEE-42B9-B3BE-EB19A95FD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5" y="590334"/>
            <a:ext cx="10500049" cy="55050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EG" sz="34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نظرية شارلز دارون للتطور عن طريق الانتخاب الطبيعي</a:t>
            </a:r>
            <a:endParaRPr lang="en-US" sz="3400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77F945-FB7E-408C-AD50-EC5F8A85EC48}"/>
              </a:ext>
            </a:extLst>
          </p:cNvPr>
          <p:cNvSpPr txBox="1">
            <a:spLocks/>
          </p:cNvSpPr>
          <p:nvPr/>
        </p:nvSpPr>
        <p:spPr>
          <a:xfrm>
            <a:off x="1524000" y="-14197"/>
            <a:ext cx="9144000" cy="6397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 spc="5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ar-EG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القسم 1</a:t>
            </a:r>
            <a:endParaRPr lang="en-US" u="sng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7D9FA9-1D12-4248-BC50-EFF39674E41C}"/>
              </a:ext>
            </a:extLst>
          </p:cNvPr>
          <p:cNvSpPr txBox="1">
            <a:spLocks/>
          </p:cNvSpPr>
          <p:nvPr/>
        </p:nvSpPr>
        <p:spPr>
          <a:xfrm>
            <a:off x="886408" y="1875452"/>
            <a:ext cx="7417837" cy="55050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 spc="5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Charles Darwin (1809-1882) </a:t>
            </a:r>
            <a:r>
              <a:rPr lang="ar-EG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شارلز داروين </a:t>
            </a:r>
            <a:endParaRPr 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94D89C3-1A32-4351-8885-6EE82E59B8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975" y="2627166"/>
            <a:ext cx="8322906" cy="2280659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Born in England.</a:t>
            </a:r>
            <a:r>
              <a:rPr lang="ar-EG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ولد في انجلترا                  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Spent 5 years (1831-1836) on a ship, commissioned to survey the coast of South America.</a:t>
            </a:r>
            <a:endParaRPr lang="ar-EG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 eaLnBrk="1" hangingPunct="1">
              <a:spcBef>
                <a:spcPts val="600"/>
              </a:spcBef>
              <a:buNone/>
              <a:defRPr/>
            </a:pPr>
            <a:r>
              <a:rPr lang="ar-EG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قضي خمس سنوات علي متن سفينه في رحلة استكشافيه لسواحل امريكا الجنوبية 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2" descr="http://darwin-online.org.uk/graphics/Darwin1881s.jpg">
            <a:extLst>
              <a:ext uri="{FF2B5EF4-FFF2-40B4-BE49-F238E27FC236}">
                <a16:creationId xmlns:a16="http://schemas.microsoft.com/office/drawing/2014/main" id="{AD273E0B-CF5C-4A6D-9FD6-9EAD2C057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881" y="1230097"/>
            <a:ext cx="3390122" cy="457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4F7F41-E542-4B48-AD16-C06F1F63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5" y="590334"/>
            <a:ext cx="10500049" cy="55050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EG" sz="34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نظرية شارلز دارون للتطور عن طريق الانتخاب الطبيعي</a:t>
            </a:r>
            <a:endParaRPr lang="en-US" sz="3400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8B87E2-8BDE-47F4-96CA-557AC76B270A}"/>
              </a:ext>
            </a:extLst>
          </p:cNvPr>
          <p:cNvSpPr txBox="1"/>
          <p:nvPr/>
        </p:nvSpPr>
        <p:spPr>
          <a:xfrm>
            <a:off x="7735078" y="1540950"/>
            <a:ext cx="4994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ar-EG" sz="2000" dirty="0"/>
              <a:t> عام 1831</a:t>
            </a:r>
            <a:r>
              <a:rPr lang="en-US" sz="2000" dirty="0"/>
              <a:t>Beagle</a:t>
            </a:r>
            <a:r>
              <a:rPr lang="ar-EG" sz="2000" dirty="0"/>
              <a:t>- ركب تشارلز دارون السفينة  </a:t>
            </a:r>
            <a:endParaRPr lang="en-AE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BFA3-268D-466A-B60F-E7499A46B251}"/>
              </a:ext>
            </a:extLst>
          </p:cNvPr>
          <p:cNvSpPr txBox="1"/>
          <p:nvPr/>
        </p:nvSpPr>
        <p:spPr>
          <a:xfrm>
            <a:off x="6402353" y="1941060"/>
            <a:ext cx="6074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000" dirty="0"/>
              <a:t> - كان العامة يظنون ان عمر الارض في هذا الوقت 6000 عام تقريبا </a:t>
            </a:r>
            <a:endParaRPr lang="en-AE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CB474F-4671-46E2-AEA6-07BCB35CEF50}"/>
              </a:ext>
            </a:extLst>
          </p:cNvPr>
          <p:cNvSpPr txBox="1"/>
          <p:nvPr/>
        </p:nvSpPr>
        <p:spPr>
          <a:xfrm>
            <a:off x="5013647" y="2341170"/>
            <a:ext cx="7419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000" dirty="0"/>
              <a:t> - كان معظم الناس ومن ضمنهم دارون يعتقدون ان النباتات والحيوانات غير قابلة للتغيير </a:t>
            </a:r>
            <a:endParaRPr lang="en-AE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DF75FE-FA55-46B8-A57E-E1C0933AD2FF}"/>
              </a:ext>
            </a:extLst>
          </p:cNvPr>
          <p:cNvSpPr txBox="1"/>
          <p:nvPr/>
        </p:nvSpPr>
        <p:spPr>
          <a:xfrm>
            <a:off x="3220615" y="2790324"/>
            <a:ext cx="6363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دارون علي متن السفينة </a:t>
            </a:r>
            <a:endParaRPr lang="en-AE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44CDA-A5E4-4172-9254-034AC38540C6}"/>
              </a:ext>
            </a:extLst>
          </p:cNvPr>
          <p:cNvSpPr txBox="1"/>
          <p:nvPr/>
        </p:nvSpPr>
        <p:spPr>
          <a:xfrm>
            <a:off x="8005864" y="3486213"/>
            <a:ext cx="44707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2400" b="1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س / ما هي المهمة الاساسية للسفينة ؟ </a:t>
            </a:r>
            <a:endParaRPr lang="en-AE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ADCA36-4AA1-4BFB-8F50-ECB95A904B1E}"/>
              </a:ext>
            </a:extLst>
          </p:cNvPr>
          <p:cNvSpPr txBox="1"/>
          <p:nvPr/>
        </p:nvSpPr>
        <p:spPr>
          <a:xfrm>
            <a:off x="8865930" y="4021432"/>
            <a:ext cx="3193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dirty="0"/>
              <a:t>- استطلاع سواحل امريكا الجنوبية </a:t>
            </a:r>
            <a:endParaRPr lang="en-AE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81067FB-7995-4628-8426-6DD0D19F3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5" y="3428999"/>
            <a:ext cx="5389124" cy="33010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8A8257-DCD9-46D1-88AE-B99ED209CEA9}"/>
              </a:ext>
            </a:extLst>
          </p:cNvPr>
          <p:cNvSpPr txBox="1"/>
          <p:nvPr/>
        </p:nvSpPr>
        <p:spPr>
          <a:xfrm>
            <a:off x="6117008" y="4413159"/>
            <a:ext cx="5942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dirty="0"/>
              <a:t>- عام  1831 أبحرت السفينة من انجلترا الي ماديريا ثم الي امريكا الجنوبية </a:t>
            </a:r>
            <a:endParaRPr lang="en-A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A24103-998D-4882-9CEE-0DFA0CD1807A}"/>
              </a:ext>
            </a:extLst>
          </p:cNvPr>
          <p:cNvSpPr txBox="1"/>
          <p:nvPr/>
        </p:nvSpPr>
        <p:spPr>
          <a:xfrm>
            <a:off x="8401028" y="4815653"/>
            <a:ext cx="3745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800" b="1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س / ما هي مهمة دارون ؟ </a:t>
            </a:r>
            <a:endParaRPr lang="en-AE" sz="2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45D767-4F89-49F4-9285-2C9BA2E940C5}"/>
              </a:ext>
            </a:extLst>
          </p:cNvPr>
          <p:cNvSpPr txBox="1"/>
          <p:nvPr/>
        </p:nvSpPr>
        <p:spPr>
          <a:xfrm>
            <a:off x="6117008" y="5490379"/>
            <a:ext cx="5942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dirty="0"/>
              <a:t>- جمع عينات إحيائية وجيولوجية خلال الرحلة بما انه عالم أحياء وحصل علي شهادة في العلوم الدينية  إضافة الي دراسة الطب والعلوم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761593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5FDF8F-A710-4EA7-BA00-0BB9C99F4535}"/>
              </a:ext>
            </a:extLst>
          </p:cNvPr>
          <p:cNvSpPr txBox="1"/>
          <p:nvPr/>
        </p:nvSpPr>
        <p:spPr>
          <a:xfrm>
            <a:off x="2388967" y="212495"/>
            <a:ext cx="6949585" cy="52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ما الذي قام به دارون في رحلة الخمسة سنوات : </a:t>
            </a:r>
            <a:endParaRPr lang="en-AE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CC9D1-D5A8-4EBF-AF50-6F38198E8D07}"/>
              </a:ext>
            </a:extLst>
          </p:cNvPr>
          <p:cNvSpPr txBox="1"/>
          <p:nvPr/>
        </p:nvSpPr>
        <p:spPr>
          <a:xfrm>
            <a:off x="4599993" y="989452"/>
            <a:ext cx="74297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400" b="0" i="0" u="none" strike="noStrike" baseline="0" dirty="0">
                <a:latin typeface="ArialMT"/>
              </a:rPr>
              <a:t>- جمع مجموعات كبيرة من الصخور والاحافير والنباتات والحيوانات . </a:t>
            </a:r>
            <a:endParaRPr lang="en-AE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3D80CF-7D37-4EBC-9A54-C82C894C1C09}"/>
              </a:ext>
            </a:extLst>
          </p:cNvPr>
          <p:cNvSpPr txBox="1"/>
          <p:nvPr/>
        </p:nvSpPr>
        <p:spPr>
          <a:xfrm>
            <a:off x="1964987" y="1540256"/>
            <a:ext cx="101319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buFontTx/>
              <a:buChar char="-"/>
            </a:pPr>
            <a:r>
              <a:rPr lang="ar-EG" sz="2400" b="0" i="0" u="none" strike="noStrike" baseline="0" dirty="0">
                <a:latin typeface="ArialMT"/>
              </a:rPr>
              <a:t>- قرا نسخة من كتاب (مبادئ الجيولوجيا)   (للعالم تشارلز لايل )اقترح فيها ان الارض </a:t>
            </a:r>
          </a:p>
          <a:p>
            <a:pPr marL="342900" indent="-342900" algn="r">
              <a:buFontTx/>
              <a:buChar char="-"/>
            </a:pPr>
            <a:r>
              <a:rPr lang="ar-EG" sz="2400" b="0" i="0" u="none" strike="noStrike" baseline="0" dirty="0">
                <a:latin typeface="ArialMT"/>
              </a:rPr>
              <a:t>تبلغ من العمر ملايين السنين واثر الكتاب في تفكير داروين</a:t>
            </a:r>
            <a:endParaRPr lang="en-AE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EA7D95-9C65-4C04-BCE8-8AB80AC1B896}"/>
              </a:ext>
            </a:extLst>
          </p:cNvPr>
          <p:cNvSpPr txBox="1"/>
          <p:nvPr/>
        </p:nvSpPr>
        <p:spPr>
          <a:xfrm>
            <a:off x="4096138" y="2434256"/>
            <a:ext cx="80007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400" b="0" i="0" u="none" strike="noStrike" baseline="0" dirty="0">
                <a:latin typeface="ArialMT"/>
              </a:rPr>
              <a:t>- لاحظ احافير الحياة البحرية الموجودة عند اعالي مرتفعات جبال الانديز</a:t>
            </a:r>
            <a:endParaRPr lang="en-AE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3206B1-9A48-4D13-BF4A-BB78B68D769B}"/>
              </a:ext>
            </a:extLst>
          </p:cNvPr>
          <p:cNvSpPr txBox="1"/>
          <p:nvPr/>
        </p:nvSpPr>
        <p:spPr>
          <a:xfrm>
            <a:off x="5817685" y="2917400"/>
            <a:ext cx="6279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400" b="0" i="0" u="none" strike="noStrike" baseline="0" dirty="0">
                <a:latin typeface="ArialMT"/>
              </a:rPr>
              <a:t>- اكتشف احافير عملاقة لحيوانات ثديية معاصرة صغيرة الحجم</a:t>
            </a:r>
            <a:endParaRPr lang="en-AE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61A439-CF20-497F-8C93-81FC4270A556}"/>
              </a:ext>
            </a:extLst>
          </p:cNvPr>
          <p:cNvSpPr txBox="1"/>
          <p:nvPr/>
        </p:nvSpPr>
        <p:spPr>
          <a:xfrm>
            <a:off x="3974841" y="3429000"/>
            <a:ext cx="8122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400" b="0" i="0" u="none" strike="noStrike" baseline="0" dirty="0">
                <a:latin typeface="ArialMT"/>
              </a:rPr>
              <a:t>- لاحظ الطريقة التي تدفع بها الزلازل الصخور الى ارتفاعات عالية بسرعة كبيرة</a:t>
            </a:r>
            <a:endParaRPr lang="en-AE" sz="2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FD1ECCE-F0AE-4A7A-B103-3C476C2FB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46" y="4454767"/>
            <a:ext cx="1978284" cy="18731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C9B826-9C87-4A12-AB19-6C6290BAA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710" y="4454767"/>
            <a:ext cx="1978283" cy="19698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696FB6-6211-4863-8F1C-55996929F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29" y="4454767"/>
            <a:ext cx="1856551" cy="18774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42F3D64-40DA-407A-B161-77F793E05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371" y="4454767"/>
            <a:ext cx="1978284" cy="190419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855E662-EB83-429F-9EB1-8F95AD656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046" y="4432041"/>
            <a:ext cx="2125688" cy="194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4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FB1311-B18A-4F94-BFA5-AF44DE570245}"/>
              </a:ext>
            </a:extLst>
          </p:cNvPr>
          <p:cNvSpPr txBox="1"/>
          <p:nvPr/>
        </p:nvSpPr>
        <p:spPr>
          <a:xfrm>
            <a:off x="2936811" y="146571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i="0" u="sng" strike="noStrike" baseline="0" dirty="0">
                <a:solidFill>
                  <a:srgbClr val="FFFF00"/>
                </a:solidFill>
                <a:latin typeface="Arial-BoldMT"/>
              </a:rPr>
              <a:t>جزر جالاباجوس</a:t>
            </a:r>
            <a:endParaRPr lang="en-AE" sz="3200" u="sng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CE6222-4E51-4FD6-98A8-3D7E2983CB43}"/>
              </a:ext>
            </a:extLst>
          </p:cNvPr>
          <p:cNvSpPr txBox="1"/>
          <p:nvPr/>
        </p:nvSpPr>
        <p:spPr>
          <a:xfrm>
            <a:off x="5701004" y="976996"/>
            <a:ext cx="66084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2000" b="0" i="0" u="none" strike="noStrike" baseline="0" dirty="0">
                <a:latin typeface="ArialMT"/>
              </a:rPr>
              <a:t>عام </a:t>
            </a:r>
            <a:r>
              <a:rPr lang="ar-EG" sz="2000" b="0" i="0" u="none" strike="noStrike" baseline="0" dirty="0">
                <a:latin typeface="Calibri" panose="020F0502020204030204" pitchFamily="34" charset="0"/>
              </a:rPr>
              <a:t>1835 </a:t>
            </a:r>
            <a:r>
              <a:rPr lang="ar-EG" sz="2000" b="0" i="0" u="none" strike="noStrike" baseline="0" dirty="0">
                <a:latin typeface="ArialMT"/>
              </a:rPr>
              <a:t>رست السفينة في جزر جالاباجوس قبالة سواحل امريكا الجنوبية</a:t>
            </a:r>
            <a:endParaRPr lang="en-AE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E77EEE-FFD1-496D-A3A4-D8F5986AE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8" y="1161662"/>
            <a:ext cx="5100735" cy="39655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7C61FE-DCDA-44AB-B83F-CBFED44E7234}"/>
              </a:ext>
            </a:extLst>
          </p:cNvPr>
          <p:cNvSpPr txBox="1"/>
          <p:nvPr/>
        </p:nvSpPr>
        <p:spPr>
          <a:xfrm>
            <a:off x="8541396" y="1521361"/>
            <a:ext cx="37680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لماذا اصيب دارون بالإحباط </a:t>
            </a:r>
            <a:endParaRPr lang="en-AE" sz="2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97CF7A-DC02-44FF-9C0B-3ADB6E85B8D6}"/>
              </a:ext>
            </a:extLst>
          </p:cNvPr>
          <p:cNvSpPr txBox="1"/>
          <p:nvPr/>
        </p:nvSpPr>
        <p:spPr>
          <a:xfrm>
            <a:off x="5180823" y="2096504"/>
            <a:ext cx="6909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1800" b="0" i="0" u="none" strike="noStrike" baseline="0" dirty="0">
                <a:latin typeface="ArialMT"/>
              </a:rPr>
              <a:t> بسبب القحولة الشديدة لهذه الجزر البركانية</a:t>
            </a:r>
          </a:p>
          <a:p>
            <a:pPr algn="r"/>
            <a:r>
              <a:rPr lang="ar-EG" sz="1800" b="0" i="0" u="none" strike="noStrike" baseline="0" dirty="0">
                <a:latin typeface="ArialMT"/>
              </a:rPr>
              <a:t> بدا بجمع الطيور المحاكية وعصافير الحسون وغيرها من الحيوانات في الجزر الاربعة ولاحظ </a:t>
            </a:r>
            <a:endParaRPr lang="en-AE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36635B1-2427-4862-9867-7CB6BB5C0606}"/>
              </a:ext>
            </a:extLst>
          </p:cNvPr>
          <p:cNvSpPr/>
          <p:nvPr/>
        </p:nvSpPr>
        <p:spPr>
          <a:xfrm>
            <a:off x="8889740" y="2718548"/>
            <a:ext cx="289249" cy="4945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4907C2-D32F-4E20-9BAB-B8C021CC0FBE}"/>
              </a:ext>
            </a:extLst>
          </p:cNvPr>
          <p:cNvSpPr/>
          <p:nvPr/>
        </p:nvSpPr>
        <p:spPr>
          <a:xfrm>
            <a:off x="9128451" y="3287744"/>
            <a:ext cx="3063549" cy="69479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400" b="0" i="0" u="none" strike="noStrike" baseline="0" dirty="0">
                <a:latin typeface="ArialMT"/>
              </a:rPr>
              <a:t>الجزر المختلفة تبدو وكانها تضم انواع خاصة بها وختلفة قليلا عن</a:t>
            </a:r>
            <a:r>
              <a:rPr lang="ar-EG" sz="1600" b="0" i="0" u="none" strike="noStrike" baseline="0" dirty="0">
                <a:latin typeface="ArialMT"/>
              </a:rPr>
              <a:t>غيرها</a:t>
            </a:r>
            <a:endParaRPr lang="en-AE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35C964-CEF3-45FA-AEFE-32BABE7D40E4}"/>
              </a:ext>
            </a:extLst>
          </p:cNvPr>
          <p:cNvSpPr/>
          <p:nvPr/>
        </p:nvSpPr>
        <p:spPr>
          <a:xfrm>
            <a:off x="5274909" y="3287744"/>
            <a:ext cx="3759456" cy="69479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400" b="1" dirty="0">
                <a:latin typeface="ArialMT"/>
              </a:rPr>
              <a:t>لم يلق بالا لتعليق نائب حاكم المستعمرة بانه لايمكن تحديد اصول</a:t>
            </a:r>
          </a:p>
          <a:p>
            <a:pPr algn="ctr"/>
            <a:r>
              <a:rPr lang="ar-EG" sz="1400" b="1" dirty="0">
                <a:latin typeface="ArialMT"/>
              </a:rPr>
              <a:t>السلاحف العملاقة الا من خلال مظهر القواقع</a:t>
            </a:r>
            <a:endParaRPr lang="en-AE" sz="14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8EF7E2C-BF76-4E62-985E-A4C44CB59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909" y="4266280"/>
            <a:ext cx="5113083" cy="214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7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B20A22-566B-41F9-A78E-E80BFE82355D}"/>
              </a:ext>
            </a:extLst>
          </p:cNvPr>
          <p:cNvSpPr txBox="1"/>
          <p:nvPr/>
        </p:nvSpPr>
        <p:spPr>
          <a:xfrm>
            <a:off x="4327072" y="118579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2800" b="1" i="0" u="sng" strike="noStrike" baseline="0" dirty="0">
                <a:solidFill>
                  <a:srgbClr val="FFFF00"/>
                </a:solidFill>
                <a:latin typeface="Arial-BoldMT"/>
              </a:rPr>
              <a:t>عودة داروين الى انجلترا</a:t>
            </a:r>
            <a:endParaRPr lang="en-AE" sz="2800" b="1" u="sng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CE333F-8F6B-49A9-83C0-F6FC82A302DE}"/>
              </a:ext>
            </a:extLst>
          </p:cNvPr>
          <p:cNvSpPr txBox="1"/>
          <p:nvPr/>
        </p:nvSpPr>
        <p:spPr>
          <a:xfrm>
            <a:off x="6015913" y="1058847"/>
            <a:ext cx="6097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1" i="0" u="none" strike="noStrike" baseline="0" dirty="0">
                <a:solidFill>
                  <a:schemeClr val="tx2"/>
                </a:solidFill>
                <a:latin typeface="SymbolMT"/>
              </a:rPr>
              <a:t>•  </a:t>
            </a:r>
            <a:r>
              <a:rPr lang="ar-EG" sz="2000" b="1" i="0" u="none" strike="noStrike" baseline="0" dirty="0">
                <a:solidFill>
                  <a:schemeClr val="tx2"/>
                </a:solidFill>
                <a:latin typeface="ArialMT"/>
              </a:rPr>
              <a:t>بدا بمراجعة ملاحظاته</a:t>
            </a:r>
            <a:endParaRPr lang="en-AE" sz="2000" b="1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0882FD-12C1-4882-B8A0-1DE26CE9A93C}"/>
              </a:ext>
            </a:extLst>
          </p:cNvPr>
          <p:cNvSpPr txBox="1"/>
          <p:nvPr/>
        </p:nvSpPr>
        <p:spPr>
          <a:xfrm>
            <a:off x="6096000" y="1612936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1800" b="0" i="0" u="none" strike="noStrike" baseline="0" dirty="0">
                <a:latin typeface="ArialMT"/>
              </a:rPr>
              <a:t>ابدى داروين اهتماما بعمل جون جولد عالم الطيور حيث كان يعمل على تصنيف الطيور التي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جلبها داروين معه من جزر جالاباجوس</a:t>
            </a:r>
            <a:endParaRPr lang="en-A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723068-B955-4D1A-93D5-0B16DB260BA9}"/>
              </a:ext>
            </a:extLst>
          </p:cNvPr>
          <p:cNvSpPr txBox="1"/>
          <p:nvPr/>
        </p:nvSpPr>
        <p:spPr>
          <a:xfrm>
            <a:off x="6094446" y="2820898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1600" b="0" i="0" u="none" strike="noStrike" baseline="0" dirty="0">
                <a:latin typeface="ArialMT"/>
              </a:rPr>
              <a:t>اكتشف جولد ان عصافير الحسون في جزر جالاباجوس هي انواع متمايزة تماما واثبت انها لم تكن تعيش في اي مكان اخر في امريكا الجنوبية</a:t>
            </a:r>
            <a:endParaRPr lang="en-AE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75E6ECE-2AB9-44D4-8B71-0F6E8D9B1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6" y="1395767"/>
            <a:ext cx="5566626" cy="31312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A8F23A-48B4-49A2-8FC0-547037367FF3}"/>
              </a:ext>
            </a:extLst>
          </p:cNvPr>
          <p:cNvSpPr txBox="1"/>
          <p:nvPr/>
        </p:nvSpPr>
        <p:spPr>
          <a:xfrm>
            <a:off x="6015913" y="3583071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1800" b="0" i="0" u="none" strike="noStrike" baseline="0" dirty="0">
                <a:latin typeface="ArialMT"/>
              </a:rPr>
              <a:t>معظم العينات التي جمعها داروين من الجزر كانت جديدة بالنسبة الى العلماء </a:t>
            </a:r>
          </a:p>
          <a:p>
            <a:pPr algn="r"/>
            <a:r>
              <a:rPr lang="ar-EG" sz="1800" b="0" i="0" u="none" strike="noStrike" baseline="0" dirty="0">
                <a:latin typeface="ArialMT"/>
              </a:rPr>
              <a:t>الاوربيين وتشبه الى حد كبير انواعا من البر الرئيسي في امريكا الجنوبية رغم ان جزر جالاباجوس والبر الرئيسي يتميزان ببيئتين مختلفتين .</a:t>
            </a:r>
            <a:endParaRPr lang="en-A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B62576-6BF8-4213-9B4B-1BBFB2FFDCC0}"/>
              </a:ext>
            </a:extLst>
          </p:cNvPr>
          <p:cNvSpPr txBox="1"/>
          <p:nvPr/>
        </p:nvSpPr>
        <p:spPr>
          <a:xfrm>
            <a:off x="2197109" y="4767614"/>
            <a:ext cx="103219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ما سبب التشابة الوثيق بين الانواع الموجودة علي الجزيرة والبر الرئيسي لامريكا الجنوبية حسب افتراض دارون  </a:t>
            </a:r>
            <a:endParaRPr lang="en-AE" sz="2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93816-B005-48CD-9B40-3B6985067DD4}"/>
              </a:ext>
            </a:extLst>
          </p:cNvPr>
          <p:cNvSpPr txBox="1"/>
          <p:nvPr/>
        </p:nvSpPr>
        <p:spPr>
          <a:xfrm>
            <a:off x="4874995" y="5245064"/>
            <a:ext cx="7644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1800" b="0" i="0" u="none" strike="noStrike" baseline="0" dirty="0">
                <a:latin typeface="ArialMT"/>
              </a:rPr>
              <a:t>بسبب تغير في الجماعات الاحيائية الموجودة في البر الرئيسي بعد وصولها الى جزيرة جالاباجوس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33308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88BC7A-A3F8-4F84-B8A4-2BAD1E1A7737}"/>
              </a:ext>
            </a:extLst>
          </p:cNvPr>
          <p:cNvSpPr txBox="1"/>
          <p:nvPr/>
        </p:nvSpPr>
        <p:spPr>
          <a:xfrm>
            <a:off x="2759529" y="202554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u="sng" dirty="0">
                <a:solidFill>
                  <a:srgbClr val="FFFF00"/>
                </a:solidFill>
                <a:latin typeface="Arial-BoldMT"/>
              </a:rPr>
              <a:t>الانتخاب الصناعي : </a:t>
            </a:r>
            <a:endParaRPr lang="en-AE" sz="2800" b="1" u="sng" dirty="0">
              <a:solidFill>
                <a:srgbClr val="FFFF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7ADF85-5C00-40B9-9C5B-843298ADB96E}"/>
              </a:ext>
            </a:extLst>
          </p:cNvPr>
          <p:cNvSpPr txBox="1"/>
          <p:nvPr/>
        </p:nvSpPr>
        <p:spPr>
          <a:xfrm>
            <a:off x="4040155" y="1090424"/>
            <a:ext cx="8502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1800" b="0" i="0" u="none" strike="noStrike" baseline="0" dirty="0">
                <a:latin typeface="ArialMT"/>
              </a:rPr>
              <a:t>اطلق داروين على عملية التزاوج الموجه لانتاج ذرية تتميز بالصفات المرغوبة والتي تعرف بالتربية الانتقائية</a:t>
            </a:r>
            <a:endParaRPr lang="en-A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991CA4-596A-4724-9D04-BE56E74771B3}"/>
              </a:ext>
            </a:extLst>
          </p:cNvPr>
          <p:cNvSpPr txBox="1"/>
          <p:nvPr/>
        </p:nvSpPr>
        <p:spPr>
          <a:xfrm>
            <a:off x="2718707" y="1577562"/>
            <a:ext cx="93959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800" b="1" i="0" u="none" strike="noStrike" baseline="0" dirty="0">
                <a:solidFill>
                  <a:srgbClr val="FFFF00"/>
                </a:solidFill>
                <a:latin typeface="Arial-BoldMT"/>
              </a:rPr>
              <a:t>مثلا</a:t>
            </a:r>
            <a:r>
              <a:rPr lang="ar-EG" sz="2400" b="1" i="0" u="none" strike="noStrike" baseline="0" dirty="0">
                <a:solidFill>
                  <a:srgbClr val="C10000"/>
                </a:solidFill>
                <a:latin typeface="Arial-BoldMT"/>
              </a:rPr>
              <a:t> :</a:t>
            </a:r>
            <a:r>
              <a:rPr lang="ar-EG" sz="1800" b="0" i="0" u="none" strike="noStrike" baseline="0" dirty="0">
                <a:latin typeface="ArialMT"/>
              </a:rPr>
              <a:t>سلالات الحمام المختلفة صفات متميزة ايضا في ذرياتهاويستطيع المربي تعزيز هذه الصفات عن طريق انتخاب</a:t>
            </a:r>
          </a:p>
          <a:p>
            <a:pPr algn="r"/>
            <a:r>
              <a:rPr lang="ar-EG" sz="1800" b="0" i="0" u="none" strike="noStrike" baseline="0" dirty="0">
                <a:latin typeface="ArialMT"/>
              </a:rPr>
              <a:t>وتربية حمائم تظهر عليها الصفات بشكل اكثر بروزا</a:t>
            </a:r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EEE8BB-46B6-4D19-A82E-DC254000AA0A}"/>
              </a:ext>
            </a:extLst>
          </p:cNvPr>
          <p:cNvSpPr txBox="1"/>
          <p:nvPr/>
        </p:nvSpPr>
        <p:spPr>
          <a:xfrm>
            <a:off x="5439748" y="2434032"/>
            <a:ext cx="62701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1" i="0" u="none" strike="noStrike" baseline="0" dirty="0">
                <a:solidFill>
                  <a:srgbClr val="FFFF00"/>
                </a:solidFill>
                <a:latin typeface="Arial-BoldMT"/>
              </a:rPr>
              <a:t>كيف يستطيع المربي انتاج حمائم تتمتع بذيول بشكل المروحة ؟</a:t>
            </a:r>
            <a:endParaRPr lang="en-AE" sz="2000" dirty="0">
              <a:solidFill>
                <a:srgbClr val="FFFF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306416-7CCD-498B-B64F-292D08030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04" y="2434032"/>
            <a:ext cx="3444862" cy="31703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BFCC8AC-62DD-4912-95FD-021333111D27}"/>
              </a:ext>
            </a:extLst>
          </p:cNvPr>
          <p:cNvSpPr txBox="1"/>
          <p:nvPr/>
        </p:nvSpPr>
        <p:spPr>
          <a:xfrm>
            <a:off x="5573876" y="2846878"/>
            <a:ext cx="62701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0" i="0" u="none" strike="noStrike" baseline="0" dirty="0">
                <a:latin typeface="ArialMT"/>
              </a:rPr>
              <a:t>عن طريق مزاوجة حمام الذي تظهر فيه هذه الصفة مع بعضه البعض .</a:t>
            </a:r>
            <a:endParaRPr lang="en-AE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4A72C5-A211-452A-90B7-81810E1536D2}"/>
              </a:ext>
            </a:extLst>
          </p:cNvPr>
          <p:cNvSpPr txBox="1"/>
          <p:nvPr/>
        </p:nvSpPr>
        <p:spPr>
          <a:xfrm>
            <a:off x="8574833" y="3290502"/>
            <a:ext cx="3444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000" b="1" i="0" u="none" strike="noStrike" baseline="0" dirty="0">
                <a:solidFill>
                  <a:srgbClr val="FFFF00"/>
                </a:solidFill>
                <a:latin typeface="Arial-BoldMT"/>
              </a:rPr>
              <a:t>كيف يحدث الانتخاب الصناعي ؟ ؟</a:t>
            </a:r>
            <a:endParaRPr lang="en-AE" sz="2000" dirty="0">
              <a:solidFill>
                <a:srgbClr val="FFFF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A0259A-C496-4B62-A1B4-1EE8B82D49F7}"/>
              </a:ext>
            </a:extLst>
          </p:cNvPr>
          <p:cNvSpPr txBox="1"/>
          <p:nvPr/>
        </p:nvSpPr>
        <p:spPr>
          <a:xfrm>
            <a:off x="5573876" y="3716085"/>
            <a:ext cx="62701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0" i="0" u="none" strike="noStrike" baseline="0" dirty="0">
                <a:latin typeface="ArialMT"/>
              </a:rPr>
              <a:t>عندما يطور البشر ذريات جديدة من الحيوانات اوالمحاصيل النباتية</a:t>
            </a:r>
            <a:endParaRPr lang="en-AE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D6F1C4-E623-4B41-9275-3B3049E3CB85}"/>
              </a:ext>
            </a:extLst>
          </p:cNvPr>
          <p:cNvSpPr txBox="1"/>
          <p:nvPr/>
        </p:nvSpPr>
        <p:spPr>
          <a:xfrm>
            <a:off x="7960881" y="4172443"/>
            <a:ext cx="4058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0" i="0" u="none" strike="noStrike" baseline="0" dirty="0">
                <a:solidFill>
                  <a:srgbClr val="FFFF00"/>
                </a:solidFill>
                <a:latin typeface="SymbolMT"/>
              </a:rPr>
              <a:t>• </a:t>
            </a:r>
            <a:r>
              <a:rPr lang="ar-EG" sz="2000" b="1" i="0" u="none" strike="noStrike" baseline="0" dirty="0">
                <a:solidFill>
                  <a:srgbClr val="FFFF00"/>
                </a:solidFill>
                <a:latin typeface="Arial-BoldMT"/>
              </a:rPr>
              <a:t>ماذا استنتج داروين من الانتخاب الصناعي ؟</a:t>
            </a:r>
            <a:endParaRPr lang="en-AE" sz="2000" dirty="0">
              <a:solidFill>
                <a:srgbClr val="FFFF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604B8-015E-4051-A64F-0A713E8F5336}"/>
              </a:ext>
            </a:extLst>
          </p:cNvPr>
          <p:cNvSpPr txBox="1"/>
          <p:nvPr/>
        </p:nvSpPr>
        <p:spPr>
          <a:xfrm>
            <a:off x="4847328" y="4659581"/>
            <a:ext cx="7267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1800" b="0" i="0" u="none" strike="noStrike" baseline="0" dirty="0">
                <a:latin typeface="ArialMT"/>
              </a:rPr>
              <a:t>اذا كان بامكان البشر تغيير النوع فربما تنجح العملية نفسها في الطبيعة (الانتخاب الطبيعي)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29957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4D62-E4B1-4728-B81A-99B2B3C9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5461" y="283969"/>
            <a:ext cx="4212253" cy="639762"/>
          </a:xfrm>
        </p:spPr>
        <p:txBody>
          <a:bodyPr>
            <a:noAutofit/>
          </a:bodyPr>
          <a:lstStyle/>
          <a:p>
            <a:pPr algn="ctr"/>
            <a:r>
              <a:rPr lang="ar-EG" dirty="0"/>
              <a:t>الانتخاب الطبيعي </a:t>
            </a:r>
            <a:endParaRPr lang="en-A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0F44C3-5AE9-4A25-9957-671DB6732138}"/>
              </a:ext>
            </a:extLst>
          </p:cNvPr>
          <p:cNvSpPr txBox="1"/>
          <p:nvPr/>
        </p:nvSpPr>
        <p:spPr>
          <a:xfrm>
            <a:off x="6904653" y="1060957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2400" b="1" i="0" u="none" strike="noStrike" baseline="0" dirty="0">
                <a:solidFill>
                  <a:srgbClr val="FFFF00"/>
                </a:solidFill>
                <a:latin typeface="Arial-BoldMT"/>
              </a:rPr>
              <a:t>قرأ داروين مقالة العالم الاقتصادي توماس مالتوس</a:t>
            </a:r>
            <a:endParaRPr lang="en-AE" sz="24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FDF8E9-9F7D-4610-B040-111700D072F7}"/>
              </a:ext>
            </a:extLst>
          </p:cNvPr>
          <p:cNvSpPr txBox="1"/>
          <p:nvPr/>
        </p:nvSpPr>
        <p:spPr>
          <a:xfrm>
            <a:off x="5421086" y="1522622"/>
            <a:ext cx="66826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1800" b="0" i="0" u="none" strike="noStrike" baseline="0" dirty="0">
                <a:latin typeface="ArialMT"/>
              </a:rPr>
              <a:t>شارت المقالة الى ان </a:t>
            </a:r>
            <a:r>
              <a:rPr lang="ar-EG" sz="1800" b="1" i="0" u="none" strike="noStrike" baseline="0" dirty="0">
                <a:latin typeface="Arial-BoldMT"/>
              </a:rPr>
              <a:t>عدد السكان سيزداد في النهاية بشكل يفوق الموارد الغذائية المتاحة </a:t>
            </a:r>
          </a:p>
          <a:p>
            <a:pPr algn="r"/>
            <a:r>
              <a:rPr lang="ar-EG" sz="1800" b="1" i="0" u="none" strike="noStrike" baseline="0" dirty="0">
                <a:latin typeface="Arial-BoldMT"/>
              </a:rPr>
              <a:t>في حال لم يتم ضبطه مما سيؤدي الى صراع تنافسي من اجل الوجو د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26248-4018-4171-9519-A1568CF8D068}"/>
              </a:ext>
            </a:extLst>
          </p:cNvPr>
          <p:cNvSpPr txBox="1"/>
          <p:nvPr/>
        </p:nvSpPr>
        <p:spPr>
          <a:xfrm>
            <a:off x="5421086" y="2779355"/>
            <a:ext cx="6682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1" i="0" u="none" strike="noStrike" baseline="0" dirty="0">
                <a:solidFill>
                  <a:srgbClr val="FFFF00"/>
                </a:solidFill>
                <a:latin typeface="ArialMT"/>
              </a:rPr>
              <a:t>استنتاج داروين </a:t>
            </a:r>
            <a:r>
              <a:rPr lang="ar-EG" sz="2400" b="0" i="0" u="none" strike="noStrike" baseline="0" dirty="0">
                <a:latin typeface="ArialMT"/>
              </a:rPr>
              <a:t>ان</a:t>
            </a:r>
            <a:r>
              <a:rPr lang="ar-EG" sz="1800" b="0" i="0" u="none" strike="noStrike" baseline="0" dirty="0">
                <a:latin typeface="ArialMT"/>
              </a:rPr>
              <a:t> </a:t>
            </a:r>
            <a:r>
              <a:rPr lang="ar-EG" sz="1800" b="1" i="0" u="none" strike="noStrike" baseline="0" dirty="0">
                <a:latin typeface="Arial-BoldMT"/>
              </a:rPr>
              <a:t>بعض المتنافسين في الصراع من اجل الوجود سيكونون مجهزين </a:t>
            </a:r>
          </a:p>
          <a:p>
            <a:pPr algn="r"/>
            <a:r>
              <a:rPr lang="ar-EG" sz="1800" b="1" i="0" u="none" strike="noStrike" baseline="0" dirty="0">
                <a:latin typeface="Arial-BoldMT"/>
              </a:rPr>
              <a:t>بشكل افضل للبقاء على قيد الحياة مقارنة بغيرهم بينما يموت</a:t>
            </a:r>
          </a:p>
          <a:p>
            <a:pPr algn="r"/>
            <a:r>
              <a:rPr lang="ar-EG" sz="1800" b="1" i="0" u="none" strike="noStrike" baseline="0" dirty="0">
                <a:latin typeface="Arial-BoldMT"/>
              </a:rPr>
              <a:t>المنافسين الاقل تجهيزا وهذه هي عملية  (الانتخاب الطبيعي )</a:t>
            </a:r>
            <a:endParaRPr lang="en-A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E2721F-75D6-4272-BA45-3BE0F036A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4" y="1407555"/>
            <a:ext cx="5449779" cy="361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2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0C65-4B37-4974-B085-197696EA4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10" y="298579"/>
            <a:ext cx="11700588" cy="429209"/>
          </a:xfrm>
        </p:spPr>
        <p:txBody>
          <a:bodyPr/>
          <a:lstStyle/>
          <a:p>
            <a:pPr algn="ctr"/>
            <a:r>
              <a:rPr lang="ar-EG" sz="2000" dirty="0">
                <a:solidFill>
                  <a:srgbClr val="FFFF00"/>
                </a:solidFill>
              </a:rPr>
              <a:t>نظرية داروين للتطور عن طريق الانتخاب الطبيعي  </a:t>
            </a:r>
            <a:r>
              <a:rPr lang="ar-EG" sz="2000" dirty="0"/>
              <a:t>تتالف من اربعة مبادئ اساسية توضح طريقة تغير الجماعة الاحيائية مع الوقت :</a:t>
            </a:r>
            <a:endParaRPr lang="en-AE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D7E166-9625-42DD-AB83-9D538D586696}"/>
              </a:ext>
            </a:extLst>
          </p:cNvPr>
          <p:cNvSpPr/>
          <p:nvPr/>
        </p:nvSpPr>
        <p:spPr>
          <a:xfrm>
            <a:off x="9237307" y="1545152"/>
            <a:ext cx="2771191" cy="127829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800" b="1" i="0" u="none" strike="noStrike" baseline="0" dirty="0">
                <a:solidFill>
                  <a:srgbClr val="C10000"/>
                </a:solidFill>
                <a:latin typeface="Arial-BoldMT"/>
              </a:rPr>
              <a:t>اولا :التنوع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يظهر الافراد في الجماعة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الاحيائية اختلافات او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تنوعات</a:t>
            </a:r>
            <a:endParaRPr lang="en-AE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FE6FE0-E35B-4D5D-B2CB-06B9D81D90DC}"/>
              </a:ext>
            </a:extLst>
          </p:cNvPr>
          <p:cNvSpPr/>
          <p:nvPr/>
        </p:nvSpPr>
        <p:spPr>
          <a:xfrm>
            <a:off x="117409" y="1570344"/>
            <a:ext cx="2771191" cy="13594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800" b="1" i="0" u="none" strike="noStrike" baseline="0" dirty="0">
                <a:solidFill>
                  <a:srgbClr val="816000"/>
                </a:solidFill>
                <a:latin typeface="Arial-BoldMT"/>
              </a:rPr>
              <a:t>رابعا :الميزة التكاثرية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للتنوعات التي تضمن نجاح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التكاثر فرصة اكبرللانتقال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مقارنة بتلك التي لا تساهم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في نجاحه</a:t>
            </a:r>
            <a:endParaRPr lang="en-AE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AA52452-E415-4668-8566-73566BF23335}"/>
              </a:ext>
            </a:extLst>
          </p:cNvPr>
          <p:cNvSpPr/>
          <p:nvPr/>
        </p:nvSpPr>
        <p:spPr>
          <a:xfrm>
            <a:off x="3141301" y="1551683"/>
            <a:ext cx="2771191" cy="13594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800" b="1" i="0" u="none" strike="noStrike" baseline="0" dirty="0">
                <a:solidFill>
                  <a:schemeClr val="accent6"/>
                </a:solidFill>
                <a:latin typeface="Arial-BoldMT"/>
              </a:rPr>
              <a:t>ثالثا:الافراط في الانتاج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للكائنات الحية ذرية اكبر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من ان تكفيها الموارد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المتاحة</a:t>
            </a:r>
            <a:endParaRPr lang="en-AE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CAF3DD-4341-436D-9DAF-34AE31DBBB07}"/>
              </a:ext>
            </a:extLst>
          </p:cNvPr>
          <p:cNvSpPr/>
          <p:nvPr/>
        </p:nvSpPr>
        <p:spPr>
          <a:xfrm>
            <a:off x="6189304" y="1545152"/>
            <a:ext cx="2771191" cy="13594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800" b="1" i="0" u="none" strike="noStrike" baseline="0" dirty="0">
                <a:solidFill>
                  <a:srgbClr val="385623"/>
                </a:solidFill>
                <a:latin typeface="Arial-BoldMT"/>
              </a:rPr>
              <a:t>ثانيا :التوريث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يمكن للتنوعات ان تكون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موروثة تنتقل من الاباء الى</a:t>
            </a:r>
          </a:p>
          <a:p>
            <a:pPr algn="ctr"/>
            <a:r>
              <a:rPr lang="ar-EG" sz="1800" b="0" i="0" u="none" strike="noStrike" baseline="0" dirty="0">
                <a:solidFill>
                  <a:srgbClr val="000000"/>
                </a:solidFill>
                <a:latin typeface="ArialMT"/>
              </a:rPr>
              <a:t>الابناء</a:t>
            </a:r>
            <a:endParaRPr lang="en-AE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6E024D-196C-494A-9C3D-26E09987C261}"/>
              </a:ext>
            </a:extLst>
          </p:cNvPr>
          <p:cNvSpPr/>
          <p:nvPr/>
        </p:nvSpPr>
        <p:spPr>
          <a:xfrm>
            <a:off x="3280095" y="4221377"/>
            <a:ext cx="2955471" cy="17860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800" b="0" i="0" u="none" strike="noStrike" baseline="0" dirty="0">
                <a:latin typeface="ArialMT"/>
              </a:rPr>
              <a:t>يضغ طائر الكاردينال العادي </a:t>
            </a:r>
            <a:r>
              <a:rPr lang="ar-EG" sz="1800" b="0" i="0" u="none" strike="noStrike" baseline="0" dirty="0">
                <a:latin typeface="Calibri" panose="020F0502020204030204" pitchFamily="34" charset="0"/>
              </a:rPr>
              <a:t>9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بيوض كل صيف فلو بقي كل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من صغاره على قيد الحياة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وتكاثرت لمرة واحدة لتطلب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الامر </a:t>
            </a:r>
            <a:r>
              <a:rPr lang="ar-EG" sz="1800" b="0" i="0" u="none" strike="noStrike" baseline="0" dirty="0">
                <a:latin typeface="Calibri" panose="020F0502020204030204" pitchFamily="34" charset="0"/>
              </a:rPr>
              <a:t>7 </a:t>
            </a:r>
            <a:r>
              <a:rPr lang="ar-EG" sz="1800" b="0" i="0" u="none" strike="noStrike" baseline="0" dirty="0">
                <a:latin typeface="ArialMT"/>
              </a:rPr>
              <a:t>سنوات لاول زوج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لانتاج مليون طائر</a:t>
            </a:r>
            <a:endParaRPr lang="en-AE" dirty="0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E42B76B7-FFC3-497B-AFD2-C3169397F6A1}"/>
              </a:ext>
            </a:extLst>
          </p:cNvPr>
          <p:cNvSpPr/>
          <p:nvPr/>
        </p:nvSpPr>
        <p:spPr>
          <a:xfrm>
            <a:off x="4242312" y="3001868"/>
            <a:ext cx="569167" cy="1099195"/>
          </a:xfrm>
          <a:prstGeom prst="up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782776-CB4B-47DA-8888-6FBF5C632962}"/>
              </a:ext>
            </a:extLst>
          </p:cNvPr>
          <p:cNvSpPr/>
          <p:nvPr/>
        </p:nvSpPr>
        <p:spPr>
          <a:xfrm>
            <a:off x="170671" y="4165393"/>
            <a:ext cx="2664665" cy="184207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1800" b="0" i="0" u="none" strike="noStrike" baseline="0" dirty="0">
                <a:latin typeface="ArialMT"/>
              </a:rPr>
              <a:t>ان امتلاك ذيل بشكل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مروحة يساعد افراد الحمام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في التكاثر بنجاح فسوف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تتضمن الاجيال المقبلة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المزيد من الحمام الذي</a:t>
            </a:r>
          </a:p>
          <a:p>
            <a:pPr algn="ctr"/>
            <a:r>
              <a:rPr lang="ar-EG" sz="1800" b="0" i="0" u="none" strike="noStrike" baseline="0" dirty="0">
                <a:latin typeface="ArialMT"/>
              </a:rPr>
              <a:t>يتميز بذيل شكل المروحة</a:t>
            </a:r>
            <a:endParaRPr lang="en-AE" dirty="0"/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D422228A-8EF3-4838-A14B-8FC9411B056A}"/>
              </a:ext>
            </a:extLst>
          </p:cNvPr>
          <p:cNvSpPr/>
          <p:nvPr/>
        </p:nvSpPr>
        <p:spPr>
          <a:xfrm>
            <a:off x="1218419" y="3001868"/>
            <a:ext cx="569167" cy="1066279"/>
          </a:xfrm>
          <a:prstGeom prst="up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32ADF1-078E-4138-8DEE-CD0BA49B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257" y="3781811"/>
            <a:ext cx="3614070" cy="267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8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1E34CD-0E1A-4AA6-A0DF-22D257D06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106" y="206882"/>
            <a:ext cx="7753739" cy="644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41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96491-F467-4DBF-82CB-21B4506F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355" y="0"/>
            <a:ext cx="2943289" cy="705075"/>
          </a:xfrm>
        </p:spPr>
        <p:txBody>
          <a:bodyPr/>
          <a:lstStyle/>
          <a:p>
            <a:pPr algn="ctr"/>
            <a:r>
              <a:rPr lang="ar-EG" sz="3200" b="1" i="0" u="sng" strike="noStrike" baseline="0" dirty="0">
                <a:solidFill>
                  <a:srgbClr val="FFFF00"/>
                </a:solidFill>
                <a:latin typeface="Arial-BoldMT"/>
              </a:rPr>
              <a:t>اصل الانواع</a:t>
            </a:r>
            <a:endParaRPr lang="en-AE" sz="6000" u="sng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613309-6805-4346-8F26-A0626422136E}"/>
              </a:ext>
            </a:extLst>
          </p:cNvPr>
          <p:cNvSpPr txBox="1"/>
          <p:nvPr/>
        </p:nvSpPr>
        <p:spPr>
          <a:xfrm>
            <a:off x="5355771" y="923930"/>
            <a:ext cx="6742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1800" b="0" i="0" u="none" strike="noStrike" baseline="0" dirty="0">
                <a:latin typeface="ArialMT"/>
              </a:rPr>
              <a:t>في العام </a:t>
            </a:r>
            <a:r>
              <a:rPr lang="ar-EG" sz="1800" b="0" i="0" u="none" strike="noStrike" baseline="0" dirty="0">
                <a:latin typeface="Calibri" panose="020F0502020204030204" pitchFamily="34" charset="0"/>
              </a:rPr>
              <a:t>1840 </a:t>
            </a:r>
            <a:r>
              <a:rPr lang="ar-EG" sz="1800" b="0" i="0" u="none" strike="noStrike" baseline="0" dirty="0">
                <a:latin typeface="ArialMT"/>
              </a:rPr>
              <a:t>تقريبا وبعد فترة وجيزة بدا بتاليف كتاب متعدد الاجزاء يجمع الادلة على </a:t>
            </a:r>
          </a:p>
          <a:p>
            <a:pPr algn="r"/>
            <a:r>
              <a:rPr lang="ar-EG" sz="1800" b="0" i="0" u="none" strike="noStrike" baseline="0" dirty="0">
                <a:latin typeface="ArialMT"/>
              </a:rPr>
              <a:t>التطور ويشرح الطريقة التي يقدم بها الانتخاب الطبيعي الية تحدد اصل الانواع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47B288-D5DE-4292-B2D1-4B19A474D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8" y="214210"/>
            <a:ext cx="3854083" cy="54278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B4542F-48EA-4F77-A5F6-1218D6A23BF0}"/>
              </a:ext>
            </a:extLst>
          </p:cNvPr>
          <p:cNvSpPr txBox="1"/>
          <p:nvPr/>
        </p:nvSpPr>
        <p:spPr>
          <a:xfrm>
            <a:off x="10123713" y="1789116"/>
            <a:ext cx="19057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2000" b="1" i="0" u="sng" strike="noStrike" baseline="0" dirty="0">
                <a:solidFill>
                  <a:srgbClr val="FFFF00"/>
                </a:solidFill>
                <a:latin typeface="Arial-BoldMT"/>
              </a:rPr>
              <a:t>الفريد راسل والاس</a:t>
            </a:r>
            <a:endParaRPr lang="en-AE" sz="2000" u="sng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27EF68-1E72-4476-9531-A04F5CDFED13}"/>
              </a:ext>
            </a:extLst>
          </p:cNvPr>
          <p:cNvSpPr txBox="1"/>
          <p:nvPr/>
        </p:nvSpPr>
        <p:spPr>
          <a:xfrm>
            <a:off x="6001139" y="2243523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sz="1800" b="0" i="0" u="none" strike="noStrike" baseline="0" dirty="0">
                <a:latin typeface="ArialMT"/>
              </a:rPr>
              <a:t>في العام </a:t>
            </a:r>
            <a:r>
              <a:rPr lang="ar-EG" sz="1800" b="0" i="0" u="none" strike="noStrike" baseline="0" dirty="0">
                <a:latin typeface="Calibri" panose="020F0502020204030204" pitchFamily="34" charset="0"/>
              </a:rPr>
              <a:t>1858 </a:t>
            </a:r>
            <a:r>
              <a:rPr lang="ar-EG" sz="1800" b="0" i="0" u="none" strike="noStrike" baseline="0" dirty="0">
                <a:latin typeface="ArialMT"/>
              </a:rPr>
              <a:t>اقترح العالم الانجليزي والاس نظرية شبه مطابقة لنظرية داروين وقدمت افكارهما في الجمعية اللينية في لندن</a:t>
            </a:r>
            <a:endParaRPr lang="en-A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CB7215-7EC0-43F6-8854-931FC38DB7BF}"/>
              </a:ext>
            </a:extLst>
          </p:cNvPr>
          <p:cNvSpPr txBox="1"/>
          <p:nvPr/>
        </p:nvSpPr>
        <p:spPr>
          <a:xfrm>
            <a:off x="6488664" y="3445515"/>
            <a:ext cx="561002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i="0" u="none" strike="noStrike" baseline="0" dirty="0">
                <a:solidFill>
                  <a:srgbClr val="FFFF00"/>
                </a:solidFill>
                <a:latin typeface="Calibri-Bold"/>
              </a:rPr>
              <a:t>On the Origin of Species by Means of Natural Selection</a:t>
            </a:r>
            <a:endParaRPr lang="ar-EG" b="1" i="0" u="none" strike="noStrike" baseline="0" dirty="0">
              <a:solidFill>
                <a:srgbClr val="FFFF00"/>
              </a:solidFill>
              <a:latin typeface="Calibri-Bold"/>
            </a:endParaRPr>
          </a:p>
          <a:p>
            <a:pPr algn="r"/>
            <a:r>
              <a:rPr lang="en-US" sz="1600" b="1" i="0" u="none" strike="noStrike" baseline="0" dirty="0">
                <a:solidFill>
                  <a:srgbClr val="FFFF00"/>
                </a:solidFill>
                <a:latin typeface="Calibri-Bold"/>
              </a:rPr>
              <a:t> </a:t>
            </a:r>
            <a:r>
              <a:rPr lang="ar-EG" sz="1600" b="1" i="0" u="none" strike="noStrike" baseline="0" dirty="0">
                <a:solidFill>
                  <a:srgbClr val="FFFF00"/>
                </a:solidFill>
                <a:latin typeface="Arial-BoldMT"/>
              </a:rPr>
              <a:t>حول اصل الانواع عن طريق الانتخاب الطبيعي</a:t>
            </a:r>
            <a:endParaRPr lang="en-AE" sz="1600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C79BD2-815B-48D4-AE35-A0FE0379684A}"/>
              </a:ext>
            </a:extLst>
          </p:cNvPr>
          <p:cNvSpPr txBox="1"/>
          <p:nvPr/>
        </p:nvSpPr>
        <p:spPr>
          <a:xfrm>
            <a:off x="8159878" y="3028890"/>
            <a:ext cx="3927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2000" b="0" i="0" u="none" strike="noStrike" baseline="0" dirty="0">
                <a:solidFill>
                  <a:srgbClr val="FFFF00"/>
                </a:solidFill>
                <a:latin typeface="ArialMT"/>
              </a:rPr>
              <a:t>بعد سنة واحدة </a:t>
            </a:r>
            <a:r>
              <a:rPr lang="ar-EG" sz="2000" b="1" i="0" u="none" strike="noStrike" baseline="0" dirty="0">
                <a:solidFill>
                  <a:srgbClr val="FFFF00"/>
                </a:solidFill>
                <a:latin typeface="Arial-BoldMT"/>
              </a:rPr>
              <a:t>نشر داروين كتاب </a:t>
            </a:r>
            <a:endParaRPr lang="en-AE" sz="2000" dirty="0"/>
          </a:p>
        </p:txBody>
      </p:sp>
    </p:spTree>
    <p:extLst>
      <p:ext uri="{BB962C8B-B14F-4D97-AF65-F5344CB8AC3E}">
        <p14:creationId xmlns:p14="http://schemas.microsoft.com/office/powerpoint/2010/main" val="4075938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2AD8BB-C976-41D0-9979-765F6FF91FE9}"/>
              </a:ext>
            </a:extLst>
          </p:cNvPr>
          <p:cNvSpPr txBox="1"/>
          <p:nvPr/>
        </p:nvSpPr>
        <p:spPr>
          <a:xfrm>
            <a:off x="5113175" y="232007"/>
            <a:ext cx="72522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EG" sz="2400" b="1" i="0" u="none" strike="noStrike" baseline="0" dirty="0">
                <a:solidFill>
                  <a:srgbClr val="FFFF00"/>
                </a:solidFill>
                <a:latin typeface="Arial-BoldMT"/>
              </a:rPr>
              <a:t>التطور</a:t>
            </a:r>
            <a:r>
              <a:rPr lang="ar-EG" sz="2000" b="1" i="0" u="none" strike="noStrike" baseline="0" dirty="0">
                <a:solidFill>
                  <a:srgbClr val="FFFF00"/>
                </a:solidFill>
                <a:latin typeface="Arial-BoldMT"/>
              </a:rPr>
              <a:t> : تحديد التغيرات التراكمية لدى مجموعات من الكائنات الحية عبر الزمن</a:t>
            </a:r>
          </a:p>
          <a:p>
            <a:pPr algn="l"/>
            <a:r>
              <a:rPr lang="ar-EG" sz="2000" b="1" i="0" u="none" strike="noStrike" baseline="0" dirty="0">
                <a:solidFill>
                  <a:srgbClr val="FFFF00"/>
                </a:solidFill>
                <a:latin typeface="Arial-BoldMT"/>
              </a:rPr>
              <a:t>الانتخاب الطبيعي ليس مرادفا للتطور وانما هو الالية التي يحدث من خلالها التطور</a:t>
            </a:r>
            <a:endParaRPr lang="en-AE" sz="2000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5B3200-4236-4567-8908-7FB46CA43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928" y="1243377"/>
            <a:ext cx="9464860" cy="3680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0677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60C322-BE7D-4B16-87B2-57677C248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968" y="927851"/>
            <a:ext cx="9117856" cy="4554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0721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158AD-5630-4638-908A-0DD26224B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808038"/>
            <a:ext cx="8610600" cy="6397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2 main facets of Darwin’s theory: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ar-EG" dirty="0">
                <a:solidFill>
                  <a:srgbClr val="FFFF00"/>
                </a:solidFill>
              </a:rPr>
              <a:t>جانبان من نظرية داروين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09515-9A6E-4C21-9D95-5140608CD2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00200" y="2057400"/>
            <a:ext cx="8915400" cy="3581400"/>
          </a:xfrm>
        </p:spPr>
        <p:txBody>
          <a:bodyPr/>
          <a:lstStyle/>
          <a:p>
            <a:pPr marL="514350" indent="-514350" algn="ctr" eaLnBrk="1" fontAlgn="auto" hangingPunct="1">
              <a:spcAft>
                <a:spcPts val="1800"/>
              </a:spcAft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1.All forms of life, including human beings, descended from a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common ancestor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gradual modifications.</a:t>
            </a:r>
            <a:endParaRPr lang="ar-EG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 eaLnBrk="1" fontAlgn="auto" hangingPunct="1">
              <a:spcAft>
                <a:spcPts val="1800"/>
              </a:spcAft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EG" dirty="0">
                <a:latin typeface="Times New Roman" pitchFamily="18" charset="0"/>
                <a:cs typeface="Times New Roman" pitchFamily="18" charset="0"/>
              </a:rPr>
              <a:t>لقد تطورت كل اشكال الحياة علي الأرض، بما في ذلك الإنسان، من مصدر واحد من خلال عملية تطور متدرج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3C68-9643-459C-A509-24DDCAF0D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808038"/>
            <a:ext cx="8610600" cy="6397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2 main facets of Darwin’s theory: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ar-EG" dirty="0">
                <a:solidFill>
                  <a:srgbClr val="FFFF00"/>
                </a:solidFill>
              </a:rPr>
              <a:t>جانبان من نظرية داروين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8434D1-6A57-4059-AE1A-FC07554BFF88}"/>
              </a:ext>
            </a:extLst>
          </p:cNvPr>
          <p:cNvSpPr txBox="1">
            <a:spLocks/>
          </p:cNvSpPr>
          <p:nvPr/>
        </p:nvSpPr>
        <p:spPr>
          <a:xfrm>
            <a:off x="1981200" y="2286000"/>
            <a:ext cx="8382000" cy="2895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 algn="ctr">
              <a:spcBef>
                <a:spcPct val="20000"/>
              </a:spcBef>
              <a:spcAft>
                <a:spcPts val="1800"/>
              </a:spcAft>
              <a:buClr>
                <a:srgbClr val="DC9E1F"/>
              </a:buClr>
              <a:defRPr/>
            </a:pPr>
            <a:r>
              <a:rPr lang="en-GB" sz="3600" spc="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3600" spc="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mechanism of this gradual modification is </a:t>
            </a:r>
            <a:r>
              <a:rPr lang="en-US" sz="3600" spc="3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“Natural Selection”</a:t>
            </a:r>
          </a:p>
          <a:p>
            <a:pPr marL="514350" indent="-514350" algn="ctr">
              <a:spcBef>
                <a:spcPct val="20000"/>
              </a:spcBef>
              <a:spcAft>
                <a:spcPts val="1800"/>
              </a:spcAft>
              <a:buClr>
                <a:srgbClr val="DC9E1F"/>
              </a:buClr>
              <a:defRPr/>
            </a:pPr>
            <a:r>
              <a:rPr lang="ar-EG" sz="3600" spc="3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ان الآلية التي حدثت من خلالها تلك العملية هي عن طريق ما اسماه «</a:t>
            </a:r>
            <a:r>
              <a:rPr lang="ar-EG" sz="3600" spc="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بالإنتقاء (الإنتخاب) الطبيعي</a:t>
            </a:r>
            <a:r>
              <a:rPr lang="ar-EG" sz="3600" spc="3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en-US" sz="3600" spc="3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A3CE0-598D-4753-AF4D-7811C416F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2401"/>
            <a:ext cx="9144000" cy="6397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Natural Selection</a:t>
            </a:r>
            <a:r>
              <a:rPr lang="ar-EG" sz="3400" dirty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الإنتقاء (الإنتخاب) الطبيعي  </a:t>
            </a:r>
            <a:endParaRPr lang="en-US" sz="3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72F50-CB1D-4BDC-B91E-7A575C0DF8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5000" y="838200"/>
            <a:ext cx="8610600" cy="3200400"/>
          </a:xfrm>
        </p:spPr>
        <p:txBody>
          <a:bodyPr/>
          <a:lstStyle/>
          <a:p>
            <a:pPr eaLnBrk="1" fontAlgn="auto" hangingPunct="1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Organisms with characteristics that better adapt them to their environment will be </a:t>
            </a:r>
            <a:r>
              <a:rPr lang="en-US" sz="33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“selected”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 by nature to survive.</a:t>
            </a:r>
          </a:p>
          <a:p>
            <a:pPr algn="ctr" eaLnBrk="1" fontAlgn="auto" hangingPunct="1">
              <a:spcAft>
                <a:spcPts val="2400"/>
              </a:spcAft>
              <a:buNone/>
              <a:defRPr/>
            </a:pPr>
            <a:r>
              <a:rPr lang="ar-EG" sz="3300" dirty="0">
                <a:effectLst/>
                <a:latin typeface="Times New Roman" pitchFamily="18" charset="0"/>
                <a:cs typeface="Times New Roman" pitchFamily="18" charset="0"/>
              </a:rPr>
              <a:t>الكائنات ذات الخصائص التي تتأقلم بسهولة مع بيئتها، سيتم إنتقائها -بواسطة الطبيعة- حتى تحيا وتستمر.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CB0ED8-1A4B-444B-AE6C-4B4C35110F71}"/>
              </a:ext>
            </a:extLst>
          </p:cNvPr>
          <p:cNvSpPr txBox="1">
            <a:spLocks/>
          </p:cNvSpPr>
          <p:nvPr/>
        </p:nvSpPr>
        <p:spPr>
          <a:xfrm>
            <a:off x="1828800" y="4114800"/>
            <a:ext cx="8610600" cy="2438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spcAft>
                <a:spcPts val="2400"/>
              </a:spcAft>
              <a:buClr>
                <a:srgbClr val="DC9E1F"/>
              </a:buClr>
              <a:buFont typeface="Wingdings" pitchFamily="2" charset="2"/>
              <a:buChar char="§"/>
              <a:defRPr/>
            </a:pPr>
            <a:r>
              <a:rPr lang="en-US" sz="3600" spc="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Organism whose characteristics are </a:t>
            </a:r>
            <a:r>
              <a:rPr lang="en-US" sz="3600" spc="3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“non-adaptive”</a:t>
            </a:r>
            <a:r>
              <a:rPr lang="en-US" sz="3600" spc="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to their environment will perish.</a:t>
            </a:r>
            <a:endParaRPr lang="ar-EG" sz="3600" spc="3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>
              <a:spcBef>
                <a:spcPct val="20000"/>
              </a:spcBef>
              <a:spcAft>
                <a:spcPts val="2400"/>
              </a:spcAft>
              <a:buClr>
                <a:srgbClr val="DC9E1F"/>
              </a:buClr>
              <a:defRPr/>
            </a:pPr>
            <a:r>
              <a:rPr lang="ar-EG" sz="3600" spc="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اما تلك التي لا تملك المواصفات القادره علي التطور مع المتغيرات، فإنها تزول</a:t>
            </a:r>
            <a:endParaRPr lang="en-US" sz="3600" spc="3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80F27DD-33ED-4A4F-96DA-B1C62161FAEF}"/>
              </a:ext>
            </a:extLst>
          </p:cNvPr>
          <p:cNvPicPr>
            <a:picLocks noGrp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6" y="207964"/>
            <a:ext cx="9193213" cy="524827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agram 1">
            <a:extLst>
              <a:ext uri="{FF2B5EF4-FFF2-40B4-BE49-F238E27FC236}">
                <a16:creationId xmlns:a16="http://schemas.microsoft.com/office/drawing/2014/main" id="{536698B6-4B77-4F73-955C-9BEF0EF4A48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201613"/>
            <a:ext cx="897255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1020</Words>
  <Application>Microsoft Office PowerPoint</Application>
  <PresentationFormat>Widescreen</PresentationFormat>
  <Paragraphs>118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Narrow</vt:lpstr>
      <vt:lpstr>Arial-BoldMT</vt:lpstr>
      <vt:lpstr>ArialMT</vt:lpstr>
      <vt:lpstr>Calibri</vt:lpstr>
      <vt:lpstr>Calibri-Bold</vt:lpstr>
      <vt:lpstr>SymbolMT</vt:lpstr>
      <vt:lpstr>Times New Roman</vt:lpstr>
      <vt:lpstr>Wingdings</vt:lpstr>
      <vt:lpstr>Horizon</vt:lpstr>
      <vt:lpstr>PowerPoint Presentation</vt:lpstr>
      <vt:lpstr>PowerPoint Presentation</vt:lpstr>
      <vt:lpstr>نظرية شارلز دارون للتطور عن طريق الانتخاب الطبيعي</vt:lpstr>
      <vt:lpstr>نظرية شارلز دارون للتطور عن طريق الانتخاب الطبيعي</vt:lpstr>
      <vt:lpstr>PowerPoint Presentation</vt:lpstr>
      <vt:lpstr>PowerPoint Presentation</vt:lpstr>
      <vt:lpstr>PowerPoint Presentation</vt:lpstr>
      <vt:lpstr>PowerPoint Presentation</vt:lpstr>
      <vt:lpstr>الانتخاب الطبيعي </vt:lpstr>
      <vt:lpstr>نظرية داروين للتطور عن طريق الانتخاب الطبيعي  تتالف من اربعة مبادئ اساسية توضح طريقة تغير الجماعة الاحيائية مع الوقت :</vt:lpstr>
      <vt:lpstr>PowerPoint Presentation</vt:lpstr>
      <vt:lpstr>اصل الانواع</vt:lpstr>
      <vt:lpstr>PowerPoint Presentation</vt:lpstr>
      <vt:lpstr>PowerPoint Presentation</vt:lpstr>
      <vt:lpstr>2 main facets of Darwin’s theory: جانبان من نظرية داروين</vt:lpstr>
      <vt:lpstr>2 main facets of Darwin’s theory: جانبان من نظرية داروين</vt:lpstr>
      <vt:lpstr>Natural Selectionالإنتقاء (الإنتخاب) الطبيعي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Mostafa  Altawil</dc:creator>
  <cp:lastModifiedBy>Mostafa  Altawil</cp:lastModifiedBy>
  <cp:revision>37</cp:revision>
  <dcterms:created xsi:type="dcterms:W3CDTF">2021-02-24T22:36:44Z</dcterms:created>
  <dcterms:modified xsi:type="dcterms:W3CDTF">2021-02-27T20:33:10Z</dcterms:modified>
</cp:coreProperties>
</file>