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y="6858000" cx="12192000"/>
  <p:notesSz cx="6858000" cy="9144000"/>
  <p:embeddedFontLst>
    <p:embeddedFont>
      <p:font typeface="Proxima Nova"/>
      <p:bold r:id="rId50"/>
      <p:boldItalic r:id="rId51"/>
    </p:embeddedFont>
    <p:embeddedFont>
      <p:font typeface="Corbel"/>
      <p:regular r:id="rId52"/>
      <p:bold r:id="rId53"/>
      <p:italic r:id="rId54"/>
      <p:boldItalic r:id="rId55"/>
    </p:embeddedFont>
    <p:embeddedFont>
      <p:font typeface="Helvetica Neue"/>
      <p:regular r:id="rId56"/>
      <p:bold r:id="rId57"/>
      <p:italic r:id="rId58"/>
      <p:boldItalic r:id="rId59"/>
    </p:embeddedFont>
    <p:embeddedFont>
      <p:font typeface="Helvetica Neue Light"/>
      <p:regular r:id="rId60"/>
      <p:bold r:id="rId61"/>
      <p:italic r:id="rId62"/>
      <p:boldItalic r:id="rId63"/>
    </p:embeddedFont>
    <p:embeddedFont>
      <p:font typeface="Sorts Mill Goudy"/>
      <p:regular r:id="rId64"/>
      <p:italic r:id="rId6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25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256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font" Target="fonts/HelveticaNeueLight-italic.fntdata"/><Relationship Id="rId61" Type="http://schemas.openxmlformats.org/officeDocument/2006/relationships/font" Target="fonts/HelveticaNeueLight-bold.fntdata"/><Relationship Id="rId20" Type="http://schemas.openxmlformats.org/officeDocument/2006/relationships/slide" Target="slides/slide15.xml"/><Relationship Id="rId64" Type="http://schemas.openxmlformats.org/officeDocument/2006/relationships/font" Target="fonts/SortsMillGoudy-regular.fntdata"/><Relationship Id="rId63" Type="http://schemas.openxmlformats.org/officeDocument/2006/relationships/font" Target="fonts/HelveticaNeueLight-bold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65" Type="http://schemas.openxmlformats.org/officeDocument/2006/relationships/font" Target="fonts/SortsMillGoudy-italic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font" Target="fonts/HelveticaNeueLight-regular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ProximaNova-boldItalic.fntdata"/><Relationship Id="rId50" Type="http://schemas.openxmlformats.org/officeDocument/2006/relationships/font" Target="fonts/ProximaNova-bold.fntdata"/><Relationship Id="rId53" Type="http://schemas.openxmlformats.org/officeDocument/2006/relationships/font" Target="fonts/Corbel-bold.fntdata"/><Relationship Id="rId52" Type="http://schemas.openxmlformats.org/officeDocument/2006/relationships/font" Target="fonts/Corbel-regular.fntdata"/><Relationship Id="rId11" Type="http://schemas.openxmlformats.org/officeDocument/2006/relationships/slide" Target="slides/slide6.xml"/><Relationship Id="rId55" Type="http://schemas.openxmlformats.org/officeDocument/2006/relationships/font" Target="fonts/Corbel-boldItalic.fntdata"/><Relationship Id="rId10" Type="http://schemas.openxmlformats.org/officeDocument/2006/relationships/slide" Target="slides/slide5.xml"/><Relationship Id="rId54" Type="http://schemas.openxmlformats.org/officeDocument/2006/relationships/font" Target="fonts/Corbel-italic.fntdata"/><Relationship Id="rId13" Type="http://schemas.openxmlformats.org/officeDocument/2006/relationships/slide" Target="slides/slide8.xml"/><Relationship Id="rId57" Type="http://schemas.openxmlformats.org/officeDocument/2006/relationships/font" Target="fonts/HelveticaNeue-bold.fntdata"/><Relationship Id="rId12" Type="http://schemas.openxmlformats.org/officeDocument/2006/relationships/slide" Target="slides/slide7.xml"/><Relationship Id="rId56" Type="http://schemas.openxmlformats.org/officeDocument/2006/relationships/font" Target="fonts/HelveticaNeue-regular.fntdata"/><Relationship Id="rId15" Type="http://schemas.openxmlformats.org/officeDocument/2006/relationships/slide" Target="slides/slide10.xml"/><Relationship Id="rId59" Type="http://schemas.openxmlformats.org/officeDocument/2006/relationships/font" Target="fonts/HelveticaNeue-boldItalic.fntdata"/><Relationship Id="rId14" Type="http://schemas.openxmlformats.org/officeDocument/2006/relationships/slide" Target="slides/slide9.xml"/><Relationship Id="rId58" Type="http://schemas.openxmlformats.org/officeDocument/2006/relationships/font" Target="fonts/HelveticaNeue-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5" name="Google Shape;415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p3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3" name="Google Shape;443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4" name="Google Shape;444;p3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4" name="Google Shape;454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7" name="Google Shape;487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4" name="Google Shape;504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6" name="Google Shape;516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4" name="Google Shape;524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3" name="Google Shape;533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2"/>
          <p:cNvSpPr txBox="1"/>
          <p:nvPr>
            <p:ph type="ctrTitle"/>
          </p:nvPr>
        </p:nvSpPr>
        <p:spPr>
          <a:xfrm>
            <a:off x="1069848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900"/>
              <a:buFont typeface="Corbel"/>
              <a:buNone/>
              <a:defRPr sz="59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" type="subTitle"/>
          </p:nvPr>
        </p:nvSpPr>
        <p:spPr>
          <a:xfrm>
            <a:off x="1100015" y="4670246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D7F0F6"/>
                </a:solidFill>
              </a:defRPr>
            </a:lvl1pPr>
            <a:lvl2pPr lvl="1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22" name="Google Shape;22;p2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3867912" y="868680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256032" y="3494176"/>
            <a:ext cx="2834640" cy="2321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type="title"/>
          </p:nvPr>
        </p:nvSpPr>
        <p:spPr>
          <a:xfrm>
            <a:off x="3867912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5900"/>
              <a:buFont typeface="Corbel"/>
              <a:buNone/>
              <a:defRPr b="0" sz="5900">
                <a:solidFill>
                  <a:srgbClr val="59595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body"/>
          </p:nvPr>
        </p:nvSpPr>
        <p:spPr>
          <a:xfrm>
            <a:off x="3886200" y="4672584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5" name="Google Shape;45;p6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" type="body"/>
          </p:nvPr>
        </p:nvSpPr>
        <p:spPr>
          <a:xfrm>
            <a:off x="3867912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1" name="Google Shape;51;p7"/>
          <p:cNvSpPr txBox="1"/>
          <p:nvPr>
            <p:ph idx="2" type="body"/>
          </p:nvPr>
        </p:nvSpPr>
        <p:spPr>
          <a:xfrm>
            <a:off x="7818120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2" name="Google Shape;52;p7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" type="body"/>
          </p:nvPr>
        </p:nvSpPr>
        <p:spPr>
          <a:xfrm>
            <a:off x="3867912" y="1023586"/>
            <a:ext cx="3474720" cy="8077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8" name="Google Shape;58;p8"/>
          <p:cNvSpPr txBox="1"/>
          <p:nvPr>
            <p:ph idx="2" type="body"/>
          </p:nvPr>
        </p:nvSpPr>
        <p:spPr>
          <a:xfrm>
            <a:off x="3867912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9" name="Google Shape;59;p8"/>
          <p:cNvSpPr txBox="1"/>
          <p:nvPr>
            <p:ph idx="3" type="body"/>
          </p:nvPr>
        </p:nvSpPr>
        <p:spPr>
          <a:xfrm>
            <a:off x="7818463" y="1023586"/>
            <a:ext cx="3474720" cy="81317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60" name="Google Shape;60;p8"/>
          <p:cNvSpPr txBox="1"/>
          <p:nvPr>
            <p:ph idx="4" type="body"/>
          </p:nvPr>
        </p:nvSpPr>
        <p:spPr>
          <a:xfrm>
            <a:off x="7818463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61" name="Google Shape;61;p8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0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/>
          <p:nvPr>
            <p:ph idx="2" type="pic"/>
          </p:nvPr>
        </p:nvSpPr>
        <p:spPr>
          <a:xfrm>
            <a:off x="3570644" y="767419"/>
            <a:ext cx="8115230" cy="5330952"/>
          </a:xfrm>
          <a:prstGeom prst="rect">
            <a:avLst/>
          </a:prstGeom>
          <a:solidFill>
            <a:srgbClr val="BFBFBF"/>
          </a:solidFill>
          <a:ln>
            <a:noFill/>
          </a:ln>
        </p:spPr>
      </p:sp>
      <p:sp>
        <p:nvSpPr>
          <p:cNvPr id="72" name="Google Shape;72;p10"/>
          <p:cNvSpPr txBox="1"/>
          <p:nvPr>
            <p:ph idx="1" type="body"/>
          </p:nvPr>
        </p:nvSpPr>
        <p:spPr>
          <a:xfrm>
            <a:off x="256032" y="3493008"/>
            <a:ext cx="2834640" cy="2322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3" name="Google Shape;73;p10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1" type="ftr"/>
          </p:nvPr>
        </p:nvSpPr>
        <p:spPr>
          <a:xfrm>
            <a:off x="3499101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0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 rot="5400000">
            <a:off x="4966548" y="-233172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"/>
          <p:cNvSpPr txBox="1"/>
          <p:nvPr>
            <p:ph type="title"/>
          </p:nvPr>
        </p:nvSpPr>
        <p:spPr>
          <a:xfrm rot="5400000">
            <a:off x="-685800" y="2057400"/>
            <a:ext cx="4953000" cy="281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1" type="body"/>
          </p:nvPr>
        </p:nvSpPr>
        <p:spPr>
          <a:xfrm rot="5400000">
            <a:off x="4965192" y="-228600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1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  <a:defRPr b="0" i="0" sz="360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jpg"/><Relationship Id="rId4" Type="http://schemas.openxmlformats.org/officeDocument/2006/relationships/image" Target="../media/image1.png"/><Relationship Id="rId5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5" Type="http://schemas.openxmlformats.org/officeDocument/2006/relationships/image" Target="../media/image19.jpg"/><Relationship Id="rId6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7.png"/><Relationship Id="rId6" Type="http://schemas.openxmlformats.org/officeDocument/2006/relationships/image" Target="../media/image3.png"/><Relationship Id="rId7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2.jpg"/><Relationship Id="rId6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3.png"/><Relationship Id="rId4" Type="http://schemas.openxmlformats.org/officeDocument/2006/relationships/image" Target="../media/image12.jpg"/><Relationship Id="rId5" Type="http://schemas.openxmlformats.org/officeDocument/2006/relationships/image" Target="../media/image1.png"/><Relationship Id="rId6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2.jpg"/><Relationship Id="rId6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9.jpg"/><Relationship Id="rId5" Type="http://schemas.openxmlformats.org/officeDocument/2006/relationships/image" Target="../media/image1.png"/><Relationship Id="rId6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Relationship Id="rId4" Type="http://schemas.openxmlformats.org/officeDocument/2006/relationships/image" Target="../media/image25.jpg"/><Relationship Id="rId5" Type="http://schemas.openxmlformats.org/officeDocument/2006/relationships/image" Target="../media/image16.png"/><Relationship Id="rId6" Type="http://schemas.openxmlformats.org/officeDocument/2006/relationships/image" Target="../media/image93.png"/><Relationship Id="rId7" Type="http://schemas.openxmlformats.org/officeDocument/2006/relationships/image" Target="../media/image14.png"/><Relationship Id="rId8" Type="http://schemas.openxmlformats.org/officeDocument/2006/relationships/image" Target="../media/image5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image" Target="../media/image25.jpg"/><Relationship Id="rId5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7.png"/><Relationship Id="rId4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0.png"/><Relationship Id="rId4" Type="http://schemas.openxmlformats.org/officeDocument/2006/relationships/image" Target="../media/image3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3.png"/><Relationship Id="rId4" Type="http://schemas.openxmlformats.org/officeDocument/2006/relationships/image" Target="../media/image59.png"/><Relationship Id="rId5" Type="http://schemas.openxmlformats.org/officeDocument/2006/relationships/image" Target="../media/image29.png"/><Relationship Id="rId6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0.jpg"/><Relationship Id="rId4" Type="http://schemas.openxmlformats.org/officeDocument/2006/relationships/image" Target="../media/image45.png"/><Relationship Id="rId5" Type="http://schemas.openxmlformats.org/officeDocument/2006/relationships/image" Target="../media/image32.png"/><Relationship Id="rId6" Type="http://schemas.openxmlformats.org/officeDocument/2006/relationships/image" Target="../media/image4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png"/><Relationship Id="rId4" Type="http://schemas.openxmlformats.org/officeDocument/2006/relationships/image" Target="../media/image48.png"/><Relationship Id="rId5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Relationship Id="rId4" Type="http://schemas.openxmlformats.org/officeDocument/2006/relationships/image" Target="../media/image17.png"/><Relationship Id="rId5" Type="http://schemas.openxmlformats.org/officeDocument/2006/relationships/image" Target="../media/image3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phet.colorado.edu/sims/cheerpj/moving-man/latest/moving-man.html?simulation=moving-man" TargetMode="External"/><Relationship Id="rId4" Type="http://schemas.openxmlformats.org/officeDocument/2006/relationships/image" Target="../media/image50.png"/><Relationship Id="rId5" Type="http://schemas.openxmlformats.org/officeDocument/2006/relationships/image" Target="../media/image1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s://phet.colorado.edu/sims/cheerpj/moving-man/latest/moving-man.html?simulation=moving-man" TargetMode="External"/><Relationship Id="rId4" Type="http://schemas.openxmlformats.org/officeDocument/2006/relationships/hyperlink" Target="https://phet.colorado.edu/sims/cheerpj/moving-man/latest/moving-man.html?simulation=moving-man" TargetMode="External"/><Relationship Id="rId5" Type="http://schemas.openxmlformats.org/officeDocument/2006/relationships/hyperlink" Target="https://phet.colorado.edu/sims/cheerpj/moving-man/latest/moving-man.html?simulation=moving-man" TargetMode="External"/><Relationship Id="rId6" Type="http://schemas.openxmlformats.org/officeDocument/2006/relationships/hyperlink" Target="https://phet.colorado.edu/sims/cheerpj/moving-man/latest/moving-man.html?simulation=moving-man" TargetMode="External"/><Relationship Id="rId7" Type="http://schemas.openxmlformats.org/officeDocument/2006/relationships/image" Target="../media/image1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3.png"/><Relationship Id="rId4" Type="http://schemas.openxmlformats.org/officeDocument/2006/relationships/image" Target="../media/image59.png"/><Relationship Id="rId5" Type="http://schemas.openxmlformats.org/officeDocument/2006/relationships/image" Target="../media/image29.png"/><Relationship Id="rId6" Type="http://schemas.openxmlformats.org/officeDocument/2006/relationships/image" Target="../media/image1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4.png"/><Relationship Id="rId4" Type="http://schemas.openxmlformats.org/officeDocument/2006/relationships/image" Target="../media/image36.png"/><Relationship Id="rId5" Type="http://schemas.openxmlformats.org/officeDocument/2006/relationships/image" Target="../media/image23.png"/><Relationship Id="rId6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7.png"/><Relationship Id="rId4" Type="http://schemas.openxmlformats.org/officeDocument/2006/relationships/image" Target="../media/image39.png"/><Relationship Id="rId5" Type="http://schemas.openxmlformats.org/officeDocument/2006/relationships/image" Target="../media/image38.png"/><Relationship Id="rId6" Type="http://schemas.openxmlformats.org/officeDocument/2006/relationships/image" Target="../media/image1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2.png"/><Relationship Id="rId4" Type="http://schemas.openxmlformats.org/officeDocument/2006/relationships/image" Target="../media/image58.jpg"/><Relationship Id="rId5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7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72.png"/><Relationship Id="rId4" Type="http://schemas.openxmlformats.org/officeDocument/2006/relationships/image" Target="../media/image55.png"/><Relationship Id="rId5" Type="http://schemas.openxmlformats.org/officeDocument/2006/relationships/image" Target="../media/image49.png"/><Relationship Id="rId6" Type="http://schemas.openxmlformats.org/officeDocument/2006/relationships/image" Target="../media/image47.png"/><Relationship Id="rId7" Type="http://schemas.openxmlformats.org/officeDocument/2006/relationships/image" Target="../media/image74.png"/><Relationship Id="rId8" Type="http://schemas.openxmlformats.org/officeDocument/2006/relationships/image" Target="../media/image7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4.png"/><Relationship Id="rId4" Type="http://schemas.openxmlformats.org/officeDocument/2006/relationships/image" Target="../media/image53.png"/><Relationship Id="rId5" Type="http://schemas.openxmlformats.org/officeDocument/2006/relationships/image" Target="../media/image5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4.png"/><Relationship Id="rId4" Type="http://schemas.openxmlformats.org/officeDocument/2006/relationships/image" Target="../media/image71.png"/><Relationship Id="rId5" Type="http://schemas.openxmlformats.org/officeDocument/2006/relationships/image" Target="../media/image6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hyperlink" Target="https://edushare.moe.gov.ae/Uploads/Resources/74b411b4-a3a6-4fda-b7f8-58ce7374a1ff/6262019/index.html" TargetMode="External"/><Relationship Id="rId4" Type="http://schemas.openxmlformats.org/officeDocument/2006/relationships/image" Target="../media/image62.png"/><Relationship Id="rId5" Type="http://schemas.openxmlformats.org/officeDocument/2006/relationships/image" Target="../media/image63.png"/><Relationship Id="rId6" Type="http://schemas.openxmlformats.org/officeDocument/2006/relationships/image" Target="../media/image87.png"/><Relationship Id="rId7" Type="http://schemas.openxmlformats.org/officeDocument/2006/relationships/image" Target="../media/image1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s://quizizz.com/admin/quiz/5f72324eee4115001bc5506c/position-time-graph-review" TargetMode="External"/><Relationship Id="rId4" Type="http://schemas.openxmlformats.org/officeDocument/2006/relationships/image" Target="../media/image68.png"/><Relationship Id="rId5" Type="http://schemas.openxmlformats.org/officeDocument/2006/relationships/image" Target="../media/image17.png"/><Relationship Id="rId6" Type="http://schemas.openxmlformats.org/officeDocument/2006/relationships/image" Target="../media/image83.png"/><Relationship Id="rId7" Type="http://schemas.openxmlformats.org/officeDocument/2006/relationships/image" Target="../media/image65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3.png"/><Relationship Id="rId4" Type="http://schemas.openxmlformats.org/officeDocument/2006/relationships/image" Target="../media/image59.png"/><Relationship Id="rId5" Type="http://schemas.openxmlformats.org/officeDocument/2006/relationships/image" Target="../media/image95.gif"/><Relationship Id="rId6" Type="http://schemas.openxmlformats.org/officeDocument/2006/relationships/image" Target="../media/image76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6.png"/><Relationship Id="rId4" Type="http://schemas.openxmlformats.org/officeDocument/2006/relationships/image" Target="../media/image17.png"/><Relationship Id="rId5" Type="http://schemas.openxmlformats.org/officeDocument/2006/relationships/hyperlink" Target="https://app.classkick.com/#/login/GJ9O4T" TargetMode="External"/><Relationship Id="rId6" Type="http://schemas.openxmlformats.org/officeDocument/2006/relationships/image" Target="../media/image91.png"/><Relationship Id="rId7" Type="http://schemas.openxmlformats.org/officeDocument/2006/relationships/image" Target="../media/image9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9.jpg"/><Relationship Id="rId4" Type="http://schemas.openxmlformats.org/officeDocument/2006/relationships/image" Target="../media/image1.png"/><Relationship Id="rId5" Type="http://schemas.openxmlformats.org/officeDocument/2006/relationships/image" Target="../media/image1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3.png"/><Relationship Id="rId4" Type="http://schemas.openxmlformats.org/officeDocument/2006/relationships/image" Target="../media/image12.jpg"/><Relationship Id="rId5" Type="http://schemas.openxmlformats.org/officeDocument/2006/relationships/image" Target="../media/image1.png"/><Relationship Id="rId6" Type="http://schemas.openxmlformats.org/officeDocument/2006/relationships/image" Target="../media/image9.png"/><Relationship Id="rId7" Type="http://schemas.openxmlformats.org/officeDocument/2006/relationships/image" Target="../media/image6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2.jpg"/><Relationship Id="rId6" Type="http://schemas.openxmlformats.org/officeDocument/2006/relationships/image" Target="../media/image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19.jpg"/><Relationship Id="rId5" Type="http://schemas.openxmlformats.org/officeDocument/2006/relationships/image" Target="../media/image1.png"/><Relationship Id="rId6" Type="http://schemas.openxmlformats.org/officeDocument/2006/relationships/image" Target="../media/image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4.png"/><Relationship Id="rId4" Type="http://schemas.openxmlformats.org/officeDocument/2006/relationships/image" Target="../media/image82.png"/><Relationship Id="rId5" Type="http://schemas.openxmlformats.org/officeDocument/2006/relationships/image" Target="../media/image100.png"/><Relationship Id="rId6" Type="http://schemas.openxmlformats.org/officeDocument/2006/relationships/image" Target="../media/image75.png"/><Relationship Id="rId7" Type="http://schemas.openxmlformats.org/officeDocument/2006/relationships/image" Target="../media/image7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3.png"/><Relationship Id="rId4" Type="http://schemas.openxmlformats.org/officeDocument/2006/relationships/image" Target="../media/image19.jpg"/><Relationship Id="rId5" Type="http://schemas.openxmlformats.org/officeDocument/2006/relationships/image" Target="../media/image10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3.png"/><Relationship Id="rId4" Type="http://schemas.openxmlformats.org/officeDocument/2006/relationships/image" Target="../media/image19.jpg"/><Relationship Id="rId5" Type="http://schemas.openxmlformats.org/officeDocument/2006/relationships/image" Target="../media/image79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3.png"/><Relationship Id="rId4" Type="http://schemas.openxmlformats.org/officeDocument/2006/relationships/image" Target="../media/image19.jpg"/><Relationship Id="rId5" Type="http://schemas.openxmlformats.org/officeDocument/2006/relationships/image" Target="../media/image78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78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3.png"/><Relationship Id="rId4" Type="http://schemas.openxmlformats.org/officeDocument/2006/relationships/image" Target="../media/image19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92.png"/><Relationship Id="rId4" Type="http://schemas.openxmlformats.org/officeDocument/2006/relationships/image" Target="../media/image89.png"/><Relationship Id="rId9" Type="http://schemas.openxmlformats.org/officeDocument/2006/relationships/image" Target="../media/image86.png"/><Relationship Id="rId5" Type="http://schemas.openxmlformats.org/officeDocument/2006/relationships/image" Target="../media/image80.png"/><Relationship Id="rId6" Type="http://schemas.openxmlformats.org/officeDocument/2006/relationships/image" Target="../media/image98.png"/><Relationship Id="rId7" Type="http://schemas.openxmlformats.org/officeDocument/2006/relationships/image" Target="../media/image81.png"/><Relationship Id="rId8" Type="http://schemas.openxmlformats.org/officeDocument/2006/relationships/image" Target="../media/image84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02.png"/><Relationship Id="rId4" Type="http://schemas.openxmlformats.org/officeDocument/2006/relationships/image" Target="../media/image90.png"/><Relationship Id="rId5" Type="http://schemas.openxmlformats.org/officeDocument/2006/relationships/image" Target="../media/image96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66.png"/><Relationship Id="rId4" Type="http://schemas.openxmlformats.org/officeDocument/2006/relationships/image" Target="../media/image17.png"/><Relationship Id="rId5" Type="http://schemas.openxmlformats.org/officeDocument/2006/relationships/image" Target="../media/image9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9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3"/>
          <p:cNvSpPr txBox="1"/>
          <p:nvPr>
            <p:ph type="ctrTitle"/>
          </p:nvPr>
        </p:nvSpPr>
        <p:spPr>
          <a:xfrm>
            <a:off x="1069848" y="1432249"/>
            <a:ext cx="7315200" cy="11247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900"/>
              <a:buFont typeface="Corbel"/>
              <a:buNone/>
            </a:pPr>
            <a:r>
              <a:rPr b="1" i="1" lang="en-US"/>
              <a:t>Representing Motion </a:t>
            </a:r>
            <a:endParaRPr/>
          </a:p>
        </p:txBody>
      </p:sp>
      <p:sp>
        <p:nvSpPr>
          <p:cNvPr id="93" name="Google Shape;93;p13"/>
          <p:cNvSpPr txBox="1"/>
          <p:nvPr>
            <p:ph idx="1" type="subTitle"/>
          </p:nvPr>
        </p:nvSpPr>
        <p:spPr>
          <a:xfrm>
            <a:off x="950725" y="3429000"/>
            <a:ext cx="7315200" cy="14325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1" i="1" lang="en-US" sz="4000"/>
              <a:t>2.3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00"/>
              <a:buNone/>
            </a:pPr>
            <a:r>
              <a:rPr b="1" i="1" lang="en-US" sz="4000"/>
              <a:t>Position-Time Graphs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  <p:pic>
        <p:nvPicPr>
          <p:cNvPr id="94" name="Google Shape;94;p13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338318" y="-9331"/>
            <a:ext cx="1853682" cy="1403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 rotWithShape="1">
          <a:blip r:embed="rId4">
            <a:alphaModFix/>
          </a:blip>
          <a:srcRect b="0" l="0" r="0" t="36110"/>
          <a:stretch/>
        </p:blipFill>
        <p:spPr>
          <a:xfrm>
            <a:off x="3816220" y="-3466"/>
            <a:ext cx="5178490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34834" y="3060441"/>
            <a:ext cx="2157166" cy="3797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792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 txBox="1"/>
          <p:nvPr>
            <p:ph type="ctrTitle"/>
          </p:nvPr>
        </p:nvSpPr>
        <p:spPr>
          <a:xfrm>
            <a:off x="2352990" y="4609322"/>
            <a:ext cx="7658147" cy="11066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Welcome to Our Distance Learning Session</a:t>
            </a:r>
            <a:endParaRPr/>
          </a:p>
        </p:txBody>
      </p:sp>
      <p:pic>
        <p:nvPicPr>
          <p:cNvPr id="107" name="Google Shape;107;p15"/>
          <p:cNvPicPr preferRelativeResize="0"/>
          <p:nvPr/>
        </p:nvPicPr>
        <p:blipFill rotWithShape="1">
          <a:blip r:embed="rId3">
            <a:alphaModFix/>
          </a:blip>
          <a:srcRect b="0" l="0" r="0" t="36110"/>
          <a:stretch/>
        </p:blipFill>
        <p:spPr>
          <a:xfrm>
            <a:off x="3816220" y="-3466"/>
            <a:ext cx="4424476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cartoon character&#10;&#10;Description automatically generated" id="108" name="Google Shape;10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57356" y="833910"/>
            <a:ext cx="7285749" cy="3353601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pic>
        <p:nvPicPr>
          <p:cNvPr id="109" name="Google Shape;109;p15"/>
          <p:cNvPicPr preferRelativeResize="0"/>
          <p:nvPr/>
        </p:nvPicPr>
        <p:blipFill rotWithShape="1">
          <a:blip r:embed="rId5">
            <a:alphaModFix/>
          </a:blip>
          <a:srcRect b="0" l="18258" r="17583" t="0"/>
          <a:stretch/>
        </p:blipFill>
        <p:spPr>
          <a:xfrm>
            <a:off x="10245515" y="-9331"/>
            <a:ext cx="1946485" cy="1474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223773" y="3394464"/>
            <a:ext cx="1957356" cy="3445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/>
          <p:nvPr/>
        </p:nvSpPr>
        <p:spPr>
          <a:xfrm>
            <a:off x="0" y="4999388"/>
            <a:ext cx="12192000" cy="1864208"/>
          </a:xfrm>
          <a:prstGeom prst="rect">
            <a:avLst/>
          </a:prstGeom>
          <a:solidFill>
            <a:srgbClr val="A4D5E3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highlight>
                <a:srgbClr val="FFFF00"/>
              </a:highlight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16" name="Google Shape;116;p16"/>
          <p:cNvPicPr preferRelativeResize="0"/>
          <p:nvPr/>
        </p:nvPicPr>
        <p:blipFill rotWithShape="1">
          <a:blip r:embed="rId3">
            <a:alphaModFix/>
          </a:blip>
          <a:srcRect b="0" l="0" r="0" t="36110"/>
          <a:stretch/>
        </p:blipFill>
        <p:spPr>
          <a:xfrm>
            <a:off x="4299752" y="13065"/>
            <a:ext cx="3592496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117" name="Google Shape;117;p16"/>
          <p:cNvPicPr preferRelativeResize="0"/>
          <p:nvPr/>
        </p:nvPicPr>
        <p:blipFill rotWithShape="1">
          <a:blip r:embed="rId4">
            <a:alphaModFix/>
          </a:blip>
          <a:srcRect b="13444" l="23733" r="24886" t="10846"/>
          <a:stretch/>
        </p:blipFill>
        <p:spPr>
          <a:xfrm>
            <a:off x="1295103" y="2768180"/>
            <a:ext cx="967976" cy="1069737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18" name="Google Shape;118;p16"/>
          <p:cNvSpPr txBox="1"/>
          <p:nvPr/>
        </p:nvSpPr>
        <p:spPr>
          <a:xfrm>
            <a:off x="1169491" y="3943099"/>
            <a:ext cx="12192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2 Mins</a:t>
            </a:r>
            <a:endParaRPr/>
          </a:p>
        </p:txBody>
      </p:sp>
      <p:sp>
        <p:nvSpPr>
          <p:cNvPr id="119" name="Google Shape;119;p16"/>
          <p:cNvSpPr txBox="1"/>
          <p:nvPr/>
        </p:nvSpPr>
        <p:spPr>
          <a:xfrm>
            <a:off x="2432068" y="5120616"/>
            <a:ext cx="7707236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Once I call your name , just say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YES or comment in the chat </a:t>
            </a:r>
            <a:endParaRPr/>
          </a:p>
        </p:txBody>
      </p:sp>
      <p:pic>
        <p:nvPicPr>
          <p:cNvPr descr="A close up of a logo&#10;&#10;Description automatically generated" id="120" name="Google Shape;120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96870" y="1140157"/>
            <a:ext cx="4551944" cy="3439690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745"/>
              </a:srgbClr>
            </a:outerShdw>
          </a:effectLst>
        </p:spPr>
      </p:pic>
      <p:pic>
        <p:nvPicPr>
          <p:cNvPr descr="A close up of a sign&#10;&#10;Description automatically generated" id="121" name="Google Shape;121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378612" y="2258091"/>
            <a:ext cx="2717547" cy="25309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 rotWithShape="1">
          <a:blip r:embed="rId7">
            <a:alphaModFix/>
          </a:blip>
          <a:srcRect b="0" l="18258" r="17583" t="0"/>
          <a:stretch/>
        </p:blipFill>
        <p:spPr>
          <a:xfrm>
            <a:off x="11104686" y="0"/>
            <a:ext cx="1087314" cy="1130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7"/>
          <p:cNvSpPr txBox="1"/>
          <p:nvPr>
            <p:ph type="title"/>
          </p:nvPr>
        </p:nvSpPr>
        <p:spPr>
          <a:xfrm>
            <a:off x="262250" y="2821336"/>
            <a:ext cx="3022126" cy="112484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orbel"/>
              <a:buNone/>
            </a:pPr>
            <a:r>
              <a:rPr b="1" i="1" lang="en-US" sz="5400"/>
              <a:t>Main Idea </a:t>
            </a:r>
            <a:endParaRPr/>
          </a:p>
        </p:txBody>
      </p:sp>
      <p:sp>
        <p:nvSpPr>
          <p:cNvPr id="128" name="Google Shape;128;p17"/>
          <p:cNvSpPr txBox="1"/>
          <p:nvPr>
            <p:ph idx="1" type="body"/>
          </p:nvPr>
        </p:nvSpPr>
        <p:spPr>
          <a:xfrm>
            <a:off x="3679655" y="2304159"/>
            <a:ext cx="7315200" cy="2159197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0320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</a:pPr>
            <a:r>
              <a:rPr b="0" i="1"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can use position-time graphs to determine an object’s position at a certain time</a:t>
            </a:r>
            <a:r>
              <a:rPr i="1"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i="1" sz="3600"/>
          </a:p>
        </p:txBody>
      </p:sp>
      <p:pic>
        <p:nvPicPr>
          <p:cNvPr id="129" name="Google Shape;12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0101" y="1386761"/>
            <a:ext cx="1622737" cy="1217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 rotWithShape="1">
          <a:blip r:embed="rId4">
            <a:alphaModFix/>
          </a:blip>
          <a:srcRect b="0" l="0" r="0" t="36110"/>
          <a:stretch/>
        </p:blipFill>
        <p:spPr>
          <a:xfrm>
            <a:off x="3816220" y="-3466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 rotWithShape="1">
          <a:blip r:embed="rId5">
            <a:alphaModFix/>
          </a:blip>
          <a:srcRect b="0" l="18258" r="17583" t="0"/>
          <a:stretch/>
        </p:blipFill>
        <p:spPr>
          <a:xfrm>
            <a:off x="10994855" y="0"/>
            <a:ext cx="1197145" cy="1245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53139" y="4366415"/>
            <a:ext cx="1480576" cy="2605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 txBox="1"/>
          <p:nvPr>
            <p:ph type="title"/>
          </p:nvPr>
        </p:nvSpPr>
        <p:spPr>
          <a:xfrm>
            <a:off x="271581" y="2233992"/>
            <a:ext cx="3050117" cy="13629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orbel"/>
              <a:buNone/>
            </a:pPr>
            <a:r>
              <a:rPr b="1" i="1" lang="en-US" sz="4400"/>
              <a:t>Essential Questions</a:t>
            </a:r>
            <a:endParaRPr/>
          </a:p>
        </p:txBody>
      </p:sp>
      <p:sp>
        <p:nvSpPr>
          <p:cNvPr id="138" name="Google Shape;138;p18"/>
          <p:cNvSpPr txBox="1"/>
          <p:nvPr>
            <p:ph idx="1" type="body"/>
          </p:nvPr>
        </p:nvSpPr>
        <p:spPr>
          <a:xfrm>
            <a:off x="3729309" y="1169079"/>
            <a:ext cx="7315200" cy="4519842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8BD5E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b="0" i="0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2791A6"/>
                </a:solidFill>
                <a:latin typeface="Arial"/>
                <a:ea typeface="Arial"/>
                <a:cs typeface="Arial"/>
                <a:sym typeface="Arial"/>
              </a:rPr>
              <a:t>What information do position-time graphs provide?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b="0" i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How can you use a position-time graph to interpret an object’s position or displacement?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b="0" i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6C8C1A"/>
                </a:solidFill>
                <a:latin typeface="Arial"/>
                <a:ea typeface="Arial"/>
                <a:cs typeface="Arial"/>
                <a:sym typeface="Arial"/>
              </a:rPr>
              <a:t>What are the purposes of equivalent representations of an object’s motion?</a:t>
            </a:r>
            <a:endParaRPr b="1" i="1" sz="3200">
              <a:solidFill>
                <a:srgbClr val="6C8C1A"/>
              </a:solidFill>
            </a:endParaRPr>
          </a:p>
        </p:txBody>
      </p:sp>
      <p:pic>
        <p:nvPicPr>
          <p:cNvPr id="139" name="Google Shape;13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2324" y="358539"/>
            <a:ext cx="1875453" cy="1875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8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1104686" y="0"/>
            <a:ext cx="1087314" cy="113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8"/>
          <p:cNvPicPr preferRelativeResize="0"/>
          <p:nvPr/>
        </p:nvPicPr>
        <p:blipFill rotWithShape="1">
          <a:blip r:embed="rId5">
            <a:alphaModFix/>
          </a:blip>
          <a:srcRect b="0" l="0" r="0" t="36110"/>
          <a:stretch/>
        </p:blipFill>
        <p:spPr>
          <a:xfrm>
            <a:off x="3816220" y="-3466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59497" y="3876869"/>
            <a:ext cx="1732503" cy="30492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/>
          <p:nvPr>
            <p:ph type="title"/>
          </p:nvPr>
        </p:nvSpPr>
        <p:spPr>
          <a:xfrm>
            <a:off x="1812355" y="974378"/>
            <a:ext cx="7289970" cy="1158339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orbel"/>
              <a:buNone/>
            </a:pPr>
            <a:r>
              <a:rPr b="1" i="1" lang="en-US" sz="48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endParaRPr b="1" i="1" sz="4800">
              <a:solidFill>
                <a:srgbClr val="FF0000"/>
              </a:solidFill>
            </a:endParaRPr>
          </a:p>
        </p:txBody>
      </p:sp>
      <p:grpSp>
        <p:nvGrpSpPr>
          <p:cNvPr id="149" name="Google Shape;149;p19"/>
          <p:cNvGrpSpPr/>
          <p:nvPr/>
        </p:nvGrpSpPr>
        <p:grpSpPr>
          <a:xfrm>
            <a:off x="823310" y="2564498"/>
            <a:ext cx="9525000" cy="3319123"/>
            <a:chOff x="0" y="0"/>
            <a:chExt cx="9525000" cy="3319123"/>
          </a:xfrm>
        </p:grpSpPr>
        <p:sp>
          <p:nvSpPr>
            <p:cNvPr id="150" name="Google Shape;150;p19"/>
            <p:cNvSpPr/>
            <p:nvPr/>
          </p:nvSpPr>
          <p:spPr>
            <a:xfrm>
              <a:off x="0" y="0"/>
              <a:ext cx="9525000" cy="932020"/>
            </a:xfrm>
            <a:prstGeom prst="roundRect">
              <a:avLst>
                <a:gd fmla="val 16667" name="adj"/>
              </a:avLst>
            </a:prstGeom>
            <a:solidFill>
              <a:srgbClr val="B0E3E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19"/>
            <p:cNvSpPr txBox="1"/>
            <p:nvPr/>
          </p:nvSpPr>
          <p:spPr>
            <a:xfrm>
              <a:off x="45497" y="45497"/>
              <a:ext cx="9434006" cy="8410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orbel"/>
                <a:buNone/>
              </a:pP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Plot data to get position-time graph.  </a:t>
              </a:r>
              <a:endParaRPr b="0" i="1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52" name="Google Shape;152;p19"/>
            <p:cNvSpPr/>
            <p:nvPr/>
          </p:nvSpPr>
          <p:spPr>
            <a:xfrm>
              <a:off x="0" y="1119635"/>
              <a:ext cx="9525000" cy="1007285"/>
            </a:xfrm>
            <a:prstGeom prst="roundRect">
              <a:avLst>
                <a:gd fmla="val 16667" name="adj"/>
              </a:avLst>
            </a:prstGeom>
            <a:solidFill>
              <a:srgbClr val="D7F0F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9"/>
            <p:cNvSpPr txBox="1"/>
            <p:nvPr/>
          </p:nvSpPr>
          <p:spPr>
            <a:xfrm>
              <a:off x="49172" y="1168807"/>
              <a:ext cx="9426656" cy="908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orbel"/>
                <a:buNone/>
              </a:pP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Estimate time and position using position-time graph.</a:t>
              </a:r>
              <a:endParaRPr b="0" i="1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54" name="Google Shape;154;p19"/>
            <p:cNvSpPr/>
            <p:nvPr/>
          </p:nvSpPr>
          <p:spPr>
            <a:xfrm>
              <a:off x="0" y="2311838"/>
              <a:ext cx="9525000" cy="1007285"/>
            </a:xfrm>
            <a:prstGeom prst="roundRect">
              <a:avLst>
                <a:gd fmla="val 16667" name="adj"/>
              </a:avLst>
            </a:prstGeom>
            <a:solidFill>
              <a:srgbClr val="D7F0F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9"/>
            <p:cNvSpPr txBox="1"/>
            <p:nvPr/>
          </p:nvSpPr>
          <p:spPr>
            <a:xfrm>
              <a:off x="49172" y="2361010"/>
              <a:ext cx="9426656" cy="908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63825" lIns="163825" spcFirstLastPara="1" rIns="163825" wrap="square" tIns="1638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300"/>
                <a:buFont typeface="Corbel"/>
                <a:buNone/>
              </a:pPr>
              <a:r>
                <a:rPr b="1" i="1" lang="en-US" sz="43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 </a:t>
              </a: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Analyze position-time graph.    </a:t>
              </a:r>
              <a:endParaRPr b="0" i="1" sz="4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pic>
        <p:nvPicPr>
          <p:cNvPr id="156" name="Google Shape;15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6849" y="905070"/>
            <a:ext cx="1544452" cy="115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9"/>
          <p:cNvPicPr preferRelativeResize="0"/>
          <p:nvPr/>
        </p:nvPicPr>
        <p:blipFill rotWithShape="1">
          <a:blip r:embed="rId4">
            <a:alphaModFix/>
          </a:blip>
          <a:srcRect b="0" l="0" r="0" t="36110"/>
          <a:stretch/>
        </p:blipFill>
        <p:spPr>
          <a:xfrm>
            <a:off x="3816220" y="-3466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 rotWithShape="1">
          <a:blip r:embed="rId5">
            <a:alphaModFix/>
          </a:blip>
          <a:srcRect b="0" l="18258" r="17583" t="0"/>
          <a:stretch/>
        </p:blipFill>
        <p:spPr>
          <a:xfrm>
            <a:off x="11104686" y="0"/>
            <a:ext cx="1087314" cy="113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48310" y="3758815"/>
            <a:ext cx="1862913" cy="327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698" y="534183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/>
          <p:nvPr/>
        </p:nvSpPr>
        <p:spPr>
          <a:xfrm>
            <a:off x="3760639" y="1707346"/>
            <a:ext cx="3831870" cy="4042430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</a:pPr>
            <a:r>
              <a:rPr b="1" lang="en-US" sz="28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Review vocabulary</a:t>
            </a:r>
            <a:endParaRPr/>
          </a:p>
          <a:p>
            <a:pPr indent="0" lvl="0" marL="0" marR="0" rtl="0" algn="l">
              <a:spcBef>
                <a:spcPts val="13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</a:pPr>
            <a:r>
              <a:t/>
            </a:r>
            <a:endParaRPr b="1" i="1" sz="2400">
              <a:solidFill>
                <a:srgbClr val="3F3F3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Noto Sans Symbols"/>
              <a:buChar char="▪"/>
            </a:pPr>
            <a:r>
              <a:rPr i="1" lang="en-US" sz="4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r>
              <a:rPr b="1"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intersection: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</a:pPr>
            <a:r>
              <a:rPr b="1"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 point where lines meet and cross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rgbClr val="3F3F3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7789428" y="1707346"/>
            <a:ext cx="3831870" cy="4042430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New vocabulary</a:t>
            </a:r>
            <a:endParaRPr/>
          </a:p>
          <a:p>
            <a:pPr indent="0" lvl="0" marL="0" marR="0" rtl="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1" sz="2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4290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b="0" i="0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position-time graph</a:t>
            </a: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  </a:t>
            </a:r>
            <a:endParaRPr/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  </a:t>
            </a:r>
            <a:endParaRPr/>
          </a:p>
          <a:p>
            <a:pPr indent="-34290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b="0" i="0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instantaneous position</a:t>
            </a:r>
            <a:endParaRPr i="1" sz="2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i="1" sz="4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1" i="0" sz="2400" u="none" strike="noStrik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7" name="Google Shape;167;p20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0"/>
          <p:cNvSpPr txBox="1"/>
          <p:nvPr>
            <p:ph type="title"/>
          </p:nvPr>
        </p:nvSpPr>
        <p:spPr>
          <a:xfrm>
            <a:off x="261756" y="1630582"/>
            <a:ext cx="2947482" cy="2300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orbel"/>
              <a:buNone/>
            </a:pPr>
            <a:r>
              <a:rPr b="1" i="1" lang="en-US" sz="4000"/>
              <a:t>Key words and expressions:</a:t>
            </a:r>
            <a:endParaRPr/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5">
            <a:alphaModFix/>
          </a:blip>
          <a:srcRect b="0" l="0" r="0" t="36110"/>
          <a:stretch/>
        </p:blipFill>
        <p:spPr>
          <a:xfrm>
            <a:off x="3816220" y="-12797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699498" y="4298380"/>
            <a:ext cx="1416781" cy="2493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1"/>
          <p:cNvSpPr txBox="1"/>
          <p:nvPr>
            <p:ph type="title"/>
          </p:nvPr>
        </p:nvSpPr>
        <p:spPr>
          <a:xfrm>
            <a:off x="228914" y="1956078"/>
            <a:ext cx="2947482" cy="23051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orbel"/>
              <a:buNone/>
            </a:pPr>
            <a:r>
              <a:rPr b="1" i="1" lang="en-US" sz="4000"/>
              <a:t>Brain in gear </a:t>
            </a:r>
            <a:endParaRPr/>
          </a:p>
        </p:txBody>
      </p:sp>
      <p:pic>
        <p:nvPicPr>
          <p:cNvPr id="176" name="Google Shape;176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79646" y="4581331"/>
            <a:ext cx="1580531" cy="233313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him\Desktop\صور\92060-Royalty-Free-RF-Clipart-Illustration-Of-An-Orange-Man-Avatar-With-A-Question-Mar.jpg" id="177" name="Google Shape;177;p21"/>
          <p:cNvPicPr preferRelativeResize="0"/>
          <p:nvPr/>
        </p:nvPicPr>
        <p:blipFill rotWithShape="1">
          <a:blip r:embed="rId4">
            <a:alphaModFix/>
          </a:blip>
          <a:srcRect b="13999" l="0" r="0" t="0"/>
          <a:stretch/>
        </p:blipFill>
        <p:spPr>
          <a:xfrm>
            <a:off x="762612" y="555335"/>
            <a:ext cx="1880086" cy="186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6812" y="3817363"/>
            <a:ext cx="2591685" cy="217970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79" name="Google Shape;179;p21"/>
          <p:cNvSpPr txBox="1"/>
          <p:nvPr/>
        </p:nvSpPr>
        <p:spPr>
          <a:xfrm>
            <a:off x="4137269" y="1272831"/>
            <a:ext cx="6102220" cy="3046988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 u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Q:</a:t>
            </a:r>
            <a:r>
              <a:rPr b="0" i="0" lang="en-US" sz="1800" u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b="1" i="1" lang="en-US" sz="3600" u="none" strike="noStrike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b="1" i="1" lang="en-US" sz="28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Name four ways to represent motion. Use each method to describe an everyday example of motion?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600" u="none" strike="noStrike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6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800" u="none" strike="noStrike">
              <a:solidFill>
                <a:srgbClr val="FF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pic>
        <p:nvPicPr>
          <p:cNvPr id="180" name="Google Shape;180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39736" y="4747998"/>
            <a:ext cx="2056264" cy="115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51468" y="5326323"/>
            <a:ext cx="1396105" cy="131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904736" y="140998"/>
            <a:ext cx="5890054" cy="70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/>
          <p:nvPr>
            <p:ph type="title"/>
          </p:nvPr>
        </p:nvSpPr>
        <p:spPr>
          <a:xfrm>
            <a:off x="228914" y="1956078"/>
            <a:ext cx="2947482" cy="23051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orbel"/>
              <a:buNone/>
            </a:pPr>
            <a:r>
              <a:rPr b="1" i="1" lang="en-US" sz="4000"/>
              <a:t>Check your answers: </a:t>
            </a:r>
            <a:endParaRPr/>
          </a:p>
        </p:txBody>
      </p:sp>
      <p:pic>
        <p:nvPicPr>
          <p:cNvPr id="188" name="Google Shape;18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00544" y="5055031"/>
            <a:ext cx="1259633" cy="185943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him\Desktop\صور\92060-Royalty-Free-RF-Clipart-Illustration-Of-An-Orange-Man-Avatar-With-A-Question-Mar.jpg" id="189" name="Google Shape;189;p22"/>
          <p:cNvPicPr preferRelativeResize="0"/>
          <p:nvPr/>
        </p:nvPicPr>
        <p:blipFill rotWithShape="1">
          <a:blip r:embed="rId4">
            <a:alphaModFix/>
          </a:blip>
          <a:srcRect b="13999" l="0" r="0" t="0"/>
          <a:stretch/>
        </p:blipFill>
        <p:spPr>
          <a:xfrm>
            <a:off x="762612" y="555335"/>
            <a:ext cx="1880086" cy="186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6812" y="3817363"/>
            <a:ext cx="2591685" cy="217970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91" name="Google Shape;191;p22"/>
          <p:cNvSpPr txBox="1"/>
          <p:nvPr/>
        </p:nvSpPr>
        <p:spPr>
          <a:xfrm>
            <a:off x="4076309" y="1046031"/>
            <a:ext cx="6102220" cy="4616648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 u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Q:</a:t>
            </a:r>
            <a:r>
              <a:rPr b="0" i="0" lang="en-US" sz="1800" u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b="1" i="1" lang="en-US" sz="3600" u="none" strike="noStrike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b="1" i="1" lang="en-US" sz="28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Name four ways to represent motion. Use each method to describe an everyday example of motion?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800" u="none" strike="noStrike">
              <a:solidFill>
                <a:srgbClr val="FF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-571500" lvl="1" marL="1028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Words</a:t>
            </a:r>
            <a:endParaRPr/>
          </a:p>
          <a:p>
            <a:pPr indent="-571500" lvl="1" marL="102870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Motion diagrams</a:t>
            </a:r>
            <a:endParaRPr/>
          </a:p>
          <a:p>
            <a:pPr indent="-571500" lvl="1" marL="102870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Data tables</a:t>
            </a:r>
            <a:endParaRPr/>
          </a:p>
          <a:p>
            <a:pPr indent="-571500" lvl="1" marL="102870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Position-time graphs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/>
          <p:nvPr/>
        </p:nvSpPr>
        <p:spPr>
          <a:xfrm>
            <a:off x="3756770" y="1821246"/>
            <a:ext cx="4155589" cy="4282249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0" spcFirstLastPara="1" rIns="91425" wrap="square" tIns="0">
            <a:normAutofit fontScale="92500"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i="1" lang="en-US" sz="2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In a </a:t>
            </a:r>
            <a:r>
              <a:rPr b="1" i="1" lang="en-US" sz="30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position-time graph</a:t>
            </a:r>
            <a:r>
              <a:rPr i="1" lang="en-US" sz="2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, the time data is plotted on a horizontal axis and the position data is plotted on a vertical axis.</a:t>
            </a:r>
            <a:endParaRPr/>
          </a:p>
          <a:p>
            <a:pPr indent="-342900" lvl="0" marL="342900" marR="0" rtl="0" algn="l">
              <a:spcBef>
                <a:spcPts val="1718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draw this graph, first plot the runner’s positions. Then, draw a line that best fits the points.</a:t>
            </a:r>
            <a:endParaRPr i="1" sz="26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-237172" lvl="0" marL="342900" marR="0" rtl="0" algn="l">
              <a:spcBef>
                <a:spcPts val="1533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i="1"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37172" lvl="0" marL="342900" marR="0" rtl="0" algn="l">
              <a:spcBef>
                <a:spcPts val="1533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97" name="Google Shape;197;p23"/>
          <p:cNvSpPr txBox="1"/>
          <p:nvPr/>
        </p:nvSpPr>
        <p:spPr>
          <a:xfrm>
            <a:off x="3756770" y="754505"/>
            <a:ext cx="5872421" cy="646331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Helvetica Neue"/>
              <a:buNone/>
            </a:pPr>
            <a:r>
              <a:rPr b="1" i="1" lang="en-US" sz="36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Plotting data:</a:t>
            </a:r>
            <a:endParaRPr/>
          </a:p>
        </p:txBody>
      </p:sp>
      <p:pic>
        <p:nvPicPr>
          <p:cNvPr id="198" name="Google Shape;198;p23"/>
          <p:cNvPicPr preferRelativeResize="0"/>
          <p:nvPr/>
        </p:nvPicPr>
        <p:blipFill rotWithShape="1">
          <a:blip r:embed="rId3">
            <a:alphaModFix/>
          </a:blip>
          <a:srcRect b="0" l="38631" r="0" t="0"/>
          <a:stretch/>
        </p:blipFill>
        <p:spPr>
          <a:xfrm>
            <a:off x="8173616" y="1821246"/>
            <a:ext cx="3765465" cy="4282249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sp>
        <p:nvSpPr>
          <p:cNvPr id="199" name="Google Shape;199;p23"/>
          <p:cNvSpPr txBox="1"/>
          <p:nvPr>
            <p:ph type="title"/>
          </p:nvPr>
        </p:nvSpPr>
        <p:spPr>
          <a:xfrm>
            <a:off x="252413" y="1577578"/>
            <a:ext cx="2947987" cy="36933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r>
              <a:rPr b="1" lang="en-US" sz="2000">
                <a:solidFill>
                  <a:schemeClr val="lt1"/>
                </a:solidFill>
              </a:rPr>
              <a:t>Learning Objectives:</a:t>
            </a: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r>
              <a:rPr b="1" lang="en-US" sz="2000">
                <a:solidFill>
                  <a:schemeClr val="lt1"/>
                </a:solidFill>
              </a:rPr>
              <a:t>1. </a:t>
            </a:r>
            <a:r>
              <a:rPr b="0" i="1" lang="en-US" sz="2000"/>
              <a:t>Plot data to get position-time graph. </a:t>
            </a:r>
            <a:br>
              <a:rPr lang="en-US" sz="1100"/>
            </a:br>
            <a:r>
              <a:rPr lang="en-US" sz="2000"/>
              <a:t>2. </a:t>
            </a:r>
            <a:r>
              <a:rPr b="0" i="1" lang="en-US" sz="2000"/>
              <a:t>Estimate time and position using position-time graph.</a:t>
            </a:r>
            <a:br>
              <a:rPr b="0" i="1" lang="en-US" sz="2000"/>
            </a:br>
            <a:r>
              <a:rPr b="0" i="1" lang="en-US" sz="2000"/>
              <a:t>3. Analyze position-time graph.    </a:t>
            </a:r>
            <a:br>
              <a:rPr lang="en-US" sz="1100"/>
            </a:br>
            <a:r>
              <a:rPr b="0" i="1" lang="en-US" sz="2000"/>
              <a:t>  </a:t>
            </a:r>
            <a:br>
              <a:rPr lang="en-US" sz="1100"/>
            </a:br>
            <a:r>
              <a:rPr b="0" i="1" lang="en-US" sz="2000"/>
              <a:t>  </a:t>
            </a:r>
            <a:endParaRPr sz="3600">
              <a:solidFill>
                <a:schemeClr val="lt1"/>
              </a:solidFill>
            </a:endParaRPr>
          </a:p>
        </p:txBody>
      </p:sp>
      <p:pic>
        <p:nvPicPr>
          <p:cNvPr id="200" name="Google Shape;200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4871" y="0"/>
            <a:ext cx="2346004" cy="2346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86141" y="522478"/>
            <a:ext cx="9560087" cy="4868672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206" name="Google Shape;206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7279" y="5316347"/>
            <a:ext cx="5514975" cy="1019175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2885" y="-347437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5"/>
          <p:cNvSpPr/>
          <p:nvPr/>
        </p:nvSpPr>
        <p:spPr>
          <a:xfrm>
            <a:off x="-99172" y="2731606"/>
            <a:ext cx="3473032" cy="713654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213" name="Google Shape;21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32043" y="2702430"/>
            <a:ext cx="1469166" cy="992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72294" y="1556597"/>
            <a:ext cx="4912145" cy="3416619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5"/>
          <p:cNvSpPr txBox="1"/>
          <p:nvPr/>
        </p:nvSpPr>
        <p:spPr>
          <a:xfrm>
            <a:off x="221893" y="2175135"/>
            <a:ext cx="2947987" cy="39287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b="1" i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orbel"/>
              <a:buNone/>
            </a:pP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Plot data to get position-time graph.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sz="20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 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Estimate time and position using position-time graph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i="1" sz="20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b="0"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 Analyze position-time graph.    </a:t>
            </a: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16" name="Google Shape;216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04989" y="4475201"/>
            <a:ext cx="1532406" cy="2262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6"/>
          <p:cNvSpPr txBox="1"/>
          <p:nvPr>
            <p:ph idx="1" type="body"/>
          </p:nvPr>
        </p:nvSpPr>
        <p:spPr>
          <a:xfrm>
            <a:off x="1060260" y="243096"/>
            <a:ext cx="4287935" cy="950201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0" spcFirstLastPara="1" rIns="91425" wrap="square" tIns="0">
            <a:normAutofit fontScale="925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b="1" i="1" sz="3200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rPr b="1" i="1" lang="en-US" sz="32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Finding Positions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sz="2400"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223" name="Google Shape;223;p26"/>
          <p:cNvSpPr txBox="1"/>
          <p:nvPr/>
        </p:nvSpPr>
        <p:spPr>
          <a:xfrm>
            <a:off x="1981202" y="1534161"/>
            <a:ext cx="7664823" cy="26695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pic>
        <p:nvPicPr>
          <p:cNvPr descr="ch2_movanim2_linking" id="224" name="Google Shape;22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0581" y="2641248"/>
            <a:ext cx="4765688" cy="353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81200" y="1459855"/>
            <a:ext cx="822225" cy="665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0" y="1957835"/>
            <a:ext cx="5120478" cy="353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865540" y="5614308"/>
            <a:ext cx="5605735" cy="1127781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6"/>
          <p:cNvSpPr txBox="1"/>
          <p:nvPr/>
        </p:nvSpPr>
        <p:spPr>
          <a:xfrm>
            <a:off x="2763755" y="1709079"/>
            <a:ext cx="609971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Lets watch the following animation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7"/>
          <p:cNvSpPr txBox="1"/>
          <p:nvPr/>
        </p:nvSpPr>
        <p:spPr>
          <a:xfrm>
            <a:off x="3886025" y="334629"/>
            <a:ext cx="7329372" cy="1940768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0" spcFirstLastPara="1" rIns="91425" wrap="square" tIns="0">
            <a:normAutofit fontScale="85000" lnSpcReduction="10000"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i="1" lang="en-US" sz="2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Graphs of an object’s position and time contain useful information about an object’s position at various times.</a:t>
            </a:r>
            <a:endParaRPr/>
          </a:p>
          <a:p>
            <a:pPr indent="-342900" lvl="0" marL="342900" marR="0" rtl="0" algn="l">
              <a:spcBef>
                <a:spcPts val="1676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b="0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can use the graph to estimate the time or his position. </a:t>
            </a:r>
            <a:endParaRPr i="1" sz="44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45745" lvl="0" marL="342900" marR="0" rtl="0" algn="l">
              <a:spcBef>
                <a:spcPts val="1506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234" name="Google Shape;234;p27"/>
          <p:cNvSpPr txBox="1"/>
          <p:nvPr/>
        </p:nvSpPr>
        <p:spPr>
          <a:xfrm>
            <a:off x="173816" y="2554471"/>
            <a:ext cx="3026585" cy="2000548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Estimating time and position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</a:pPr>
            <a:r>
              <a:t/>
            </a:r>
            <a:endParaRPr b="1" i="1" sz="32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rbel"/>
              <a:buNone/>
            </a:pPr>
            <a:r>
              <a:t/>
            </a:r>
            <a:endParaRPr b="1" i="1" sz="1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rbel"/>
              <a:buNone/>
            </a:pPr>
            <a:r>
              <a:t/>
            </a:r>
            <a:endParaRPr b="1" i="1" sz="1800" u="sng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35" name="Google Shape;23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40642" y="2453951"/>
            <a:ext cx="3476625" cy="4069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34555" y="2453951"/>
            <a:ext cx="3000375" cy="4069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6880" y="-70607"/>
            <a:ext cx="2346004" cy="2346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1958" y="-153409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8"/>
          <p:cNvSpPr txBox="1"/>
          <p:nvPr/>
        </p:nvSpPr>
        <p:spPr>
          <a:xfrm>
            <a:off x="529653" y="5606248"/>
            <a:ext cx="28555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Textbook Page 41 </a:t>
            </a:r>
            <a:endParaRPr/>
          </a:p>
        </p:txBody>
      </p:sp>
      <p:sp>
        <p:nvSpPr>
          <p:cNvPr id="244" name="Google Shape;244;p28"/>
          <p:cNvSpPr txBox="1"/>
          <p:nvPr/>
        </p:nvSpPr>
        <p:spPr>
          <a:xfrm>
            <a:off x="3758922" y="843436"/>
            <a:ext cx="4330719" cy="769441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Critical thinking </a:t>
            </a:r>
            <a:endParaRPr sz="2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45" name="Google Shape;245;p28"/>
          <p:cNvSpPr txBox="1"/>
          <p:nvPr/>
        </p:nvSpPr>
        <p:spPr>
          <a:xfrm>
            <a:off x="3684833" y="3177441"/>
            <a:ext cx="7353836" cy="1631216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Explain Why is the line on the graph sloped even though it describes motion along a flat path??</a:t>
            </a:r>
            <a: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</p:txBody>
      </p:sp>
      <p:pic>
        <p:nvPicPr>
          <p:cNvPr id="246" name="Google Shape;24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04989" y="4475201"/>
            <a:ext cx="1532406" cy="2262094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8"/>
          <p:cNvSpPr txBox="1"/>
          <p:nvPr>
            <p:ph type="title"/>
          </p:nvPr>
        </p:nvSpPr>
        <p:spPr>
          <a:xfrm>
            <a:off x="288073" y="1672416"/>
            <a:ext cx="2947482" cy="38179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r>
              <a:rPr b="1" lang="en-US" sz="2000">
                <a:solidFill>
                  <a:schemeClr val="lt1"/>
                </a:solidFill>
              </a:rPr>
              <a:t>   Learning Objectives:</a:t>
            </a: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br>
              <a:rPr b="0" i="1" lang="en-US" sz="2000"/>
            </a:br>
            <a:r>
              <a:rPr i="1" lang="en-US" sz="2400"/>
              <a:t>1</a:t>
            </a:r>
            <a:r>
              <a:rPr b="0" i="1" lang="en-US" sz="2000"/>
              <a:t>. Plot data to get position-time graph. </a:t>
            </a:r>
            <a:br>
              <a:rPr lang="en-US" sz="1100"/>
            </a:br>
            <a:r>
              <a:rPr lang="en-US" sz="2000"/>
              <a:t>2. </a:t>
            </a:r>
            <a:r>
              <a:rPr b="0" i="1" lang="en-US" sz="2000"/>
              <a:t>Estimate time and position using position-time graph. </a:t>
            </a:r>
            <a:br>
              <a:rPr b="0" i="1" lang="en-US" sz="2000"/>
            </a:br>
            <a:r>
              <a:rPr b="0" i="1" lang="en-US" sz="3600"/>
              <a:t>  </a:t>
            </a:r>
            <a:r>
              <a:rPr b="0" i="1" lang="en-US" sz="1800"/>
              <a:t>3. Analyze position-time graph.    </a:t>
            </a:r>
            <a:br>
              <a:rPr lang="en-US" sz="1100"/>
            </a:br>
            <a:br>
              <a:rPr lang="en-US" sz="1100"/>
            </a:br>
            <a:r>
              <a:rPr b="0" i="1" lang="en-US" sz="2000"/>
              <a:t>  </a:t>
            </a:r>
            <a:endParaRPr sz="3600">
              <a:solidFill>
                <a:schemeClr val="lt1"/>
              </a:solidFill>
            </a:endParaRPr>
          </a:p>
        </p:txBody>
      </p:sp>
      <p:pic>
        <p:nvPicPr>
          <p:cNvPr id="248" name="Google Shape;248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572560" y="250814"/>
            <a:ext cx="2947482" cy="2794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9"/>
          <p:cNvSpPr txBox="1"/>
          <p:nvPr>
            <p:ph type="title"/>
          </p:nvPr>
        </p:nvSpPr>
        <p:spPr>
          <a:xfrm>
            <a:off x="3650375" y="812680"/>
            <a:ext cx="7148448" cy="4244373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lang="en-US" sz="28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3"/>
              </a:rPr>
              <a:t>https://phet.colorado.edu/sims/cheerpj/moving-man/latest/moving-man.html?simulation=moving-man</a:t>
            </a: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 the online simulator to observe the relation between the position and the </a:t>
            </a:r>
            <a:r>
              <a:rPr b="1" i="1"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ime.</a:t>
            </a:r>
            <a:b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1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0" i="0" sz="180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29"/>
          <p:cNvSpPr/>
          <p:nvPr/>
        </p:nvSpPr>
        <p:spPr>
          <a:xfrm>
            <a:off x="284940" y="176503"/>
            <a:ext cx="3036758" cy="2152037"/>
          </a:xfrm>
          <a:prstGeom prst="cloud">
            <a:avLst/>
          </a:prstGeom>
          <a:solidFill>
            <a:srgbClr val="2791A6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Lets watch this simulation</a:t>
            </a:r>
            <a:endParaRPr/>
          </a:p>
        </p:txBody>
      </p:sp>
      <p:sp>
        <p:nvSpPr>
          <p:cNvPr id="255" name="Google Shape;255;p29"/>
          <p:cNvSpPr txBox="1"/>
          <p:nvPr/>
        </p:nvSpPr>
        <p:spPr>
          <a:xfrm>
            <a:off x="154311" y="4652853"/>
            <a:ext cx="3036758" cy="1077218"/>
          </a:xfrm>
          <a:prstGeom prst="rect">
            <a:avLst/>
          </a:prstGeom>
          <a:solidFill>
            <a:schemeClr val="lt1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Position-time graph 	</a:t>
            </a:r>
            <a:endParaRPr/>
          </a:p>
        </p:txBody>
      </p:sp>
      <p:pic>
        <p:nvPicPr>
          <p:cNvPr id="256" name="Google Shape;256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27484" y="3746888"/>
            <a:ext cx="4689537" cy="2844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804989" y="4475201"/>
            <a:ext cx="1532406" cy="2262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0"/>
          <p:cNvSpPr txBox="1"/>
          <p:nvPr>
            <p:ph type="title"/>
          </p:nvPr>
        </p:nvSpPr>
        <p:spPr>
          <a:xfrm>
            <a:off x="3753012" y="1306813"/>
            <a:ext cx="7148448" cy="4244373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lang="en-US" sz="28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3"/>
              </a:rPr>
            </a:br>
            <a:br>
              <a:rPr lang="en-US" sz="28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4"/>
              </a:rPr>
            </a:br>
            <a:br>
              <a:rPr lang="en-US" sz="28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5"/>
              </a:rPr>
            </a:br>
            <a:r>
              <a:rPr lang="en-US" sz="28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6"/>
              </a:rPr>
              <a:t>https://phet.colorado.edu/sims/cheerpj/moving-man/latest/moving-man.html?simulation=moving-man</a:t>
            </a: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after watching this simulation:</a:t>
            </a: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which variable will be on X-axis and which variable on</a:t>
            </a:r>
            <a:br>
              <a:rPr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Y-axis?</a:t>
            </a:r>
            <a:b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1" lang="en-US" sz="24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1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0" i="0" sz="180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0"/>
          <p:cNvSpPr/>
          <p:nvPr/>
        </p:nvSpPr>
        <p:spPr>
          <a:xfrm>
            <a:off x="284940" y="176503"/>
            <a:ext cx="3036758" cy="2152037"/>
          </a:xfrm>
          <a:prstGeom prst="cloud">
            <a:avLst/>
          </a:prstGeom>
          <a:solidFill>
            <a:srgbClr val="2791A6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Lets watch this simulation</a:t>
            </a:r>
            <a:endParaRPr/>
          </a:p>
        </p:txBody>
      </p:sp>
      <p:sp>
        <p:nvSpPr>
          <p:cNvPr id="264" name="Google Shape;264;p30"/>
          <p:cNvSpPr txBox="1"/>
          <p:nvPr/>
        </p:nvSpPr>
        <p:spPr>
          <a:xfrm>
            <a:off x="191634" y="4457874"/>
            <a:ext cx="3036758" cy="1077218"/>
          </a:xfrm>
          <a:prstGeom prst="rect">
            <a:avLst/>
          </a:prstGeom>
          <a:solidFill>
            <a:schemeClr val="lt1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Position-time graph 	</a:t>
            </a:r>
            <a:endParaRPr/>
          </a:p>
        </p:txBody>
      </p:sp>
      <p:pic>
        <p:nvPicPr>
          <p:cNvPr id="265" name="Google Shape;265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04989" y="4739361"/>
            <a:ext cx="1532406" cy="2262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2885" y="-347437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1"/>
          <p:cNvSpPr/>
          <p:nvPr/>
        </p:nvSpPr>
        <p:spPr>
          <a:xfrm>
            <a:off x="-117833" y="2905623"/>
            <a:ext cx="3473032" cy="920400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272" name="Google Shape;272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32043" y="2702430"/>
            <a:ext cx="1469166" cy="992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72294" y="1556597"/>
            <a:ext cx="4912145" cy="3416619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31"/>
          <p:cNvSpPr/>
          <p:nvPr/>
        </p:nvSpPr>
        <p:spPr>
          <a:xfrm>
            <a:off x="-40629" y="4029163"/>
            <a:ext cx="3473032" cy="789169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275" name="Google Shape;275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32044" y="3826023"/>
            <a:ext cx="1469166" cy="99230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1"/>
          <p:cNvSpPr txBox="1"/>
          <p:nvPr/>
        </p:nvSpPr>
        <p:spPr>
          <a:xfrm>
            <a:off x="230368" y="2453934"/>
            <a:ext cx="2947987" cy="35271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orbel"/>
              <a:buNone/>
            </a:pP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Plot data to get position-time graph.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r>
              <a:t/>
            </a: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 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Estimate time and position using position-time graph  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i="1" sz="20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b="0"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 Analyze position-time graph.    </a:t>
            </a:r>
            <a:endParaRPr sz="12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77" name="Google Shape;277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659594" y="4818332"/>
            <a:ext cx="1532406" cy="2262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33530" y="1123837"/>
            <a:ext cx="6591300" cy="1606519"/>
          </a:xfrm>
          <a:prstGeom prst="snip2DiagRect">
            <a:avLst>
              <a:gd fmla="val 0" name="adj1"/>
              <a:gd fmla="val 16667" name="adj2"/>
            </a:avLst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88900" rotWithShape="0" algn="tl">
              <a:srgbClr val="000000">
                <a:alpha val="44705"/>
              </a:srgbClr>
            </a:outerShdw>
          </a:effectLst>
        </p:spPr>
      </p:pic>
      <p:pic>
        <p:nvPicPr>
          <p:cNvPr id="283" name="Google Shape;283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33530" y="3424428"/>
            <a:ext cx="6591300" cy="1914137"/>
          </a:xfrm>
          <a:prstGeom prst="snip2DiagRect">
            <a:avLst>
              <a:gd fmla="val 0" name="adj1"/>
              <a:gd fmla="val 16667" name="adj2"/>
            </a:avLst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88900" rotWithShape="0" algn="tl">
              <a:srgbClr val="000000">
                <a:alpha val="44705"/>
              </a:srgbClr>
            </a:outerShdw>
          </a:effectLst>
        </p:spPr>
      </p:pic>
      <p:sp>
        <p:nvSpPr>
          <p:cNvPr id="284" name="Google Shape;284;p32"/>
          <p:cNvSpPr txBox="1"/>
          <p:nvPr/>
        </p:nvSpPr>
        <p:spPr>
          <a:xfrm>
            <a:off x="243588" y="1459199"/>
            <a:ext cx="2947987" cy="42473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    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endParaRPr b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Plot data to get position-time graph.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 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Estimate time and position using position-time graph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r>
              <a:rPr b="0"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 Analyze position-time graph.    </a:t>
            </a: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t/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85" name="Google Shape;285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5541" y="-49165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744029" y="4668241"/>
            <a:ext cx="1532406" cy="2262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1149" y="1123837"/>
            <a:ext cx="7328174" cy="2070325"/>
          </a:xfrm>
          <a:prstGeom prst="snip2DiagRect">
            <a:avLst>
              <a:gd fmla="val 0" name="adj1"/>
              <a:gd fmla="val 16667" name="adj2"/>
            </a:avLst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88900" rotWithShape="0" algn="tl">
              <a:srgbClr val="000000">
                <a:alpha val="44705"/>
              </a:srgbClr>
            </a:outerShdw>
          </a:effectLst>
        </p:spPr>
      </p:pic>
      <p:pic>
        <p:nvPicPr>
          <p:cNvPr id="292" name="Google Shape;29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2919" y="4105178"/>
            <a:ext cx="7328174" cy="2070326"/>
          </a:xfrm>
          <a:prstGeom prst="snip2DiagRect">
            <a:avLst>
              <a:gd fmla="val 0" name="adj1"/>
              <a:gd fmla="val 16667" name="adj2"/>
            </a:avLst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88900" rotWithShape="0" algn="tl">
              <a:srgbClr val="000000">
                <a:alpha val="44705"/>
              </a:srgbClr>
            </a:outerShdw>
          </a:effectLst>
        </p:spPr>
      </p:pic>
      <p:pic>
        <p:nvPicPr>
          <p:cNvPr id="293" name="Google Shape;29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26987" y="1134535"/>
            <a:ext cx="4265013" cy="3894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04989" y="4846838"/>
            <a:ext cx="1387011" cy="2047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sheila_everett\Pictures\graph1.png" id="300" name="Google Shape;30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84286" y="1887745"/>
            <a:ext cx="4679859" cy="3602565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sp>
        <p:nvSpPr>
          <p:cNvPr id="301" name="Google Shape;301;p34"/>
          <p:cNvSpPr txBox="1"/>
          <p:nvPr/>
        </p:nvSpPr>
        <p:spPr>
          <a:xfrm>
            <a:off x="190586" y="1855229"/>
            <a:ext cx="4964714" cy="3825549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0" spcFirstLastPara="1" rIns="91425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-US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Problem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r>
              <a:rPr i="1" lang="en-US" sz="24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Where was Juanita at time t = 0.5 h?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i="1" lang="en-US" sz="24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At what time was the magnitude of  Heather’s position equal to 2.0 km?</a:t>
            </a:r>
            <a:endParaRPr/>
          </a:p>
          <a:p>
            <a:pPr indent="0" lvl="0" marL="0" marR="0" rtl="0" algn="l"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pic>
        <p:nvPicPr>
          <p:cNvPr descr="HSS_AddINclass Examp.jpg" id="302" name="Google Shape;302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32743" y="475448"/>
            <a:ext cx="5082140" cy="483501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4"/>
          <p:cNvSpPr/>
          <p:nvPr/>
        </p:nvSpPr>
        <p:spPr>
          <a:xfrm>
            <a:off x="660003" y="3768003"/>
            <a:ext cx="3805517" cy="14311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Response 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At 0.5 h, Juanita is a position with a magnitude of  2.5 km.</a:t>
            </a:r>
            <a:endParaRPr/>
          </a:p>
          <a:p>
            <a:pPr indent="-285750" lvl="0" marL="285750" marR="0" rtl="0" algn="l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Heather is at 2.0 km at a time of </a:t>
            </a:r>
            <a:br>
              <a:rPr lang="en-US" sz="16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i="1" lang="en-US" sz="16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</a:t>
            </a:r>
            <a:r>
              <a:rPr lang="en-US" sz="16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= 0.8 h.</a:t>
            </a:r>
            <a:endParaRPr/>
          </a:p>
        </p:txBody>
      </p:sp>
      <p:cxnSp>
        <p:nvCxnSpPr>
          <p:cNvPr id="304" name="Google Shape;304;p34"/>
          <p:cNvCxnSpPr/>
          <p:nvPr/>
        </p:nvCxnSpPr>
        <p:spPr>
          <a:xfrm rot="10800000">
            <a:off x="6444690" y="4014734"/>
            <a:ext cx="838200" cy="0"/>
          </a:xfrm>
          <a:prstGeom prst="straightConnector1">
            <a:avLst/>
          </a:prstGeom>
          <a:noFill/>
          <a:ln cap="sq" cmpd="sng" w="38100">
            <a:solidFill>
              <a:srgbClr val="FF0000"/>
            </a:solidFill>
            <a:prstDash val="dash"/>
            <a:round/>
            <a:headEnd len="med" w="med" type="none"/>
            <a:tailEnd len="sm" w="sm" type="none"/>
          </a:ln>
        </p:spPr>
      </p:cxnSp>
      <p:cxnSp>
        <p:nvCxnSpPr>
          <p:cNvPr id="305" name="Google Shape;305;p34"/>
          <p:cNvCxnSpPr/>
          <p:nvPr/>
        </p:nvCxnSpPr>
        <p:spPr>
          <a:xfrm rot="10800000">
            <a:off x="7282890" y="4014734"/>
            <a:ext cx="0" cy="832104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306" name="Google Shape;306;p34"/>
          <p:cNvCxnSpPr/>
          <p:nvPr/>
        </p:nvCxnSpPr>
        <p:spPr>
          <a:xfrm rot="10800000">
            <a:off x="7738187" y="4167134"/>
            <a:ext cx="0" cy="679704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307" name="Google Shape;307;p34"/>
          <p:cNvCxnSpPr/>
          <p:nvPr/>
        </p:nvCxnSpPr>
        <p:spPr>
          <a:xfrm rot="10800000">
            <a:off x="6444690" y="4167134"/>
            <a:ext cx="1292674" cy="0"/>
          </a:xfrm>
          <a:prstGeom prst="straightConnector1">
            <a:avLst/>
          </a:prstGeom>
          <a:noFill/>
          <a:ln cap="sq" cmpd="sng" w="38100">
            <a:solidFill>
              <a:srgbClr val="FF0000"/>
            </a:solidFill>
            <a:prstDash val="dash"/>
            <a:round/>
            <a:headEnd len="med" w="med" type="none"/>
            <a:tailEnd len="sm" w="sm" type="none"/>
          </a:ln>
        </p:spPr>
      </p:cxnSp>
      <p:sp>
        <p:nvSpPr>
          <p:cNvPr id="308" name="Google Shape;308;p34"/>
          <p:cNvSpPr txBox="1"/>
          <p:nvPr/>
        </p:nvSpPr>
        <p:spPr>
          <a:xfrm>
            <a:off x="3732743" y="1270454"/>
            <a:ext cx="496471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Helvetica Neue"/>
              <a:buNone/>
            </a:pPr>
            <a:r>
              <a:rPr b="1" lang="en-US" sz="32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Finding Positions</a:t>
            </a:r>
            <a:endParaRPr/>
          </a:p>
        </p:txBody>
      </p:sp>
      <p:pic>
        <p:nvPicPr>
          <p:cNvPr id="309" name="Google Shape;309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804989" y="4846838"/>
            <a:ext cx="1387011" cy="2047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575" y="5003297"/>
            <a:ext cx="3286125" cy="1057275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35"/>
          <p:cNvSpPr txBox="1"/>
          <p:nvPr>
            <p:ph idx="1" type="body"/>
          </p:nvPr>
        </p:nvSpPr>
        <p:spPr>
          <a:xfrm>
            <a:off x="3768053" y="316164"/>
            <a:ext cx="7203483" cy="18566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b="1" i="1" sz="4000" u="none" strike="noStrike">
              <a:solidFill>
                <a:srgbClr val="2791A6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rPr b="1" i="1" lang="en-US" sz="4200" u="none" strike="noStrike">
                <a:solidFill>
                  <a:srgbClr val="2791A6"/>
                </a:solidFill>
                <a:latin typeface="Cambria"/>
                <a:ea typeface="Cambria"/>
                <a:cs typeface="Cambria"/>
                <a:sym typeface="Cambria"/>
              </a:rPr>
              <a:t>Position -Time Graphs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rPr b="0" i="0" lang="en-US" sz="2800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Distance-time graphs are used to show how far something travels in a certain amount of time. </a:t>
            </a:r>
            <a:r>
              <a:rPr b="0" i="0" lang="en-US" sz="28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  <a:p>
            <a:pPr indent="-7492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316" name="Google Shape;316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19802" y="2172837"/>
            <a:ext cx="5150469" cy="4183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28764" y="3251160"/>
            <a:ext cx="419100" cy="1956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575" y="867281"/>
            <a:ext cx="3286125" cy="212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3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950" y="3168804"/>
            <a:ext cx="3333750" cy="169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78820" y="438061"/>
            <a:ext cx="8500946" cy="1901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06635" y="2245011"/>
            <a:ext cx="2936604" cy="2367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48762" y="2284433"/>
            <a:ext cx="3025310" cy="2367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85596" y="4464475"/>
            <a:ext cx="3305175" cy="239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19557" y="4353854"/>
            <a:ext cx="3305175" cy="2457450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36"/>
          <p:cNvSpPr txBox="1"/>
          <p:nvPr/>
        </p:nvSpPr>
        <p:spPr>
          <a:xfrm>
            <a:off x="105970" y="454346"/>
            <a:ext cx="3036758" cy="830997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4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Activity </a:t>
            </a:r>
            <a:r>
              <a:rPr b="1" i="1" lang="en-US" sz="48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/>
          </a:p>
        </p:txBody>
      </p:sp>
      <p:pic>
        <p:nvPicPr>
          <p:cNvPr id="330" name="Google Shape;330;p3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65509" y="1598336"/>
            <a:ext cx="1935603" cy="1088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7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orbel"/>
              <a:buNone/>
            </a:pPr>
            <a:r>
              <a:rPr b="1" i="1" lang="en-US" sz="4400"/>
              <a:t>Application </a:t>
            </a: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r>
              <a:rPr lang="en-US" sz="2800"/>
              <a:t>Text book page 42</a:t>
            </a:r>
            <a:endParaRPr/>
          </a:p>
        </p:txBody>
      </p:sp>
      <p:pic>
        <p:nvPicPr>
          <p:cNvPr id="336" name="Google Shape;336;p3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27074" y="2828403"/>
            <a:ext cx="4214167" cy="3434080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337" name="Google Shape;337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03298" y="1107894"/>
            <a:ext cx="7237361" cy="1355203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338" name="Google Shape;338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2072" y="5134098"/>
            <a:ext cx="6582453" cy="1499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8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orbel"/>
              <a:buNone/>
            </a:pPr>
            <a:r>
              <a:rPr b="1" i="1" lang="en-US" sz="4400"/>
              <a:t>Application </a:t>
            </a: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r>
              <a:rPr lang="en-US" sz="2800"/>
              <a:t>Text book page 42</a:t>
            </a:r>
            <a:endParaRPr/>
          </a:p>
        </p:txBody>
      </p:sp>
      <p:pic>
        <p:nvPicPr>
          <p:cNvPr id="344" name="Google Shape;344;p3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76233" y="924560"/>
            <a:ext cx="4214167" cy="3581400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345" name="Google Shape;345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83297" y="2126297"/>
            <a:ext cx="6744725" cy="2862263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346" name="Google Shape;346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02876" y="4928413"/>
            <a:ext cx="1960879" cy="1593214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9"/>
          <p:cNvSpPr txBox="1"/>
          <p:nvPr>
            <p:ph type="title"/>
          </p:nvPr>
        </p:nvSpPr>
        <p:spPr>
          <a:xfrm>
            <a:off x="3554133" y="622705"/>
            <a:ext cx="7148448" cy="280629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None/>
            </a:pPr>
            <a:br>
              <a:rPr lang="en-US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MORE PRACTICING:</a:t>
            </a:r>
            <a:br>
              <a:rPr lang="en-US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7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https://edushare.moe.gov.ae/Uploads/Resources/74b411b4-a3a6-4fda-b7f8-58ce7374a1ff/6262019/index.html</a:t>
            </a:r>
            <a:br>
              <a:rPr lang="en-US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0" i="0" sz="200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9"/>
          <p:cNvSpPr/>
          <p:nvPr/>
        </p:nvSpPr>
        <p:spPr>
          <a:xfrm>
            <a:off x="536867" y="251148"/>
            <a:ext cx="2621902" cy="2152037"/>
          </a:xfrm>
          <a:prstGeom prst="cloud">
            <a:avLst/>
          </a:prstGeom>
          <a:solidFill>
            <a:srgbClr val="2791A6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EDUSHARE LINK</a:t>
            </a:r>
            <a:endParaRPr/>
          </a:p>
        </p:txBody>
      </p:sp>
      <p:pic>
        <p:nvPicPr>
          <p:cNvPr id="353" name="Google Shape;353;p39"/>
          <p:cNvPicPr preferRelativeResize="0"/>
          <p:nvPr/>
        </p:nvPicPr>
        <p:blipFill rotWithShape="1">
          <a:blip r:embed="rId4">
            <a:alphaModFix/>
          </a:blip>
          <a:srcRect b="0" l="0" r="36869" t="0"/>
          <a:stretch/>
        </p:blipFill>
        <p:spPr>
          <a:xfrm flipH="1">
            <a:off x="536867" y="4607103"/>
            <a:ext cx="2333802" cy="1847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80039" y="2701404"/>
            <a:ext cx="4830828" cy="3322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3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53222" y="2759641"/>
            <a:ext cx="3243353" cy="1847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3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04989" y="4846838"/>
            <a:ext cx="1387011" cy="2047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0"/>
          <p:cNvSpPr txBox="1"/>
          <p:nvPr>
            <p:ph idx="1" type="body"/>
          </p:nvPr>
        </p:nvSpPr>
        <p:spPr>
          <a:xfrm>
            <a:off x="3685592" y="1782147"/>
            <a:ext cx="6811347" cy="4339519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u="sng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3"/>
              </a:rPr>
              <a:t>https://quizizz.com/admin/quiz/5f72324eee4115001bc5506c/position-time-graph-review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id="362" name="Google Shape;362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900948">
            <a:off x="752464" y="559043"/>
            <a:ext cx="1688098" cy="2267802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0"/>
          <p:cNvSpPr txBox="1"/>
          <p:nvPr>
            <p:ph type="title"/>
          </p:nvPr>
        </p:nvSpPr>
        <p:spPr>
          <a:xfrm>
            <a:off x="3694793" y="498154"/>
            <a:ext cx="4456521" cy="1143000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</a:pPr>
            <a:r>
              <a:rPr b="1" i="1" lang="en-US" sz="6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Quiz time</a:t>
            </a:r>
            <a:endParaRPr/>
          </a:p>
        </p:txBody>
      </p:sp>
      <p:pic>
        <p:nvPicPr>
          <p:cNvPr id="364" name="Google Shape;364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990470" y="0"/>
            <a:ext cx="1201530" cy="1773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83449" y="2948118"/>
            <a:ext cx="5252103" cy="2840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44152" y="4446073"/>
            <a:ext cx="2902901" cy="12506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4953" y="-386366"/>
            <a:ext cx="2346004" cy="2346004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41"/>
          <p:cNvSpPr/>
          <p:nvPr/>
        </p:nvSpPr>
        <p:spPr>
          <a:xfrm>
            <a:off x="-57210" y="2922008"/>
            <a:ext cx="3473032" cy="863997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373" name="Google Shape;373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60730" y="2829550"/>
            <a:ext cx="1552969" cy="1048911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41"/>
          <p:cNvSpPr/>
          <p:nvPr/>
        </p:nvSpPr>
        <p:spPr>
          <a:xfrm>
            <a:off x="-87357" y="3902168"/>
            <a:ext cx="3578403" cy="783797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375" name="Google Shape;375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0061" y="3808142"/>
            <a:ext cx="1552969" cy="1048911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41"/>
          <p:cNvSpPr/>
          <p:nvPr/>
        </p:nvSpPr>
        <p:spPr>
          <a:xfrm>
            <a:off x="-57210" y="4857053"/>
            <a:ext cx="3473032" cy="918565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نتيجة بحث الصور عن ‪tick icon transparent‬‏" id="377" name="Google Shape;377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1047" y="4941741"/>
            <a:ext cx="1538154" cy="103890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378" name="Google Shape;378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81665" y="278294"/>
            <a:ext cx="3925509" cy="39255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sign&#10;&#10;Description automatically generated" id="379" name="Google Shape;379;p4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854830">
            <a:off x="6889219" y="4154488"/>
            <a:ext cx="4125247" cy="1637456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41"/>
          <p:cNvSpPr txBox="1"/>
          <p:nvPr/>
        </p:nvSpPr>
        <p:spPr>
          <a:xfrm>
            <a:off x="349382" y="2112418"/>
            <a:ext cx="2947987" cy="39980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24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Plot data to get position-time graph.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i="1" sz="20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 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Estimate time and position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using position-time graph.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r>
              <a:t/>
            </a:r>
            <a:endParaRPr i="1" sz="20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orbel"/>
              <a:buNone/>
            </a:pP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r>
              <a:rPr b="0"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 Analyze position-time graph.    </a:t>
            </a:r>
            <a:endParaRPr sz="110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t/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2"/>
          <p:cNvSpPr txBox="1"/>
          <p:nvPr/>
        </p:nvSpPr>
        <p:spPr>
          <a:xfrm>
            <a:off x="243588" y="1708497"/>
            <a:ext cx="2947987" cy="3748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endParaRPr b="1" sz="2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orbel"/>
              <a:buNone/>
            </a:pPr>
            <a:b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Plot data to get position-time graph.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r>
              <a:rPr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Estimate time and position using position-time graph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 </a:t>
            </a:r>
            <a:r>
              <a:rPr b="0" i="1" lang="en-US" sz="18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 Analyze position-time graph.    </a:t>
            </a:r>
            <a:endParaRPr sz="1050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t/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86" name="Google Shape;386;p42"/>
          <p:cNvSpPr/>
          <p:nvPr/>
        </p:nvSpPr>
        <p:spPr>
          <a:xfrm>
            <a:off x="569673" y="123077"/>
            <a:ext cx="2621902" cy="2152037"/>
          </a:xfrm>
          <a:prstGeom prst="cloud">
            <a:avLst/>
          </a:prstGeom>
          <a:solidFill>
            <a:srgbClr val="2791A6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6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H.W</a:t>
            </a:r>
            <a:endParaRPr/>
          </a:p>
        </p:txBody>
      </p:sp>
      <p:pic>
        <p:nvPicPr>
          <p:cNvPr id="387" name="Google Shape;387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4043" y="4988494"/>
            <a:ext cx="2207532" cy="1746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04989" y="0"/>
            <a:ext cx="1387011" cy="2047466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42"/>
          <p:cNvSpPr txBox="1"/>
          <p:nvPr>
            <p:ph idx="1" type="body"/>
          </p:nvPr>
        </p:nvSpPr>
        <p:spPr>
          <a:xfrm>
            <a:off x="3424335" y="269485"/>
            <a:ext cx="8524077" cy="61779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US" u="sng">
                <a:solidFill>
                  <a:schemeClr val="hlink"/>
                </a:solidFill>
                <a:hlinkClick r:id="rId5"/>
              </a:rPr>
              <a:t>https://app.classkick.com/#/login/GJ9O4T</a:t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5587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id="390" name="Google Shape;390;p4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970299" y="2047466"/>
            <a:ext cx="3978113" cy="3242319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id="391" name="Google Shape;391;p4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598680" y="1708497"/>
            <a:ext cx="4050225" cy="4319079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3"/>
          <p:cNvSpPr txBox="1"/>
          <p:nvPr>
            <p:ph type="ctrTitle"/>
          </p:nvPr>
        </p:nvSpPr>
        <p:spPr>
          <a:xfrm>
            <a:off x="1069848" y="1432249"/>
            <a:ext cx="7315200" cy="11247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900"/>
              <a:buFont typeface="Corbel"/>
              <a:buNone/>
            </a:pPr>
            <a:r>
              <a:rPr b="1" i="1" lang="en-US"/>
              <a:t>Representing Motion </a:t>
            </a:r>
            <a:endParaRPr/>
          </a:p>
        </p:txBody>
      </p:sp>
      <p:sp>
        <p:nvSpPr>
          <p:cNvPr id="397" name="Google Shape;397;p43"/>
          <p:cNvSpPr txBox="1"/>
          <p:nvPr>
            <p:ph idx="1" type="subTitle"/>
          </p:nvPr>
        </p:nvSpPr>
        <p:spPr>
          <a:xfrm>
            <a:off x="950725" y="3429000"/>
            <a:ext cx="7315200" cy="14325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1" i="1" lang="en-US" sz="4000"/>
              <a:t>2.3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00"/>
              <a:buNone/>
            </a:pPr>
            <a:r>
              <a:rPr b="1" i="1" lang="en-US" sz="4000"/>
              <a:t>Position-Time Graphs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  <p:pic>
        <p:nvPicPr>
          <p:cNvPr id="398" name="Google Shape;398;p43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338318" y="-9331"/>
            <a:ext cx="1853682" cy="1403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43"/>
          <p:cNvPicPr preferRelativeResize="0"/>
          <p:nvPr/>
        </p:nvPicPr>
        <p:blipFill rotWithShape="1">
          <a:blip r:embed="rId4">
            <a:alphaModFix/>
          </a:blip>
          <a:srcRect b="0" l="0" r="0" t="36110"/>
          <a:stretch/>
        </p:blipFill>
        <p:spPr>
          <a:xfrm>
            <a:off x="3816220" y="-3466"/>
            <a:ext cx="5178490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34834" y="3060441"/>
            <a:ext cx="2157166" cy="3797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4"/>
          <p:cNvSpPr txBox="1"/>
          <p:nvPr>
            <p:ph type="title"/>
          </p:nvPr>
        </p:nvSpPr>
        <p:spPr>
          <a:xfrm>
            <a:off x="271581" y="2233992"/>
            <a:ext cx="3050117" cy="13629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orbel"/>
              <a:buNone/>
            </a:pPr>
            <a:r>
              <a:rPr b="1" i="1" lang="en-US" sz="4400"/>
              <a:t>Essential Questions</a:t>
            </a:r>
            <a:endParaRPr/>
          </a:p>
        </p:txBody>
      </p:sp>
      <p:sp>
        <p:nvSpPr>
          <p:cNvPr id="406" name="Google Shape;406;p44"/>
          <p:cNvSpPr txBox="1"/>
          <p:nvPr>
            <p:ph idx="1" type="body"/>
          </p:nvPr>
        </p:nvSpPr>
        <p:spPr>
          <a:xfrm>
            <a:off x="3729309" y="1169079"/>
            <a:ext cx="7315200" cy="4519842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8BD5E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b="0" i="0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2791A6"/>
                </a:solidFill>
                <a:latin typeface="Arial"/>
                <a:ea typeface="Arial"/>
                <a:cs typeface="Arial"/>
                <a:sym typeface="Arial"/>
              </a:rPr>
              <a:t>What information do position-time graphs provide?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b="0" i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How can you use a position-time graph to interpret an object’s position or displacement?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b="0" i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b="0" i="1" lang="en-US" sz="2800">
                <a:solidFill>
                  <a:srgbClr val="6C8C1A"/>
                </a:solidFill>
                <a:latin typeface="Arial"/>
                <a:ea typeface="Arial"/>
                <a:cs typeface="Arial"/>
                <a:sym typeface="Arial"/>
              </a:rPr>
              <a:t>What are the purposes of equivalent representations of an object’s motion?</a:t>
            </a:r>
            <a:endParaRPr b="1" i="1" sz="3200">
              <a:solidFill>
                <a:srgbClr val="6C8C1A"/>
              </a:solidFill>
            </a:endParaRPr>
          </a:p>
        </p:txBody>
      </p:sp>
      <p:pic>
        <p:nvPicPr>
          <p:cNvPr id="407" name="Google Shape;40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2324" y="358539"/>
            <a:ext cx="1875453" cy="1875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4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1104686" y="0"/>
            <a:ext cx="1087314" cy="113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44"/>
          <p:cNvPicPr preferRelativeResize="0"/>
          <p:nvPr/>
        </p:nvPicPr>
        <p:blipFill rotWithShape="1">
          <a:blip r:embed="rId5">
            <a:alphaModFix/>
          </a:blip>
          <a:srcRect b="0" l="0" r="0" t="36110"/>
          <a:stretch/>
        </p:blipFill>
        <p:spPr>
          <a:xfrm>
            <a:off x="3816220" y="-3466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59497" y="3876869"/>
            <a:ext cx="1732503" cy="3049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4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377735" y="2017994"/>
            <a:ext cx="621846" cy="713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4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362349" y="2932568"/>
            <a:ext cx="621846" cy="7132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5"/>
          <p:cNvSpPr txBox="1"/>
          <p:nvPr>
            <p:ph type="title"/>
          </p:nvPr>
        </p:nvSpPr>
        <p:spPr>
          <a:xfrm>
            <a:off x="1812355" y="974378"/>
            <a:ext cx="7289970" cy="1158339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orbel"/>
              <a:buNone/>
            </a:pPr>
            <a:r>
              <a:rPr b="1" i="1" lang="en-US" sz="48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endParaRPr b="1" i="1" sz="4800">
              <a:solidFill>
                <a:srgbClr val="FF0000"/>
              </a:solidFill>
            </a:endParaRPr>
          </a:p>
        </p:txBody>
      </p:sp>
      <p:grpSp>
        <p:nvGrpSpPr>
          <p:cNvPr id="419" name="Google Shape;419;p45"/>
          <p:cNvGrpSpPr/>
          <p:nvPr/>
        </p:nvGrpSpPr>
        <p:grpSpPr>
          <a:xfrm>
            <a:off x="823310" y="2564498"/>
            <a:ext cx="9525000" cy="3319123"/>
            <a:chOff x="0" y="0"/>
            <a:chExt cx="9525000" cy="3319123"/>
          </a:xfrm>
        </p:grpSpPr>
        <p:sp>
          <p:nvSpPr>
            <p:cNvPr id="420" name="Google Shape;420;p45"/>
            <p:cNvSpPr/>
            <p:nvPr/>
          </p:nvSpPr>
          <p:spPr>
            <a:xfrm>
              <a:off x="0" y="0"/>
              <a:ext cx="9525000" cy="932020"/>
            </a:xfrm>
            <a:prstGeom prst="roundRect">
              <a:avLst>
                <a:gd fmla="val 16667" name="adj"/>
              </a:avLst>
            </a:prstGeom>
            <a:solidFill>
              <a:srgbClr val="B0E3E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" name="Google Shape;421;p45"/>
            <p:cNvSpPr txBox="1"/>
            <p:nvPr/>
          </p:nvSpPr>
          <p:spPr>
            <a:xfrm>
              <a:off x="45497" y="45497"/>
              <a:ext cx="9434006" cy="8410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orbel"/>
                <a:buNone/>
              </a:pP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Identify the instantaneous position.   </a:t>
              </a:r>
              <a:endParaRPr b="0" i="1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422" name="Google Shape;422;p45"/>
            <p:cNvSpPr/>
            <p:nvPr/>
          </p:nvSpPr>
          <p:spPr>
            <a:xfrm>
              <a:off x="0" y="1119635"/>
              <a:ext cx="9525000" cy="1007285"/>
            </a:xfrm>
            <a:prstGeom prst="roundRect">
              <a:avLst>
                <a:gd fmla="val 16667" name="adj"/>
              </a:avLst>
            </a:prstGeom>
            <a:solidFill>
              <a:srgbClr val="D7F0F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" name="Google Shape;423;p45"/>
            <p:cNvSpPr txBox="1"/>
            <p:nvPr/>
          </p:nvSpPr>
          <p:spPr>
            <a:xfrm>
              <a:off x="49172" y="1168807"/>
              <a:ext cx="9426656" cy="908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orbel"/>
                <a:buNone/>
              </a:pP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List different ways to describe motion </a:t>
              </a:r>
              <a:endParaRPr b="0" i="1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424" name="Google Shape;424;p45"/>
            <p:cNvSpPr/>
            <p:nvPr/>
          </p:nvSpPr>
          <p:spPr>
            <a:xfrm>
              <a:off x="0" y="2311838"/>
              <a:ext cx="9525000" cy="1007285"/>
            </a:xfrm>
            <a:prstGeom prst="roundRect">
              <a:avLst>
                <a:gd fmla="val 16667" name="adj"/>
              </a:avLst>
            </a:prstGeom>
            <a:solidFill>
              <a:srgbClr val="D7F0F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" name="Google Shape;425;p45"/>
            <p:cNvSpPr txBox="1"/>
            <p:nvPr/>
          </p:nvSpPr>
          <p:spPr>
            <a:xfrm>
              <a:off x="49172" y="2361010"/>
              <a:ext cx="9426656" cy="908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orbel"/>
                <a:buNone/>
              </a:pPr>
              <a:r>
                <a:rPr b="0" i="1" lang="en-US" sz="28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Discuss the multiple objects on the position-time graph     </a:t>
              </a:r>
              <a:endParaRPr b="0" i="1" sz="4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pic>
        <p:nvPicPr>
          <p:cNvPr id="426" name="Google Shape;426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6849" y="905070"/>
            <a:ext cx="1544452" cy="115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45"/>
          <p:cNvPicPr preferRelativeResize="0"/>
          <p:nvPr/>
        </p:nvPicPr>
        <p:blipFill rotWithShape="1">
          <a:blip r:embed="rId4">
            <a:alphaModFix/>
          </a:blip>
          <a:srcRect b="0" l="0" r="0" t="36110"/>
          <a:stretch/>
        </p:blipFill>
        <p:spPr>
          <a:xfrm>
            <a:off x="3816220" y="-3466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45"/>
          <p:cNvPicPr preferRelativeResize="0"/>
          <p:nvPr/>
        </p:nvPicPr>
        <p:blipFill rotWithShape="1">
          <a:blip r:embed="rId5">
            <a:alphaModFix/>
          </a:blip>
          <a:srcRect b="0" l="18258" r="17583" t="0"/>
          <a:stretch/>
        </p:blipFill>
        <p:spPr>
          <a:xfrm>
            <a:off x="11104686" y="0"/>
            <a:ext cx="1087314" cy="113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4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48310" y="3758815"/>
            <a:ext cx="1862913" cy="327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698" y="534183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46"/>
          <p:cNvSpPr txBox="1"/>
          <p:nvPr/>
        </p:nvSpPr>
        <p:spPr>
          <a:xfrm>
            <a:off x="3760639" y="1707346"/>
            <a:ext cx="3831870" cy="4042430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</a:pPr>
            <a:r>
              <a:rPr b="1" lang="en-US" sz="28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Review vocabulary</a:t>
            </a:r>
            <a:endParaRPr/>
          </a:p>
          <a:p>
            <a:pPr indent="0" lvl="0" marL="0" marR="0" rtl="0" algn="l">
              <a:spcBef>
                <a:spcPts val="13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</a:pPr>
            <a:r>
              <a:t/>
            </a:r>
            <a:endParaRPr b="1" i="1" sz="2400">
              <a:solidFill>
                <a:srgbClr val="3F3F3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Noto Sans Symbols"/>
              <a:buChar char="▪"/>
            </a:pPr>
            <a:r>
              <a:rPr i="1" lang="en-US" sz="4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r>
              <a:rPr b="1"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intersection: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</a:pPr>
            <a:r>
              <a:rPr b="1"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i="1" lang="en-US" sz="2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 point where lines meet and cross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rgbClr val="3F3F3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436" name="Google Shape;436;p46"/>
          <p:cNvSpPr txBox="1"/>
          <p:nvPr/>
        </p:nvSpPr>
        <p:spPr>
          <a:xfrm>
            <a:off x="7789428" y="1707346"/>
            <a:ext cx="3831870" cy="4042430"/>
          </a:xfrm>
          <a:prstGeom prst="rect">
            <a:avLst/>
          </a:prstGeom>
          <a:solidFill>
            <a:srgbClr val="D7F0F6"/>
          </a:solidFill>
          <a:ln cap="flat" cmpd="sng" w="107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New vocabulary</a:t>
            </a:r>
            <a:endParaRPr/>
          </a:p>
          <a:p>
            <a:pPr indent="0" lvl="0" marL="0" marR="0" rtl="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1" sz="2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4290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b="0" i="0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position-time graph</a:t>
            </a: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  </a:t>
            </a:r>
            <a:endParaRPr/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  </a:t>
            </a:r>
            <a:endParaRPr/>
          </a:p>
          <a:p>
            <a:pPr indent="-34290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b="0" i="0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instantaneous position</a:t>
            </a:r>
            <a:endParaRPr i="1" sz="2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 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i="1" sz="4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1" i="0" sz="2400" u="none" strike="noStrik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437" name="Google Shape;437;p46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46"/>
          <p:cNvSpPr txBox="1"/>
          <p:nvPr>
            <p:ph type="title"/>
          </p:nvPr>
        </p:nvSpPr>
        <p:spPr>
          <a:xfrm>
            <a:off x="261756" y="1630582"/>
            <a:ext cx="2947482" cy="2300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orbel"/>
              <a:buNone/>
            </a:pPr>
            <a:r>
              <a:rPr b="1" i="1" lang="en-US" sz="4000"/>
              <a:t>Key words and expressions:</a:t>
            </a:r>
            <a:endParaRPr/>
          </a:p>
        </p:txBody>
      </p:sp>
      <p:pic>
        <p:nvPicPr>
          <p:cNvPr id="439" name="Google Shape;439;p46"/>
          <p:cNvPicPr preferRelativeResize="0"/>
          <p:nvPr/>
        </p:nvPicPr>
        <p:blipFill rotWithShape="1">
          <a:blip r:embed="rId5">
            <a:alphaModFix/>
          </a:blip>
          <a:srcRect b="0" l="0" r="0" t="36110"/>
          <a:stretch/>
        </p:blipFill>
        <p:spPr>
          <a:xfrm>
            <a:off x="3816220" y="-12797"/>
            <a:ext cx="5141168" cy="78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4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699498" y="4298380"/>
            <a:ext cx="1416781" cy="2493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7"/>
          <p:cNvSpPr txBox="1"/>
          <p:nvPr>
            <p:ph type="title"/>
          </p:nvPr>
        </p:nvSpPr>
        <p:spPr>
          <a:xfrm>
            <a:off x="472754" y="821082"/>
            <a:ext cx="2803535" cy="22333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orbel"/>
              <a:buNone/>
            </a:pPr>
            <a:r>
              <a:rPr b="1" i="1" lang="en-US" sz="6000"/>
              <a:t>Quick review </a:t>
            </a:r>
            <a:endParaRPr/>
          </a:p>
        </p:txBody>
      </p:sp>
      <p:pic>
        <p:nvPicPr>
          <p:cNvPr id="447" name="Google Shape;44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3057" y="3590660"/>
            <a:ext cx="1396105" cy="131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5623310" y="-1787991"/>
            <a:ext cx="4770932" cy="8366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4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32449" y="4907510"/>
            <a:ext cx="9022118" cy="713501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450" name="Google Shape;450;p4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32449" y="5950837"/>
            <a:ext cx="9022118" cy="713500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id="451" name="Google Shape;451;p4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69208" y="4371299"/>
            <a:ext cx="1906528" cy="10724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48"/>
          <p:cNvSpPr txBox="1"/>
          <p:nvPr/>
        </p:nvSpPr>
        <p:spPr>
          <a:xfrm>
            <a:off x="3774180" y="2478845"/>
            <a:ext cx="4108613" cy="2447718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0" spcFirstLastPara="1" rIns="91425" wrap="square" tIns="0">
            <a:norm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The position at a particular position.</a:t>
            </a:r>
            <a:endParaRPr/>
          </a:p>
          <a:p>
            <a:pPr indent="-342900" lvl="0" marL="342900" marR="0" rtl="0" algn="l">
              <a:spcBef>
                <a:spcPts val="17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It is called simply position</a:t>
            </a:r>
            <a:r>
              <a:rPr i="1" lang="en-US" sz="26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. </a:t>
            </a:r>
            <a:endParaRPr/>
          </a:p>
          <a:p>
            <a:pPr indent="-228600" lvl="0" marL="342900" marR="0" rtl="0" algn="l">
              <a:spcBef>
                <a:spcPts val="1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i="1"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228600" lvl="0" marL="342900" marR="0" rtl="0" algn="l">
              <a:spcBef>
                <a:spcPts val="1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457" name="Google Shape;457;p48"/>
          <p:cNvSpPr txBox="1"/>
          <p:nvPr/>
        </p:nvSpPr>
        <p:spPr>
          <a:xfrm>
            <a:off x="3774180" y="868895"/>
            <a:ext cx="4108613" cy="1200329"/>
          </a:xfrm>
          <a:prstGeom prst="rect">
            <a:avLst/>
          </a:prstGeom>
          <a:solidFill>
            <a:srgbClr val="17BEDE"/>
          </a:solidFill>
          <a:ln>
            <a:noFill/>
          </a:ln>
          <a:effectLst>
            <a:outerShdw blurRad="44450" rotWithShape="0" algn="ctr" dir="5400000" dist="1397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Instantaneous position:</a:t>
            </a:r>
            <a:endParaRPr b="1"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58" name="Google Shape;458;p48"/>
          <p:cNvSpPr txBox="1"/>
          <p:nvPr>
            <p:ph type="title"/>
          </p:nvPr>
        </p:nvSpPr>
        <p:spPr>
          <a:xfrm>
            <a:off x="383879" y="2130813"/>
            <a:ext cx="2947987" cy="34855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r>
              <a:rPr b="1" lang="en-US" sz="2000">
                <a:solidFill>
                  <a:schemeClr val="lt1"/>
                </a:solidFill>
              </a:rPr>
              <a:t>Learning Objectives:</a:t>
            </a:r>
            <a:br>
              <a:rPr b="1" lang="en-US" sz="2000">
                <a:solidFill>
                  <a:schemeClr val="lt1"/>
                </a:solidFill>
              </a:rPr>
            </a:br>
            <a:br>
              <a:rPr b="1" lang="en-US" sz="2000">
                <a:solidFill>
                  <a:schemeClr val="lt1"/>
                </a:solidFill>
              </a:rPr>
            </a:br>
            <a:r>
              <a:rPr b="1" lang="en-US" sz="2000">
                <a:solidFill>
                  <a:schemeClr val="lt1"/>
                </a:solidFill>
              </a:rPr>
              <a:t>1.</a:t>
            </a:r>
            <a:r>
              <a:rPr b="0" i="1" lang="en-US" sz="2000"/>
              <a:t> Identify the instantaneous position.   </a:t>
            </a:r>
            <a:br>
              <a:rPr lang="en-US" sz="1100"/>
            </a:br>
            <a:r>
              <a:rPr b="0" i="1" lang="en-US"/>
              <a:t> </a:t>
            </a:r>
            <a:r>
              <a:rPr b="0" i="1" lang="en-US" sz="2400"/>
              <a:t>2</a:t>
            </a:r>
            <a:r>
              <a:rPr b="0" i="1" lang="en-US"/>
              <a:t>. </a:t>
            </a:r>
            <a:r>
              <a:rPr b="0" i="1" lang="en-US" sz="1800"/>
              <a:t>List different ways to describe motion </a:t>
            </a:r>
            <a:br>
              <a:rPr b="0" i="1" lang="en-US" sz="1100"/>
            </a:br>
            <a:br>
              <a:rPr lang="en-US" sz="1100"/>
            </a:br>
            <a:r>
              <a:rPr b="0" i="1" lang="en-US" sz="2000"/>
              <a:t> 3. Discuss the multiple objects on the position-time graph     </a:t>
            </a:r>
            <a:endParaRPr sz="3600">
              <a:solidFill>
                <a:schemeClr val="lt1"/>
              </a:solidFill>
            </a:endParaRPr>
          </a:p>
        </p:txBody>
      </p:sp>
      <p:pic>
        <p:nvPicPr>
          <p:cNvPr id="459" name="Google Shape;45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871" y="-18662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48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05665" y="1346525"/>
            <a:ext cx="4108614" cy="5343525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48"/>
          <p:cNvSpPr txBox="1"/>
          <p:nvPr/>
        </p:nvSpPr>
        <p:spPr>
          <a:xfrm>
            <a:off x="252413" y="5665627"/>
            <a:ext cx="27784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Text book page 43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9"/>
          <p:cNvSpPr txBox="1"/>
          <p:nvPr/>
        </p:nvSpPr>
        <p:spPr>
          <a:xfrm>
            <a:off x="3774180" y="868895"/>
            <a:ext cx="5994971" cy="646331"/>
          </a:xfrm>
          <a:prstGeom prst="rect">
            <a:avLst/>
          </a:prstGeom>
          <a:solidFill>
            <a:srgbClr val="17BEDE"/>
          </a:solidFill>
          <a:ln>
            <a:noFill/>
          </a:ln>
          <a:effectLst>
            <a:outerShdw blurRad="44450" rotWithShape="0" algn="ctr" dir="5400000" dist="1397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Equivalent Representations:</a:t>
            </a:r>
            <a:endParaRPr b="1"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68" name="Google Shape;468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0284" y="-190209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49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4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10669" y="1783527"/>
            <a:ext cx="4550229" cy="4207630"/>
          </a:xfrm>
          <a:prstGeom prst="rect">
            <a:avLst/>
          </a:prstGeom>
          <a:noFill/>
          <a:ln>
            <a:noFill/>
          </a:ln>
        </p:spPr>
      </p:pic>
      <p:sp>
        <p:nvSpPr>
          <p:cNvPr id="471" name="Google Shape;471;p49"/>
          <p:cNvSpPr txBox="1"/>
          <p:nvPr/>
        </p:nvSpPr>
        <p:spPr>
          <a:xfrm>
            <a:off x="3736005" y="1783527"/>
            <a:ext cx="3784468" cy="440120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>
                <a:solidFill>
                  <a:srgbClr val="FF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We can describe motion using different ways: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Words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pictures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motion diagrams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particle models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data tables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1" i="1" lang="en-US" sz="2800">
                <a:solidFill>
                  <a:schemeClr val="dk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position-time graphs</a:t>
            </a:r>
            <a:endParaRPr b="1" i="1" sz="3600" u="none" strike="noStrike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472" name="Google Shape;472;p49"/>
          <p:cNvSpPr txBox="1"/>
          <p:nvPr/>
        </p:nvSpPr>
        <p:spPr>
          <a:xfrm>
            <a:off x="252413" y="5665627"/>
            <a:ext cx="27784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Text book page 43</a:t>
            </a:r>
            <a:endParaRPr/>
          </a:p>
        </p:txBody>
      </p:sp>
      <p:sp>
        <p:nvSpPr>
          <p:cNvPr id="473" name="Google Shape;473;p49"/>
          <p:cNvSpPr txBox="1"/>
          <p:nvPr/>
        </p:nvSpPr>
        <p:spPr>
          <a:xfrm>
            <a:off x="278159" y="1950904"/>
            <a:ext cx="2947987" cy="34855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1.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Identify the instantaneous position.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</a:t>
            </a:r>
            <a:r>
              <a:rPr i="1" lang="en-US" sz="18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List different ways to describe motion </a:t>
            </a:r>
            <a:br>
              <a:rPr i="1"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3. Discuss the multiple objects on the position-time graph   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0"/>
          <p:cNvSpPr txBox="1"/>
          <p:nvPr/>
        </p:nvSpPr>
        <p:spPr>
          <a:xfrm>
            <a:off x="3718196" y="735675"/>
            <a:ext cx="5994971" cy="1200329"/>
          </a:xfrm>
          <a:prstGeom prst="rect">
            <a:avLst/>
          </a:prstGeom>
          <a:solidFill>
            <a:srgbClr val="17BEDE"/>
          </a:solidFill>
          <a:ln>
            <a:noFill/>
          </a:ln>
          <a:effectLst>
            <a:outerShdw blurRad="44450" rotWithShape="0" algn="ctr" dir="5400000" dist="1397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Multiple objects on a position-time graph: </a:t>
            </a:r>
            <a:endParaRPr b="1"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79" name="Google Shape;479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622" y="0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p50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50"/>
          <p:cNvSpPr txBox="1"/>
          <p:nvPr/>
        </p:nvSpPr>
        <p:spPr>
          <a:xfrm>
            <a:off x="3632858" y="2202603"/>
            <a:ext cx="5129169" cy="440120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position-time graph for two different runners is shown in the figure.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what time are the two runners at the same position? What is their position at this time?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can evaluate these questions by identifying the point on the position-time graph at which the lines representing the two runners’ motions </a:t>
            </a:r>
            <a:r>
              <a:rPr b="1" i="1" lang="en-US" sz="4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intersect.</a:t>
            </a:r>
            <a:endParaRPr b="1" i="1"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2" name="Google Shape;482;p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24124" y="2336673"/>
            <a:ext cx="3049688" cy="3886845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sp>
        <p:nvSpPr>
          <p:cNvPr id="483" name="Google Shape;483;p50"/>
          <p:cNvSpPr txBox="1"/>
          <p:nvPr/>
        </p:nvSpPr>
        <p:spPr>
          <a:xfrm>
            <a:off x="252413" y="5665627"/>
            <a:ext cx="27784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Text book page 44</a:t>
            </a:r>
            <a:endParaRPr/>
          </a:p>
        </p:txBody>
      </p:sp>
      <p:sp>
        <p:nvSpPr>
          <p:cNvPr id="484" name="Google Shape;484;p50"/>
          <p:cNvSpPr txBox="1"/>
          <p:nvPr/>
        </p:nvSpPr>
        <p:spPr>
          <a:xfrm>
            <a:off x="278159" y="1950904"/>
            <a:ext cx="2947987" cy="34855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1.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Identify the instantaneous position.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</a:t>
            </a:r>
            <a:r>
              <a:rPr i="1" lang="en-US" sz="18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List different ways to describe motion </a:t>
            </a:r>
            <a:br>
              <a:rPr i="1"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3. Discuss the multiple objects on the position-time graph   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9" name="Google Shape;489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50701" y="111967"/>
            <a:ext cx="7623110" cy="6661947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sp>
        <p:nvSpPr>
          <p:cNvPr id="490" name="Google Shape;490;p51"/>
          <p:cNvSpPr txBox="1"/>
          <p:nvPr/>
        </p:nvSpPr>
        <p:spPr>
          <a:xfrm>
            <a:off x="482860" y="333183"/>
            <a:ext cx="3491981" cy="1200329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intersection of two lines</a:t>
            </a:r>
            <a:r>
              <a:rPr b="0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2"/>
          <p:cNvSpPr txBox="1"/>
          <p:nvPr/>
        </p:nvSpPr>
        <p:spPr>
          <a:xfrm>
            <a:off x="3632858" y="644961"/>
            <a:ext cx="5994971" cy="1200329"/>
          </a:xfrm>
          <a:prstGeom prst="rect">
            <a:avLst/>
          </a:prstGeom>
          <a:solidFill>
            <a:srgbClr val="17BEDE"/>
          </a:solidFill>
          <a:ln>
            <a:noFill/>
          </a:ln>
          <a:effectLst>
            <a:outerShdw blurRad="44450" rotWithShape="0" algn="ctr" dir="5400000" dist="1397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Multiple objects on a position-time graph: </a:t>
            </a:r>
            <a:endParaRPr b="1"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96" name="Google Shape;496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871" y="-9331"/>
            <a:ext cx="2346004" cy="2346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52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70163" y="0"/>
            <a:ext cx="1321837" cy="1001139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52"/>
          <p:cNvSpPr txBox="1"/>
          <p:nvPr/>
        </p:nvSpPr>
        <p:spPr>
          <a:xfrm>
            <a:off x="3632857" y="2094693"/>
            <a:ext cx="7974425" cy="1938992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Char char="•"/>
            </a:pPr>
            <a:r>
              <a:rPr b="1" i="1" lang="en-US" sz="3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intersection of two lines</a:t>
            </a:r>
            <a:r>
              <a:rPr b="0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a position-time graph tells you when objects have the same position, but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</a:t>
            </a: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ot necessarily that they will collide</a:t>
            </a:r>
            <a:endParaRPr b="1" i="1" sz="2800">
              <a:solidFill>
                <a:srgbClr val="FF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499" name="Google Shape;499;p52"/>
          <p:cNvSpPr txBox="1"/>
          <p:nvPr/>
        </p:nvSpPr>
        <p:spPr>
          <a:xfrm>
            <a:off x="3632857" y="4260129"/>
            <a:ext cx="7974425" cy="2185214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does the slope of the line on a position-time graph tell you?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use </a:t>
            </a: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slope of a line on a position-time graph to determine </a:t>
            </a:r>
            <a:r>
              <a:rPr b="1" i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velocity </a:t>
            </a:r>
            <a:r>
              <a:rPr b="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 an object. </a:t>
            </a:r>
            <a:endParaRPr/>
          </a:p>
        </p:txBody>
      </p:sp>
      <p:sp>
        <p:nvSpPr>
          <p:cNvPr id="500" name="Google Shape;500;p52"/>
          <p:cNvSpPr txBox="1"/>
          <p:nvPr/>
        </p:nvSpPr>
        <p:spPr>
          <a:xfrm>
            <a:off x="252413" y="5665627"/>
            <a:ext cx="27784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Text book page 44</a:t>
            </a:r>
            <a:endParaRPr/>
          </a:p>
        </p:txBody>
      </p:sp>
      <p:sp>
        <p:nvSpPr>
          <p:cNvPr id="501" name="Google Shape;501;p52"/>
          <p:cNvSpPr txBox="1"/>
          <p:nvPr/>
        </p:nvSpPr>
        <p:spPr>
          <a:xfrm>
            <a:off x="278159" y="1950904"/>
            <a:ext cx="2947987" cy="34855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1.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Identify the instantaneous position.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</a:t>
            </a:r>
            <a:r>
              <a:rPr i="1" lang="en-US" sz="18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List different ways to describe motion </a:t>
            </a:r>
            <a:br>
              <a:rPr i="1"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3. Discuss the multiple objects on the position-time graph   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6" name="Google Shape;506;p5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32945" y="255547"/>
            <a:ext cx="7405169" cy="1371600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id="507" name="Google Shape;507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96300" y="2389977"/>
            <a:ext cx="2947482" cy="3889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5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73270" y="1943912"/>
            <a:ext cx="6538134" cy="1249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5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9529" y="1307451"/>
            <a:ext cx="3194178" cy="477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5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9529" y="3256092"/>
            <a:ext cx="2947482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1" name="Google Shape;511;p5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696618" y="3801521"/>
            <a:ext cx="6538134" cy="1249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5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719313" y="5110643"/>
            <a:ext cx="6515439" cy="1450566"/>
          </a:xfrm>
          <a:prstGeom prst="rect">
            <a:avLst/>
          </a:prstGeom>
          <a:noFill/>
          <a:ln>
            <a:noFill/>
          </a:ln>
        </p:spPr>
      </p:pic>
      <p:sp>
        <p:nvSpPr>
          <p:cNvPr id="513" name="Google Shape;513;p53"/>
          <p:cNvSpPr txBox="1"/>
          <p:nvPr/>
        </p:nvSpPr>
        <p:spPr>
          <a:xfrm>
            <a:off x="242597" y="5427811"/>
            <a:ext cx="121516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Text book page 44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54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orbel"/>
              <a:buNone/>
            </a:pPr>
            <a:r>
              <a:rPr b="1" i="1" lang="en-US" sz="4400"/>
              <a:t>Application </a:t>
            </a: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r>
              <a:rPr lang="en-US" sz="2800"/>
              <a:t>Text book page 45</a:t>
            </a:r>
            <a:endParaRPr/>
          </a:p>
        </p:txBody>
      </p:sp>
      <p:pic>
        <p:nvPicPr>
          <p:cNvPr id="519" name="Google Shape;519;p5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72475" y="839756"/>
            <a:ext cx="3819525" cy="348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79968" y="4420669"/>
            <a:ext cx="4012940" cy="2023767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id="521" name="Google Shape;521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54272" y="2171019"/>
            <a:ext cx="6857354" cy="1766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55"/>
          <p:cNvSpPr/>
          <p:nvPr/>
        </p:nvSpPr>
        <p:spPr>
          <a:xfrm>
            <a:off x="569673" y="123077"/>
            <a:ext cx="2621902" cy="2152037"/>
          </a:xfrm>
          <a:prstGeom prst="cloud">
            <a:avLst/>
          </a:prstGeom>
          <a:solidFill>
            <a:srgbClr val="2791A6"/>
          </a:solidFill>
          <a:ln cap="flat" cmpd="sng" w="10775">
            <a:solidFill>
              <a:srgbClr val="2E87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66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H.W</a:t>
            </a:r>
            <a:endParaRPr/>
          </a:p>
        </p:txBody>
      </p:sp>
      <p:pic>
        <p:nvPicPr>
          <p:cNvPr id="527" name="Google Shape;527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4043" y="5154361"/>
            <a:ext cx="2207532" cy="1746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04989" y="4853324"/>
            <a:ext cx="1387011" cy="2047466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55"/>
          <p:cNvSpPr txBox="1"/>
          <p:nvPr/>
        </p:nvSpPr>
        <p:spPr>
          <a:xfrm>
            <a:off x="278159" y="1950904"/>
            <a:ext cx="2947987" cy="34855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Learning Objectives:</a:t>
            </a: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lang="en-US" sz="2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1.</a:t>
            </a: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Identify the instantaneous position.   </a:t>
            </a: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i="1" lang="en-US" sz="24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r>
              <a:rPr i="1" lang="en-US" sz="36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. </a:t>
            </a:r>
            <a:r>
              <a:rPr i="1" lang="en-US" sz="18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List different ways to describe motion </a:t>
            </a:r>
            <a:br>
              <a:rPr i="1"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br>
              <a:rPr lang="en-US" sz="11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i="1" lang="en-US" sz="2000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3. Discuss the multiple objects on the position-time graph     </a:t>
            </a:r>
            <a:endParaRPr sz="36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530" name="Google Shape;530;p55"/>
          <p:cNvPicPr preferRelativeResize="0"/>
          <p:nvPr>
            <p:ph idx="1" type="body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69567" y="765110"/>
            <a:ext cx="7438390" cy="5281127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Google Shape;535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