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slide+xml" PartName="/ppt/slides/slide40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</p:sldIdLst>
  <p:sldSz cy="6858000" cx="12192000"/>
  <p:notesSz cx="6858000" cy="9144000"/>
  <p:embeddedFontLst>
    <p:embeddedFont>
      <p:font typeface="Corbel"/>
      <p:regular r:id="rId49"/>
      <p:bold r:id="rId50"/>
      <p:italic r:id="rId51"/>
      <p:boldItalic r:id="rId52"/>
    </p:embeddedFont>
    <p:embeddedFont>
      <p:font typeface="Noto Sans Symbols"/>
      <p:regular r:id="rId53"/>
      <p:bold r:id="rId54"/>
    </p:embeddedFont>
    <p:embeddedFont>
      <p:font typeface="Sorts Mill Goudy"/>
      <p:regular r:id="rId55"/>
      <p:italic r:id="rId56"/>
    </p:embeddedFont>
    <p:embeddedFont>
      <p:font typeface="Cambria Math"/>
      <p:regular r:id="rId57"/>
    </p:embeddedFont>
    <p:embeddedFont>
      <p:font typeface="Open Sans"/>
      <p:regular r:id="rId58"/>
      <p:bold r:id="rId59"/>
      <p:italic r:id="rId60"/>
      <p:boldItalic r:id="rId6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ACDA5602-BF64-4AD0-A9B5-DB5C16A8439E}">
  <a:tblStyle styleId="{ACDA5602-BF64-4AD0-A9B5-DB5C16A8439E}" styleName="Table_0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44" Type="http://schemas.openxmlformats.org/officeDocument/2006/relationships/slide" Target="slides/slide39.xml"/><Relationship Id="rId43" Type="http://schemas.openxmlformats.org/officeDocument/2006/relationships/slide" Target="slides/slide38.xml"/><Relationship Id="rId46" Type="http://schemas.openxmlformats.org/officeDocument/2006/relationships/slide" Target="slides/slide41.xml"/><Relationship Id="rId45" Type="http://schemas.openxmlformats.org/officeDocument/2006/relationships/slide" Target="slides/slide40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48" Type="http://schemas.openxmlformats.org/officeDocument/2006/relationships/slide" Target="slides/slide43.xml"/><Relationship Id="rId47" Type="http://schemas.openxmlformats.org/officeDocument/2006/relationships/slide" Target="slides/slide42.xml"/><Relationship Id="rId49" Type="http://schemas.openxmlformats.org/officeDocument/2006/relationships/font" Target="fonts/Corbel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61" Type="http://schemas.openxmlformats.org/officeDocument/2006/relationships/font" Target="fonts/OpenSans-boldItalic.fntdata"/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60" Type="http://schemas.openxmlformats.org/officeDocument/2006/relationships/font" Target="fonts/OpenSans-italic.fntdata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9" Type="http://schemas.openxmlformats.org/officeDocument/2006/relationships/slide" Target="slides/slide24.xml"/><Relationship Id="rId51" Type="http://schemas.openxmlformats.org/officeDocument/2006/relationships/font" Target="fonts/Corbel-italic.fntdata"/><Relationship Id="rId50" Type="http://schemas.openxmlformats.org/officeDocument/2006/relationships/font" Target="fonts/Corbel-bold.fntdata"/><Relationship Id="rId53" Type="http://schemas.openxmlformats.org/officeDocument/2006/relationships/font" Target="fonts/NotoSansSymbols-regular.fntdata"/><Relationship Id="rId52" Type="http://schemas.openxmlformats.org/officeDocument/2006/relationships/font" Target="fonts/Corbel-boldItalic.fntdata"/><Relationship Id="rId11" Type="http://schemas.openxmlformats.org/officeDocument/2006/relationships/slide" Target="slides/slide6.xml"/><Relationship Id="rId55" Type="http://schemas.openxmlformats.org/officeDocument/2006/relationships/font" Target="fonts/SortsMillGoudy-regular.fntdata"/><Relationship Id="rId10" Type="http://schemas.openxmlformats.org/officeDocument/2006/relationships/slide" Target="slides/slide5.xml"/><Relationship Id="rId54" Type="http://schemas.openxmlformats.org/officeDocument/2006/relationships/font" Target="fonts/NotoSansSymbols-bold.fntdata"/><Relationship Id="rId13" Type="http://schemas.openxmlformats.org/officeDocument/2006/relationships/slide" Target="slides/slide8.xml"/><Relationship Id="rId57" Type="http://schemas.openxmlformats.org/officeDocument/2006/relationships/font" Target="fonts/CambriaMath-regular.fntdata"/><Relationship Id="rId12" Type="http://schemas.openxmlformats.org/officeDocument/2006/relationships/slide" Target="slides/slide7.xml"/><Relationship Id="rId56" Type="http://schemas.openxmlformats.org/officeDocument/2006/relationships/font" Target="fonts/SortsMillGoudy-italic.fntdata"/><Relationship Id="rId15" Type="http://schemas.openxmlformats.org/officeDocument/2006/relationships/slide" Target="slides/slide10.xml"/><Relationship Id="rId59" Type="http://schemas.openxmlformats.org/officeDocument/2006/relationships/font" Target="fonts/OpenSans-bold.fntdata"/><Relationship Id="rId14" Type="http://schemas.openxmlformats.org/officeDocument/2006/relationships/slide" Target="slides/slide9.xml"/><Relationship Id="rId58" Type="http://schemas.openxmlformats.org/officeDocument/2006/relationships/font" Target="fonts/OpenSans-regular.fntdata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slideplayer.com/slide/7365490/" TargetMode="Externa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0" name="Google Shape;90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0" name="Google Shape;120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9" name="Google Shape;129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3" name="Google Shape;143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4" name="Google Shape;144;p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9" name="Google Shape;159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1" name="Google Shape;171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5" name="Google Shape;185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6" name="Google Shape;196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1" name="Google Shape;211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1" name="Google Shape;231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7" name="Google Shape;247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4" name="Google Shape;254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1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4" name="Google Shape;264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76" name="Google Shape;276;p1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Some of you may say its length is 6.75 cm. Some may say it is 6.74 cm or 6.76 cm. We are quite</a:t>
            </a:r>
            <a:br>
              <a:rPr lang="en-US"/>
            </a:br>
            <a:r>
              <a:rPr b="0" i="0"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certain that the length is somewhere between 6.7 cm and 6.8 cm. The third (last) digit is a reasonable</a:t>
            </a:r>
            <a:br>
              <a:rPr lang="en-US"/>
            </a:br>
            <a:r>
              <a:rPr b="0" i="0"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guess. In other words, we can only estimate to </a:t>
            </a:r>
            <a:r>
              <a:rPr b="0" i="0" lang="en-US" sz="12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nearest hundredth of a centimeter.</a:t>
            </a:r>
            <a:r>
              <a:rPr b="0" i="0"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There is an</a:t>
            </a:r>
            <a:br>
              <a:rPr lang="en-US"/>
            </a:br>
            <a:r>
              <a:rPr b="0" i="0"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uncertainty of at least 0.01cm.</a:t>
            </a:r>
            <a:endParaRPr/>
          </a:p>
        </p:txBody>
      </p:sp>
      <p:sp>
        <p:nvSpPr>
          <p:cNvPr id="277" name="Google Shape;277;p1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1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9" name="Google Shape;289;p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1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5" name="Google Shape;295;p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1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7" name="Google Shape;317;p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2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5" name="Google Shape;335;p2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2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9" name="Google Shape;359;p2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5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2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7" name="Google Shape;377;p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p2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97" name="Google Shape;397;p2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u="sng">
                <a:solidFill>
                  <a:schemeClr val="hlink"/>
                </a:solidFill>
                <a:hlinkClick r:id="rId2"/>
              </a:rPr>
              <a:t>https://slideplayer.com/slide/7365490/</a:t>
            </a:r>
            <a:endParaRPr/>
          </a:p>
        </p:txBody>
      </p:sp>
      <p:sp>
        <p:nvSpPr>
          <p:cNvPr id="398" name="Google Shape;398;p2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0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p2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2" name="Google Shape;432;p2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4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p2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6" name="Google Shape;456;p2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0" name="Shape 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Google Shape;461;p2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2" name="Google Shape;462;p2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7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2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9" name="Google Shape;469;p2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9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Google Shape;480;p2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1" name="Google Shape;481;p2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1" name="Shape 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Google Shape;492;p2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3" name="Google Shape;493;p2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3" name="Shape 5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" name="Google Shape;514;p3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5" name="Google Shape;515;p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2" name="Shape 5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" name="Google Shape;553;p3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4" name="Google Shape;554;p3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5" name="Shape 5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6" name="Google Shape;596;p3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7" name="Google Shape;597;p3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5" name="Shape 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3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7" name="Google Shape;617;p3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7" name="Shape 6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8" name="Google Shape;648;p3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9" name="Google Shape;649;p3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5" name="Shape 6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6" name="Google Shape;666;p3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7" name="Google Shape;667;p3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2" name="Shape 6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3" name="Google Shape;683;p3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4" name="Google Shape;684;p3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2" name="Shape 7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3" name="Google Shape;703;p3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4" name="Google Shape;704;p3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4" name="Shape 7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5" name="Google Shape;725;p3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6" name="Google Shape;726;p3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4" name="Shape 7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5" name="Google Shape;745;p3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6" name="Google Shape;746;p3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3" name="Shape 7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4" name="Google Shape;754;p4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5" name="Google Shape;755;p4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3" name="Shape 7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4" name="Google Shape;764;p4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5" name="Google Shape;765;p4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4" name="Shape 7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5" name="Google Shape;775;p4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6" name="Google Shape;776;p4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2" name="Shape 7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" name="Google Shape;783;p4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4" name="Google Shape;784;p4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" name="Google Shape;19;p2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3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" name="Google Shape;20;p2"/>
          <p:cNvSpPr txBox="1"/>
          <p:nvPr>
            <p:ph type="ctrTitle"/>
          </p:nvPr>
        </p:nvSpPr>
        <p:spPr>
          <a:xfrm>
            <a:off x="1069848" y="1298448"/>
            <a:ext cx="7315200" cy="325526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900"/>
              <a:buFont typeface="Corbel"/>
              <a:buNone/>
              <a:defRPr sz="5900">
                <a:solidFill>
                  <a:srgbClr val="FFFF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2"/>
          <p:cNvSpPr txBox="1"/>
          <p:nvPr>
            <p:ph idx="1" type="subTitle"/>
          </p:nvPr>
        </p:nvSpPr>
        <p:spPr>
          <a:xfrm>
            <a:off x="1100015" y="4670246"/>
            <a:ext cx="73152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200"/>
              <a:buNone/>
              <a:defRPr sz="2200" cap="none">
                <a:solidFill>
                  <a:srgbClr val="D7F0F6"/>
                </a:solidFill>
              </a:defRPr>
            </a:lvl1pPr>
            <a:lvl2pPr lvl="1" algn="ctr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2200"/>
              <a:buNone/>
              <a:defRPr sz="2200"/>
            </a:lvl2pPr>
            <a:lvl3pPr lvl="2" algn="ctr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2200"/>
              <a:buNone/>
              <a:defRPr sz="2200"/>
            </a:lvl3pPr>
            <a:lvl4pPr lvl="3" algn="ctr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2000"/>
              <a:buNone/>
              <a:defRPr sz="2000"/>
            </a:lvl4pPr>
            <a:lvl5pPr lvl="4" algn="ctr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2000"/>
              <a:buNone/>
              <a:defRPr sz="2000"/>
            </a:lvl5pPr>
            <a:lvl6pPr lvl="5" algn="ctr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2000"/>
              <a:buNone/>
              <a:defRPr sz="2000"/>
            </a:lvl6pPr>
            <a:lvl7pPr lvl="6" algn="ctr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2000"/>
              <a:buNone/>
              <a:defRPr sz="2000"/>
            </a:lvl7pPr>
            <a:lvl8pPr lvl="7" algn="ctr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2000"/>
              <a:buNone/>
              <a:defRPr sz="2000"/>
            </a:lvl8pPr>
            <a:lvl9pPr lvl="8" algn="ctr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22" name="Google Shape;22;p2"/>
          <p:cNvSpPr txBox="1"/>
          <p:nvPr>
            <p:ph idx="10" type="dt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2"/>
          <p:cNvSpPr txBox="1"/>
          <p:nvPr>
            <p:ph idx="11" type="ftr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2"/>
          <p:cNvSpPr txBox="1"/>
          <p:nvPr>
            <p:ph idx="12" type="sldNum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3"/>
          <p:cNvSpPr txBox="1"/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3"/>
          <p:cNvSpPr txBox="1"/>
          <p:nvPr>
            <p:ph idx="10" type="dt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3"/>
          <p:cNvSpPr txBox="1"/>
          <p:nvPr>
            <p:ph idx="11" type="ftr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3"/>
          <p:cNvSpPr txBox="1"/>
          <p:nvPr>
            <p:ph idx="12" type="sldNum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4"/>
          <p:cNvSpPr txBox="1"/>
          <p:nvPr>
            <p:ph type="title"/>
          </p:nvPr>
        </p:nvSpPr>
        <p:spPr>
          <a:xfrm>
            <a:off x="3867912" y="1298448"/>
            <a:ext cx="7315200" cy="325526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5900"/>
              <a:buFont typeface="Corbel"/>
              <a:buNone/>
              <a:defRPr b="0" sz="5900">
                <a:solidFill>
                  <a:srgbClr val="595959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4"/>
          <p:cNvSpPr txBox="1"/>
          <p:nvPr>
            <p:ph idx="1" type="body"/>
          </p:nvPr>
        </p:nvSpPr>
        <p:spPr>
          <a:xfrm>
            <a:off x="3886200" y="4672584"/>
            <a:ext cx="73152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200"/>
              <a:buNone/>
              <a:defRPr sz="2200" cap="none">
                <a:solidFill>
                  <a:srgbClr val="595959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3" name="Google Shape;33;p4"/>
          <p:cNvSpPr txBox="1"/>
          <p:nvPr>
            <p:ph idx="10" type="dt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4"/>
          <p:cNvSpPr txBox="1"/>
          <p:nvPr>
            <p:ph idx="11" type="ftr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4"/>
          <p:cNvSpPr txBox="1"/>
          <p:nvPr>
            <p:ph idx="12" type="sldNum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5"/>
          <p:cNvSpPr txBox="1"/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5"/>
          <p:cNvSpPr txBox="1"/>
          <p:nvPr>
            <p:ph idx="1" type="body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  <a:defRPr/>
            </a:lvl1pPr>
            <a:lvl2pPr indent="-342900" lvl="1" marL="914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2pPr>
            <a:lvl3pPr indent="-342900" lvl="2" marL="1371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3pPr>
            <a:lvl4pPr indent="-342900" lvl="3" marL="18288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5pPr>
            <a:lvl6pPr indent="-342900" lvl="5" marL="27432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39" name="Google Shape;39;p5"/>
          <p:cNvSpPr txBox="1"/>
          <p:nvPr>
            <p:ph idx="10" type="dt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5"/>
          <p:cNvSpPr txBox="1"/>
          <p:nvPr>
            <p:ph idx="11" type="ftr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5"/>
          <p:cNvSpPr txBox="1"/>
          <p:nvPr>
            <p:ph idx="12" type="sldNum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6"/>
          <p:cNvSpPr txBox="1"/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1" type="body"/>
          </p:nvPr>
        </p:nvSpPr>
        <p:spPr>
          <a:xfrm>
            <a:off x="3867912" y="868680"/>
            <a:ext cx="3474720" cy="5120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556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Char char="●"/>
              <a:defRPr sz="2000"/>
            </a:lvl1pPr>
            <a:lvl2pPr indent="-342900" lvl="1" marL="914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 sz="1800"/>
            </a:lvl2pPr>
            <a:lvl3pPr indent="-330200" lvl="2" marL="1371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Char char="●"/>
              <a:defRPr sz="1600"/>
            </a:lvl3pPr>
            <a:lvl4pPr indent="-317500" lvl="3" marL="18288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4pPr>
            <a:lvl5pPr indent="-317500" lvl="4" marL="22860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5pPr>
            <a:lvl6pPr indent="-317500" lvl="5" marL="27432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6pPr>
            <a:lvl7pPr indent="-317500" lvl="6" marL="3200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7pPr>
            <a:lvl8pPr indent="-317500" lvl="7" marL="3657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8pPr>
            <a:lvl9pPr indent="-317500" lvl="8" marL="411480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1400"/>
              <a:buChar char="●"/>
              <a:defRPr sz="1400"/>
            </a:lvl9pPr>
          </a:lstStyle>
          <a:p/>
        </p:txBody>
      </p:sp>
      <p:sp>
        <p:nvSpPr>
          <p:cNvPr id="45" name="Google Shape;45;p6"/>
          <p:cNvSpPr txBox="1"/>
          <p:nvPr>
            <p:ph idx="2" type="body"/>
          </p:nvPr>
        </p:nvSpPr>
        <p:spPr>
          <a:xfrm>
            <a:off x="7818120" y="868680"/>
            <a:ext cx="3474720" cy="5120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556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Char char="●"/>
              <a:defRPr sz="2000"/>
            </a:lvl1pPr>
            <a:lvl2pPr indent="-342900" lvl="1" marL="914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 sz="1800"/>
            </a:lvl2pPr>
            <a:lvl3pPr indent="-330200" lvl="2" marL="1371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Char char="●"/>
              <a:defRPr sz="1600"/>
            </a:lvl3pPr>
            <a:lvl4pPr indent="-317500" lvl="3" marL="18288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4pPr>
            <a:lvl5pPr indent="-317500" lvl="4" marL="22860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5pPr>
            <a:lvl6pPr indent="-317500" lvl="5" marL="27432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6pPr>
            <a:lvl7pPr indent="-317500" lvl="6" marL="3200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7pPr>
            <a:lvl8pPr indent="-317500" lvl="7" marL="3657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8pPr>
            <a:lvl9pPr indent="-317500" lvl="8" marL="411480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1400"/>
              <a:buChar char="●"/>
              <a:defRPr sz="1400"/>
            </a:lvl9pPr>
          </a:lstStyle>
          <a:p/>
        </p:txBody>
      </p:sp>
      <p:sp>
        <p:nvSpPr>
          <p:cNvPr id="46" name="Google Shape;46;p6"/>
          <p:cNvSpPr txBox="1"/>
          <p:nvPr>
            <p:ph idx="10" type="dt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6"/>
          <p:cNvSpPr txBox="1"/>
          <p:nvPr>
            <p:ph idx="11" type="ftr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6"/>
          <p:cNvSpPr txBox="1"/>
          <p:nvPr>
            <p:ph idx="12" type="sldNum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7"/>
          <p:cNvSpPr txBox="1"/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7"/>
          <p:cNvSpPr txBox="1"/>
          <p:nvPr>
            <p:ph idx="1" type="body"/>
          </p:nvPr>
        </p:nvSpPr>
        <p:spPr>
          <a:xfrm>
            <a:off x="3867912" y="1023586"/>
            <a:ext cx="3474720" cy="80772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b="1" sz="2000">
                <a:solidFill>
                  <a:srgbClr val="595959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52" name="Google Shape;52;p7"/>
          <p:cNvSpPr txBox="1"/>
          <p:nvPr>
            <p:ph idx="2" type="body"/>
          </p:nvPr>
        </p:nvSpPr>
        <p:spPr>
          <a:xfrm>
            <a:off x="3867912" y="1930936"/>
            <a:ext cx="3474720" cy="40233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556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Char char="●"/>
              <a:defRPr sz="2000"/>
            </a:lvl1pPr>
            <a:lvl2pPr indent="-342900" lvl="1" marL="914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 sz="1800"/>
            </a:lvl2pPr>
            <a:lvl3pPr indent="-330200" lvl="2" marL="1371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Char char="●"/>
              <a:defRPr sz="1600"/>
            </a:lvl3pPr>
            <a:lvl4pPr indent="-317500" lvl="3" marL="18288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4pPr>
            <a:lvl5pPr indent="-317500" lvl="4" marL="22860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5pPr>
            <a:lvl6pPr indent="-317500" lvl="5" marL="27432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6pPr>
            <a:lvl7pPr indent="-317500" lvl="6" marL="3200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7pPr>
            <a:lvl8pPr indent="-317500" lvl="7" marL="3657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8pPr>
            <a:lvl9pPr indent="-317500" lvl="8" marL="411480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1400"/>
              <a:buChar char="●"/>
              <a:defRPr sz="1400"/>
            </a:lvl9pPr>
          </a:lstStyle>
          <a:p/>
        </p:txBody>
      </p:sp>
      <p:sp>
        <p:nvSpPr>
          <p:cNvPr id="53" name="Google Shape;53;p7"/>
          <p:cNvSpPr txBox="1"/>
          <p:nvPr>
            <p:ph idx="3" type="body"/>
          </p:nvPr>
        </p:nvSpPr>
        <p:spPr>
          <a:xfrm>
            <a:off x="7818463" y="1023586"/>
            <a:ext cx="3474720" cy="81317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b="1" sz="2000">
                <a:solidFill>
                  <a:srgbClr val="595959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54" name="Google Shape;54;p7"/>
          <p:cNvSpPr txBox="1"/>
          <p:nvPr>
            <p:ph idx="4" type="body"/>
          </p:nvPr>
        </p:nvSpPr>
        <p:spPr>
          <a:xfrm>
            <a:off x="7818463" y="1930936"/>
            <a:ext cx="3474720" cy="40233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556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Char char="●"/>
              <a:defRPr sz="2000"/>
            </a:lvl1pPr>
            <a:lvl2pPr indent="-342900" lvl="1" marL="914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 sz="1800"/>
            </a:lvl2pPr>
            <a:lvl3pPr indent="-330200" lvl="2" marL="1371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Char char="●"/>
              <a:defRPr sz="1600"/>
            </a:lvl3pPr>
            <a:lvl4pPr indent="-317500" lvl="3" marL="18288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4pPr>
            <a:lvl5pPr indent="-317500" lvl="4" marL="22860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5pPr>
            <a:lvl6pPr indent="-317500" lvl="5" marL="27432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6pPr>
            <a:lvl7pPr indent="-317500" lvl="6" marL="3200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7pPr>
            <a:lvl8pPr indent="-317500" lvl="7" marL="3657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8pPr>
            <a:lvl9pPr indent="-317500" lvl="8" marL="411480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1400"/>
              <a:buChar char="●"/>
              <a:defRPr sz="1400"/>
            </a:lvl9pPr>
          </a:lstStyle>
          <a:p/>
        </p:txBody>
      </p:sp>
      <p:sp>
        <p:nvSpPr>
          <p:cNvPr id="55" name="Google Shape;55;p7"/>
          <p:cNvSpPr txBox="1"/>
          <p:nvPr>
            <p:ph idx="10" type="dt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7"/>
          <p:cNvSpPr txBox="1"/>
          <p:nvPr>
            <p:ph idx="11" type="ftr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7"/>
          <p:cNvSpPr txBox="1"/>
          <p:nvPr>
            <p:ph idx="12" type="sldNum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showMasterSp="0" type="blank">
  <p:cSld name="BLANK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8"/>
          <p:cNvSpPr txBox="1"/>
          <p:nvPr>
            <p:ph idx="10" type="dt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8"/>
          <p:cNvSpPr txBox="1"/>
          <p:nvPr>
            <p:ph idx="11" type="ftr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8"/>
          <p:cNvSpPr txBox="1"/>
          <p:nvPr>
            <p:ph idx="12" type="sldNum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9"/>
          <p:cNvSpPr txBox="1"/>
          <p:nvPr>
            <p:ph type="title"/>
          </p:nvPr>
        </p:nvSpPr>
        <p:spPr>
          <a:xfrm>
            <a:off x="256032" y="1143000"/>
            <a:ext cx="2834640" cy="237744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Corbel"/>
              <a:buNone/>
              <a:defRPr b="0"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9"/>
          <p:cNvSpPr txBox="1"/>
          <p:nvPr>
            <p:ph idx="1" type="body"/>
          </p:nvPr>
        </p:nvSpPr>
        <p:spPr>
          <a:xfrm>
            <a:off x="3867912" y="868680"/>
            <a:ext cx="7315200" cy="5120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556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Char char="●"/>
              <a:defRPr sz="2000"/>
            </a:lvl1pPr>
            <a:lvl2pPr indent="-342900" lvl="1" marL="914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 sz="1800"/>
            </a:lvl2pPr>
            <a:lvl3pPr indent="-330200" lvl="2" marL="1371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Char char="●"/>
              <a:defRPr sz="1600"/>
            </a:lvl3pPr>
            <a:lvl4pPr indent="-317500" lvl="3" marL="18288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4pPr>
            <a:lvl5pPr indent="-317500" lvl="4" marL="22860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5pPr>
            <a:lvl6pPr indent="-317500" lvl="5" marL="27432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6pPr>
            <a:lvl7pPr indent="-317500" lvl="6" marL="3200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7pPr>
            <a:lvl8pPr indent="-317500" lvl="7" marL="3657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8pPr>
            <a:lvl9pPr indent="-317500" lvl="8" marL="411480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1400"/>
              <a:buChar char="●"/>
              <a:defRPr sz="1400"/>
            </a:lvl9pPr>
          </a:lstStyle>
          <a:p/>
        </p:txBody>
      </p:sp>
      <p:sp>
        <p:nvSpPr>
          <p:cNvPr id="65" name="Google Shape;65;p9"/>
          <p:cNvSpPr txBox="1"/>
          <p:nvPr>
            <p:ph idx="2" type="body"/>
          </p:nvPr>
        </p:nvSpPr>
        <p:spPr>
          <a:xfrm>
            <a:off x="256032" y="3494176"/>
            <a:ext cx="2834640" cy="23219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FFFFFF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66" name="Google Shape;66;p9"/>
          <p:cNvSpPr txBox="1"/>
          <p:nvPr>
            <p:ph idx="10" type="dt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9"/>
          <p:cNvSpPr txBox="1"/>
          <p:nvPr>
            <p:ph idx="11" type="ftr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9"/>
          <p:cNvSpPr txBox="1"/>
          <p:nvPr>
            <p:ph idx="12" type="sldNum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0"/>
          <p:cNvSpPr txBox="1"/>
          <p:nvPr>
            <p:ph type="title"/>
          </p:nvPr>
        </p:nvSpPr>
        <p:spPr>
          <a:xfrm>
            <a:off x="256032" y="1143000"/>
            <a:ext cx="2834640" cy="237744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Corbel"/>
              <a:buNone/>
              <a:defRPr b="0"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0"/>
          <p:cNvSpPr/>
          <p:nvPr>
            <p:ph idx="2" type="pic"/>
          </p:nvPr>
        </p:nvSpPr>
        <p:spPr>
          <a:xfrm>
            <a:off x="3570644" y="767419"/>
            <a:ext cx="8115230" cy="5330952"/>
          </a:xfrm>
          <a:prstGeom prst="rect">
            <a:avLst/>
          </a:prstGeom>
          <a:solidFill>
            <a:srgbClr val="BFBFBF"/>
          </a:solidFill>
          <a:ln>
            <a:noFill/>
          </a:ln>
        </p:spPr>
      </p:sp>
      <p:sp>
        <p:nvSpPr>
          <p:cNvPr id="72" name="Google Shape;72;p10"/>
          <p:cNvSpPr txBox="1"/>
          <p:nvPr>
            <p:ph idx="1" type="body"/>
          </p:nvPr>
        </p:nvSpPr>
        <p:spPr>
          <a:xfrm>
            <a:off x="256032" y="3493008"/>
            <a:ext cx="2834640" cy="23225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FFFFFF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73" name="Google Shape;73;p10"/>
          <p:cNvSpPr txBox="1"/>
          <p:nvPr>
            <p:ph idx="10" type="dt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0"/>
          <p:cNvSpPr txBox="1"/>
          <p:nvPr>
            <p:ph idx="11" type="ftr"/>
          </p:nvPr>
        </p:nvSpPr>
        <p:spPr>
          <a:xfrm>
            <a:off x="3499101" y="6356350"/>
            <a:ext cx="5911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10"/>
          <p:cNvSpPr txBox="1"/>
          <p:nvPr>
            <p:ph idx="12" type="sldNum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1"/>
          <p:cNvSpPr txBox="1"/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1"/>
          <p:cNvSpPr txBox="1"/>
          <p:nvPr>
            <p:ph idx="1" type="body"/>
          </p:nvPr>
        </p:nvSpPr>
        <p:spPr>
          <a:xfrm rot="5400000">
            <a:off x="4966548" y="-233172"/>
            <a:ext cx="5120640" cy="731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  <a:defRPr/>
            </a:lvl1pPr>
            <a:lvl2pPr indent="-342900" lvl="1" marL="914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2pPr>
            <a:lvl3pPr indent="-342900" lvl="2" marL="1371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3pPr>
            <a:lvl4pPr indent="-342900" lvl="3" marL="18288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5pPr>
            <a:lvl6pPr indent="-342900" lvl="5" marL="27432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79" name="Google Shape;79;p11"/>
          <p:cNvSpPr txBox="1"/>
          <p:nvPr>
            <p:ph idx="10" type="dt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1"/>
          <p:cNvSpPr txBox="1"/>
          <p:nvPr>
            <p:ph idx="11" type="ftr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1"/>
          <p:cNvSpPr txBox="1"/>
          <p:nvPr>
            <p:ph idx="12" type="sldNum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2"/>
          <p:cNvSpPr txBox="1"/>
          <p:nvPr>
            <p:ph type="title"/>
          </p:nvPr>
        </p:nvSpPr>
        <p:spPr>
          <a:xfrm rot="5400000">
            <a:off x="-685800" y="2057400"/>
            <a:ext cx="4953000" cy="281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2"/>
          <p:cNvSpPr txBox="1"/>
          <p:nvPr>
            <p:ph idx="1" type="body"/>
          </p:nvPr>
        </p:nvSpPr>
        <p:spPr>
          <a:xfrm rot="5400000">
            <a:off x="4965192" y="-228600"/>
            <a:ext cx="5120640" cy="731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  <a:defRPr/>
            </a:lvl1pPr>
            <a:lvl2pPr indent="-342900" lvl="1" marL="914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2pPr>
            <a:lvl3pPr indent="-342900" lvl="2" marL="1371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3pPr>
            <a:lvl4pPr indent="-342900" lvl="3" marL="18288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5pPr>
            <a:lvl6pPr indent="-342900" lvl="5" marL="27432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85" name="Google Shape;85;p12"/>
          <p:cNvSpPr txBox="1"/>
          <p:nvPr>
            <p:ph idx="10" type="dt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12"/>
          <p:cNvSpPr txBox="1"/>
          <p:nvPr>
            <p:ph idx="11" type="ftr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12"/>
          <p:cNvSpPr txBox="1"/>
          <p:nvPr>
            <p:ph idx="12" type="sldNum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1"/>
          <p:cNvSpPr txBox="1"/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Corbel"/>
              <a:buNone/>
              <a:defRPr b="0" i="0" sz="3600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2" name="Google Shape;12;p1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3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" name="Google Shape;13;p1"/>
          <p:cNvSpPr txBox="1"/>
          <p:nvPr>
            <p:ph idx="1" type="body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●"/>
              <a:defRPr b="0" i="0" sz="2000" u="none" cap="none" strike="noStrike">
                <a:solidFill>
                  <a:srgbClr val="595959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-342900" lvl="1" marL="914400" marR="0" rtl="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●"/>
              <a:defRPr b="0" i="0" sz="1800" u="none" cap="none" strike="noStrike">
                <a:solidFill>
                  <a:srgbClr val="595959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-330200" lvl="2" marL="1371600" marR="0" rtl="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rgbClr val="595959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b="0" i="0" sz="1400" u="none" cap="none" strike="noStrike">
                <a:solidFill>
                  <a:srgbClr val="595959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b="0" i="0" sz="1400" u="none" cap="none" strike="noStrike">
                <a:solidFill>
                  <a:srgbClr val="595959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-317500" lvl="5" marL="2743200" marR="0" rtl="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b="0" i="0" sz="1400" u="none" cap="none" strike="noStrike">
                <a:solidFill>
                  <a:srgbClr val="595959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-317500" lvl="6" marL="3200400" marR="0" rtl="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b="0" i="0" sz="1400" u="none" cap="none" strike="noStrike">
                <a:solidFill>
                  <a:srgbClr val="595959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-317500" lvl="7" marL="3657600" marR="0" rtl="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b="0" i="0" sz="1400" u="none" cap="none" strike="noStrike">
                <a:solidFill>
                  <a:srgbClr val="595959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-317500" lvl="8" marL="4114800" marR="0" rtl="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SzPts val="1400"/>
              <a:buFont typeface="Noto Sans Symbols"/>
              <a:buChar char="●"/>
              <a:defRPr b="0" i="0" sz="1400" u="none" cap="none" strike="noStrike">
                <a:solidFill>
                  <a:srgbClr val="595959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0" type="dt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rgbClr val="7F7F7F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/>
        </p:txBody>
      </p:sp>
      <p:sp>
        <p:nvSpPr>
          <p:cNvPr id="15" name="Google Shape;15;p1"/>
          <p:cNvSpPr txBox="1"/>
          <p:nvPr>
            <p:ph idx="11" type="ftr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rgbClr val="7F7F7F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/>
        </p:txBody>
      </p:sp>
      <p:sp>
        <p:nvSpPr>
          <p:cNvPr id="16" name="Google Shape;16;p1"/>
          <p:cNvSpPr txBox="1"/>
          <p:nvPr>
            <p:ph idx="12" type="sldNum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1" i="0" sz="1200" u="none" cap="none" strike="noStrik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0" lvl="1" marL="0" marR="0" rtl="0" algn="r">
              <a:spcBef>
                <a:spcPts val="0"/>
              </a:spcBef>
              <a:buNone/>
              <a:defRPr b="1" i="0" sz="1200" u="none" cap="none" strike="noStrik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0" lvl="2" marL="0" marR="0" rtl="0" algn="r">
              <a:spcBef>
                <a:spcPts val="0"/>
              </a:spcBef>
              <a:buNone/>
              <a:defRPr b="1" i="0" sz="1200" u="none" cap="none" strike="noStrik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0" lvl="3" marL="0" marR="0" rtl="0" algn="r">
              <a:spcBef>
                <a:spcPts val="0"/>
              </a:spcBef>
              <a:buNone/>
              <a:defRPr b="1" i="0" sz="1200" u="none" cap="none" strike="noStrik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0" lvl="4" marL="0" marR="0" rtl="0" algn="r">
              <a:spcBef>
                <a:spcPts val="0"/>
              </a:spcBef>
              <a:buNone/>
              <a:defRPr b="1" i="0" sz="1200" u="none" cap="none" strike="noStrik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0" lvl="5" marL="0" marR="0" rtl="0" algn="r">
              <a:spcBef>
                <a:spcPts val="0"/>
              </a:spcBef>
              <a:buNone/>
              <a:defRPr b="1" i="0" sz="1200" u="none" cap="none" strike="noStrik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0" lvl="6" marL="0" marR="0" rtl="0" algn="r">
              <a:spcBef>
                <a:spcPts val="0"/>
              </a:spcBef>
              <a:buNone/>
              <a:defRPr b="1" i="0" sz="1200" u="none" cap="none" strike="noStrik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0" lvl="7" marL="0" marR="0" rtl="0" algn="r">
              <a:spcBef>
                <a:spcPts val="0"/>
              </a:spcBef>
              <a:buNone/>
              <a:defRPr b="1" i="0" sz="1200" u="none" cap="none" strike="noStrik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0" lvl="8" marL="0" marR="0" rtl="0" algn="r">
              <a:spcBef>
                <a:spcPts val="0"/>
              </a:spcBef>
              <a:buNone/>
              <a:defRPr b="1" i="0" sz="1200" u="none" cap="none" strike="noStrik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8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8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png"/><Relationship Id="rId4" Type="http://schemas.openxmlformats.org/officeDocument/2006/relationships/image" Target="../media/image4.jpg"/><Relationship Id="rId5" Type="http://schemas.openxmlformats.org/officeDocument/2006/relationships/image" Target="../media/image77.jpg"/><Relationship Id="rId6" Type="http://schemas.openxmlformats.org/officeDocument/2006/relationships/image" Target="../media/image56.gif"/><Relationship Id="rId7" Type="http://schemas.openxmlformats.org/officeDocument/2006/relationships/image" Target="../media/image28.png"/><Relationship Id="rId8" Type="http://schemas.openxmlformats.org/officeDocument/2006/relationships/image" Target="../media/image3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png"/><Relationship Id="rId4" Type="http://schemas.openxmlformats.org/officeDocument/2006/relationships/image" Target="../media/image4.jpg"/><Relationship Id="rId5" Type="http://schemas.openxmlformats.org/officeDocument/2006/relationships/image" Target="../media/image31.png"/><Relationship Id="rId6" Type="http://schemas.openxmlformats.org/officeDocument/2006/relationships/image" Target="../media/image9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8.png"/><Relationship Id="rId4" Type="http://schemas.openxmlformats.org/officeDocument/2006/relationships/image" Target="../media/image7.jpg"/><Relationship Id="rId5" Type="http://schemas.openxmlformats.org/officeDocument/2006/relationships/image" Target="../media/image6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8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8.png"/><Relationship Id="rId4" Type="http://schemas.openxmlformats.org/officeDocument/2006/relationships/image" Target="../media/image18.png"/><Relationship Id="rId5" Type="http://schemas.openxmlformats.org/officeDocument/2006/relationships/image" Target="../media/image13.jpg"/><Relationship Id="rId6" Type="http://schemas.openxmlformats.org/officeDocument/2006/relationships/image" Target="../media/image15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8.png"/><Relationship Id="rId4" Type="http://schemas.openxmlformats.org/officeDocument/2006/relationships/image" Target="../media/image19.png"/><Relationship Id="rId5" Type="http://schemas.openxmlformats.org/officeDocument/2006/relationships/image" Target="../media/image24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8.png"/><Relationship Id="rId4" Type="http://schemas.openxmlformats.org/officeDocument/2006/relationships/image" Target="../media/image23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2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8.png"/><Relationship Id="rId4" Type="http://schemas.openxmlformats.org/officeDocument/2006/relationships/image" Target="../media/image17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8.png"/><Relationship Id="rId4" Type="http://schemas.openxmlformats.org/officeDocument/2006/relationships/image" Target="../media/image49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8.png"/><Relationship Id="rId4" Type="http://schemas.openxmlformats.org/officeDocument/2006/relationships/image" Target="../media/image49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8.png"/><Relationship Id="rId4" Type="http://schemas.openxmlformats.org/officeDocument/2006/relationships/image" Target="../media/image49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8.png"/><Relationship Id="rId4" Type="http://schemas.openxmlformats.org/officeDocument/2006/relationships/image" Target="../media/image29.png"/><Relationship Id="rId5" Type="http://schemas.openxmlformats.org/officeDocument/2006/relationships/image" Target="../media/image33.png"/><Relationship Id="rId6" Type="http://schemas.openxmlformats.org/officeDocument/2006/relationships/image" Target="../media/image21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8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8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8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8.png"/><Relationship Id="rId4" Type="http://schemas.openxmlformats.org/officeDocument/2006/relationships/image" Target="../media/image27.png"/><Relationship Id="rId5" Type="http://schemas.openxmlformats.org/officeDocument/2006/relationships/image" Target="../media/image20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8.png"/><Relationship Id="rId4" Type="http://schemas.openxmlformats.org/officeDocument/2006/relationships/image" Target="../media/image29.png"/><Relationship Id="rId5" Type="http://schemas.openxmlformats.org/officeDocument/2006/relationships/image" Target="../media/image33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8.png"/><Relationship Id="rId4" Type="http://schemas.openxmlformats.org/officeDocument/2006/relationships/image" Target="../media/image30.png"/><Relationship Id="rId5" Type="http://schemas.openxmlformats.org/officeDocument/2006/relationships/image" Target="../media/image22.png"/><Relationship Id="rId6" Type="http://schemas.openxmlformats.org/officeDocument/2006/relationships/image" Target="../media/image32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8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2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8.png"/><Relationship Id="rId4" Type="http://schemas.openxmlformats.org/officeDocument/2006/relationships/image" Target="../media/image42.png"/><Relationship Id="rId5" Type="http://schemas.openxmlformats.org/officeDocument/2006/relationships/image" Target="../media/image75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8.png"/><Relationship Id="rId4" Type="http://schemas.openxmlformats.org/officeDocument/2006/relationships/image" Target="../media/image38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8.png"/><Relationship Id="rId4" Type="http://schemas.openxmlformats.org/officeDocument/2006/relationships/image" Target="../media/image42.png"/><Relationship Id="rId5" Type="http://schemas.openxmlformats.org/officeDocument/2006/relationships/image" Target="../media/image34.png"/><Relationship Id="rId6" Type="http://schemas.openxmlformats.org/officeDocument/2006/relationships/image" Target="../media/image75.png"/><Relationship Id="rId7" Type="http://schemas.openxmlformats.org/officeDocument/2006/relationships/image" Target="../media/image36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8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8.png"/><Relationship Id="rId4" Type="http://schemas.openxmlformats.org/officeDocument/2006/relationships/image" Target="../media/image37.png"/><Relationship Id="rId5" Type="http://schemas.openxmlformats.org/officeDocument/2006/relationships/image" Target="../media/image35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8.png"/><Relationship Id="rId4" Type="http://schemas.openxmlformats.org/officeDocument/2006/relationships/image" Target="../media/image55.png"/><Relationship Id="rId5" Type="http://schemas.openxmlformats.org/officeDocument/2006/relationships/image" Target="../media/image40.png"/><Relationship Id="rId6" Type="http://schemas.openxmlformats.org/officeDocument/2006/relationships/image" Target="../media/image41.png"/><Relationship Id="rId7" Type="http://schemas.openxmlformats.org/officeDocument/2006/relationships/image" Target="../media/image43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8.png"/><Relationship Id="rId4" Type="http://schemas.openxmlformats.org/officeDocument/2006/relationships/image" Target="../media/image55.png"/><Relationship Id="rId5" Type="http://schemas.openxmlformats.org/officeDocument/2006/relationships/image" Target="../media/image40.png"/><Relationship Id="rId6" Type="http://schemas.openxmlformats.org/officeDocument/2006/relationships/image" Target="../media/image48.png"/><Relationship Id="rId7" Type="http://schemas.openxmlformats.org/officeDocument/2006/relationships/image" Target="../media/image63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8.png"/><Relationship Id="rId4" Type="http://schemas.openxmlformats.org/officeDocument/2006/relationships/image" Target="../media/image50.png"/><Relationship Id="rId5" Type="http://schemas.openxmlformats.org/officeDocument/2006/relationships/image" Target="../media/image44.png"/><Relationship Id="rId6" Type="http://schemas.openxmlformats.org/officeDocument/2006/relationships/image" Target="../media/image46.png"/><Relationship Id="rId7" Type="http://schemas.openxmlformats.org/officeDocument/2006/relationships/image" Target="../media/image68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8.png"/><Relationship Id="rId4" Type="http://schemas.openxmlformats.org/officeDocument/2006/relationships/image" Target="../media/image80.png"/><Relationship Id="rId5" Type="http://schemas.openxmlformats.org/officeDocument/2006/relationships/image" Target="../media/image60.png"/><Relationship Id="rId6" Type="http://schemas.openxmlformats.org/officeDocument/2006/relationships/image" Target="../media/image51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52.png"/><Relationship Id="rId4" Type="http://schemas.openxmlformats.org/officeDocument/2006/relationships/image" Target="../media/image8.png"/><Relationship Id="rId5" Type="http://schemas.openxmlformats.org/officeDocument/2006/relationships/image" Target="../media/image54.png"/><Relationship Id="rId6" Type="http://schemas.openxmlformats.org/officeDocument/2006/relationships/image" Target="../media/image72.png"/><Relationship Id="rId7" Type="http://schemas.openxmlformats.org/officeDocument/2006/relationships/image" Target="../media/image66.png"/><Relationship Id="rId8" Type="http://schemas.openxmlformats.org/officeDocument/2006/relationships/image" Target="../media/image79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53.jpg"/><Relationship Id="rId4" Type="http://schemas.openxmlformats.org/officeDocument/2006/relationships/image" Target="../media/image8.png"/><Relationship Id="rId10" Type="http://schemas.openxmlformats.org/officeDocument/2006/relationships/image" Target="../media/image61.png"/><Relationship Id="rId9" Type="http://schemas.openxmlformats.org/officeDocument/2006/relationships/image" Target="../media/image67.png"/><Relationship Id="rId5" Type="http://schemas.openxmlformats.org/officeDocument/2006/relationships/image" Target="../media/image66.png"/><Relationship Id="rId6" Type="http://schemas.openxmlformats.org/officeDocument/2006/relationships/image" Target="../media/image59.png"/><Relationship Id="rId7" Type="http://schemas.openxmlformats.org/officeDocument/2006/relationships/image" Target="../media/image58.png"/><Relationship Id="rId8" Type="http://schemas.openxmlformats.org/officeDocument/2006/relationships/image" Target="../media/image62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8.png"/><Relationship Id="rId4" Type="http://schemas.openxmlformats.org/officeDocument/2006/relationships/image" Target="../media/image66.png"/><Relationship Id="rId5" Type="http://schemas.openxmlformats.org/officeDocument/2006/relationships/image" Target="../media/image71.png"/><Relationship Id="rId6" Type="http://schemas.openxmlformats.org/officeDocument/2006/relationships/image" Target="../media/image64.png"/><Relationship Id="rId7" Type="http://schemas.openxmlformats.org/officeDocument/2006/relationships/image" Target="../media/image73.png"/><Relationship Id="rId8" Type="http://schemas.openxmlformats.org/officeDocument/2006/relationships/image" Target="../media/image65.pn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8.pn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8.png"/><Relationship Id="rId4" Type="http://schemas.openxmlformats.org/officeDocument/2006/relationships/image" Target="../media/image29.png"/><Relationship Id="rId5" Type="http://schemas.openxmlformats.org/officeDocument/2006/relationships/image" Target="../media/image33.png"/><Relationship Id="rId6" Type="http://schemas.openxmlformats.org/officeDocument/2006/relationships/image" Target="../media/image70.jp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8.png"/><Relationship Id="rId4" Type="http://schemas.openxmlformats.org/officeDocument/2006/relationships/image" Target="../media/image29.png"/><Relationship Id="rId5" Type="http://schemas.openxmlformats.org/officeDocument/2006/relationships/image" Target="../media/image33.png"/><Relationship Id="rId6" Type="http://schemas.openxmlformats.org/officeDocument/2006/relationships/image" Target="../media/image74.jpg"/><Relationship Id="rId7" Type="http://schemas.openxmlformats.org/officeDocument/2006/relationships/image" Target="../media/image70.jp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8.png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8.png"/><Relationship Id="rId4" Type="http://schemas.openxmlformats.org/officeDocument/2006/relationships/image" Target="../media/image78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3"/>
          <p:cNvSpPr txBox="1"/>
          <p:nvPr>
            <p:ph type="ctrTitle"/>
          </p:nvPr>
        </p:nvSpPr>
        <p:spPr>
          <a:xfrm>
            <a:off x="0" y="791528"/>
            <a:ext cx="9131120" cy="94702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Sorts Mill Goudy"/>
              <a:buNone/>
            </a:pPr>
            <a:r>
              <a:rPr lang="en-US" sz="6000">
                <a:solidFill>
                  <a:schemeClr val="lt1"/>
                </a:solidFill>
                <a:latin typeface="Sorts Mill Goudy"/>
                <a:ea typeface="Sorts Mill Goudy"/>
                <a:cs typeface="Sorts Mill Goudy"/>
                <a:sym typeface="Sorts Mill Goudy"/>
              </a:rPr>
              <a:t>1-2  Mathematics and Physics</a:t>
            </a:r>
            <a:endParaRPr/>
          </a:p>
        </p:txBody>
      </p:sp>
      <p:pic>
        <p:nvPicPr>
          <p:cNvPr id="93" name="Google Shape;93;p13"/>
          <p:cNvPicPr preferRelativeResize="0"/>
          <p:nvPr/>
        </p:nvPicPr>
        <p:blipFill rotWithShape="1">
          <a:blip r:embed="rId3">
            <a:alphaModFix/>
          </a:blip>
          <a:srcRect b="0" l="0" r="0" t="36110"/>
          <a:stretch/>
        </p:blipFill>
        <p:spPr>
          <a:xfrm>
            <a:off x="3921619" y="0"/>
            <a:ext cx="4134118" cy="902301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612524" y="1876792"/>
            <a:ext cx="3457977" cy="3457977"/>
          </a:xfrm>
          <a:prstGeom prst="roundRect">
            <a:avLst>
              <a:gd fmla="val 4167" name="adj"/>
            </a:avLst>
          </a:prstGeom>
          <a:solidFill>
            <a:srgbClr val="FFFFFF"/>
          </a:solidFill>
          <a:ln cap="sq" cmpd="sng" w="76200">
            <a:solidFill>
              <a:srgbClr val="2F2F2F"/>
            </a:solidFill>
            <a:prstDash val="solid"/>
            <a:miter lim="800000"/>
            <a:headEnd len="sm" w="sm" type="none"/>
            <a:tailEnd len="sm" w="sm" type="none"/>
          </a:ln>
          <a:effectLst>
            <a:reflection blurRad="0" dir="5400000" dist="5000" endA="0" endPos="28000" kx="0" rotWithShape="0" algn="bl" stA="28000" stPos="0" sy="-100000" ky="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Google Shape;99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6724"/>
            <a:ext cx="1622737" cy="1217053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4"/>
          <p:cNvSpPr txBox="1"/>
          <p:nvPr/>
        </p:nvSpPr>
        <p:spPr>
          <a:xfrm>
            <a:off x="811368" y="16724"/>
            <a:ext cx="3129566" cy="10772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Learning Objectives</a:t>
            </a:r>
            <a:endParaRPr/>
          </a:p>
        </p:txBody>
      </p:sp>
      <p:sp>
        <p:nvSpPr>
          <p:cNvPr id="101" name="Google Shape;101;p14"/>
          <p:cNvSpPr txBox="1"/>
          <p:nvPr/>
        </p:nvSpPr>
        <p:spPr>
          <a:xfrm>
            <a:off x="3567449" y="1233777"/>
            <a:ext cx="8075053" cy="29238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By the end of this lesson :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-285750" lvl="0" marL="28575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Students will be able to relate mathematics to physics</a:t>
            </a:r>
            <a:endParaRPr/>
          </a:p>
          <a:p>
            <a:pPr indent="-285750" lvl="0" marL="28575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Students will be able to know the SI units</a:t>
            </a:r>
            <a:endParaRPr/>
          </a:p>
          <a:p>
            <a:pPr indent="-285750" lvl="0" marL="28575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Students will be able to apply dimensional analysis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Google Shape;106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57514" y="0"/>
            <a:ext cx="2346004" cy="2346004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15"/>
          <p:cNvSpPr txBox="1"/>
          <p:nvPr/>
        </p:nvSpPr>
        <p:spPr>
          <a:xfrm>
            <a:off x="3614628" y="295697"/>
            <a:ext cx="758565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chemeClr val="dk1"/>
                </a:solidFill>
                <a:latin typeface="Algerian"/>
                <a:ea typeface="Algerian"/>
                <a:cs typeface="Algerian"/>
                <a:sym typeface="Algerian"/>
              </a:rPr>
              <a:t>Key Vocabulary</a:t>
            </a:r>
            <a:endParaRPr/>
          </a:p>
        </p:txBody>
      </p:sp>
      <p:sp>
        <p:nvSpPr>
          <p:cNvPr id="108" name="Google Shape;108;p15"/>
          <p:cNvSpPr/>
          <p:nvPr/>
        </p:nvSpPr>
        <p:spPr>
          <a:xfrm>
            <a:off x="3737019" y="4496293"/>
            <a:ext cx="3400023" cy="914400"/>
          </a:xfrm>
          <a:prstGeom prst="roundRect">
            <a:avLst>
              <a:gd fmla="val 16667" name="adj"/>
            </a:avLst>
          </a:prstGeom>
          <a:solidFill>
            <a:srgbClr val="F2F2F2"/>
          </a:solidFill>
          <a:ln cap="flat" cmpd="sng" w="10775">
            <a:solidFill>
              <a:srgbClr val="F2F2F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109" name="Google Shape;109;p15"/>
          <p:cNvSpPr/>
          <p:nvPr/>
        </p:nvSpPr>
        <p:spPr>
          <a:xfrm>
            <a:off x="7800264" y="1119307"/>
            <a:ext cx="3400023" cy="914400"/>
          </a:xfrm>
          <a:prstGeom prst="roundRect">
            <a:avLst>
              <a:gd fmla="val 16667" name="adj"/>
            </a:avLst>
          </a:prstGeom>
          <a:solidFill>
            <a:srgbClr val="F2F2F2"/>
          </a:solidFill>
          <a:ln cap="flat" cmpd="sng" w="10775">
            <a:solidFill>
              <a:srgbClr val="F2F2F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110" name="Google Shape;110;p15"/>
          <p:cNvSpPr txBox="1"/>
          <p:nvPr/>
        </p:nvSpPr>
        <p:spPr>
          <a:xfrm>
            <a:off x="3850782" y="4686254"/>
            <a:ext cx="32862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Significant Figures</a:t>
            </a:r>
            <a:endParaRPr/>
          </a:p>
        </p:txBody>
      </p:sp>
      <p:sp>
        <p:nvSpPr>
          <p:cNvPr id="111" name="Google Shape;111;p15"/>
          <p:cNvSpPr txBox="1"/>
          <p:nvPr/>
        </p:nvSpPr>
        <p:spPr>
          <a:xfrm>
            <a:off x="7914027" y="1345674"/>
            <a:ext cx="32862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Derived Units</a:t>
            </a:r>
            <a:endParaRPr/>
          </a:p>
        </p:txBody>
      </p:sp>
      <p:sp>
        <p:nvSpPr>
          <p:cNvPr id="112" name="Google Shape;112;p15"/>
          <p:cNvSpPr/>
          <p:nvPr/>
        </p:nvSpPr>
        <p:spPr>
          <a:xfrm>
            <a:off x="3737019" y="1119307"/>
            <a:ext cx="3400023" cy="914400"/>
          </a:xfrm>
          <a:prstGeom prst="roundRect">
            <a:avLst>
              <a:gd fmla="val 16667" name="adj"/>
            </a:avLst>
          </a:prstGeom>
          <a:solidFill>
            <a:srgbClr val="F2F2F2"/>
          </a:solidFill>
          <a:ln cap="flat" cmpd="sng" w="10775">
            <a:solidFill>
              <a:srgbClr val="F2F2F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113" name="Google Shape;113;p15"/>
          <p:cNvSpPr txBox="1"/>
          <p:nvPr/>
        </p:nvSpPr>
        <p:spPr>
          <a:xfrm>
            <a:off x="3850782" y="1309268"/>
            <a:ext cx="32862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SI Units</a:t>
            </a:r>
            <a:endParaRPr/>
          </a:p>
        </p:txBody>
      </p:sp>
      <p:sp>
        <p:nvSpPr>
          <p:cNvPr id="114" name="Google Shape;114;p15"/>
          <p:cNvSpPr/>
          <p:nvPr/>
        </p:nvSpPr>
        <p:spPr>
          <a:xfrm>
            <a:off x="3737019" y="2807800"/>
            <a:ext cx="3400023" cy="914400"/>
          </a:xfrm>
          <a:prstGeom prst="roundRect">
            <a:avLst>
              <a:gd fmla="val 16667" name="adj"/>
            </a:avLst>
          </a:prstGeom>
          <a:solidFill>
            <a:srgbClr val="F2F2F2"/>
          </a:solidFill>
          <a:ln cap="flat" cmpd="sng" w="10775">
            <a:solidFill>
              <a:srgbClr val="F2F2F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115" name="Google Shape;115;p15"/>
          <p:cNvSpPr txBox="1"/>
          <p:nvPr/>
        </p:nvSpPr>
        <p:spPr>
          <a:xfrm>
            <a:off x="3850782" y="2997761"/>
            <a:ext cx="32862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Dimensional Analysis</a:t>
            </a:r>
            <a:endParaRPr/>
          </a:p>
        </p:txBody>
      </p:sp>
      <p:sp>
        <p:nvSpPr>
          <p:cNvPr id="116" name="Google Shape;116;p15"/>
          <p:cNvSpPr/>
          <p:nvPr/>
        </p:nvSpPr>
        <p:spPr>
          <a:xfrm>
            <a:off x="7800264" y="2824268"/>
            <a:ext cx="3400023" cy="914400"/>
          </a:xfrm>
          <a:prstGeom prst="roundRect">
            <a:avLst>
              <a:gd fmla="val 16667" name="adj"/>
            </a:avLst>
          </a:prstGeom>
          <a:solidFill>
            <a:srgbClr val="F2F2F2"/>
          </a:solidFill>
          <a:ln cap="flat" cmpd="sng" w="10775">
            <a:solidFill>
              <a:srgbClr val="F2F2F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117" name="Google Shape;117;p15"/>
          <p:cNvSpPr txBox="1"/>
          <p:nvPr/>
        </p:nvSpPr>
        <p:spPr>
          <a:xfrm>
            <a:off x="7914027" y="3050635"/>
            <a:ext cx="32862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Conversion Factors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6"/>
          <p:cNvSpPr txBox="1"/>
          <p:nvPr/>
        </p:nvSpPr>
        <p:spPr>
          <a:xfrm>
            <a:off x="3614628" y="295697"/>
            <a:ext cx="758565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chemeClr val="dk1"/>
                </a:solidFill>
                <a:latin typeface="Algerian"/>
                <a:ea typeface="Algerian"/>
                <a:cs typeface="Algerian"/>
                <a:sym typeface="Algerian"/>
              </a:rPr>
              <a:t>Mathematics in physics</a:t>
            </a:r>
            <a:endParaRPr/>
          </a:p>
        </p:txBody>
      </p:sp>
      <p:pic>
        <p:nvPicPr>
          <p:cNvPr id="123" name="Google Shape;123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57514" y="0"/>
            <a:ext cx="2346004" cy="2346004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16"/>
          <p:cNvSpPr txBox="1"/>
          <p:nvPr/>
        </p:nvSpPr>
        <p:spPr>
          <a:xfrm>
            <a:off x="3412898" y="1057092"/>
            <a:ext cx="8384147" cy="11430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Equations are important tools for modeling observations and for making predictions.</a:t>
            </a:r>
            <a:endParaRPr/>
          </a:p>
        </p:txBody>
      </p:sp>
      <p:sp>
        <p:nvSpPr>
          <p:cNvPr id="125" name="Google Shape;125;p16"/>
          <p:cNvSpPr txBox="1"/>
          <p:nvPr/>
        </p:nvSpPr>
        <p:spPr>
          <a:xfrm>
            <a:off x="4070753" y="2541236"/>
            <a:ext cx="7339927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Equations are one way of representing relationships between measurement.</a:t>
            </a:r>
            <a:endParaRPr/>
          </a:p>
        </p:txBody>
      </p:sp>
      <p:sp>
        <p:nvSpPr>
          <p:cNvPr id="126" name="Google Shape;126;p16"/>
          <p:cNvSpPr txBox="1"/>
          <p:nvPr/>
        </p:nvSpPr>
        <p:spPr>
          <a:xfrm>
            <a:off x="4070752" y="3981523"/>
            <a:ext cx="7339927" cy="11430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Physicists rely on theories and experiments with numerical results to support their conclusions.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Google Shape;131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57514" y="0"/>
            <a:ext cx="2346004" cy="2346004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17"/>
          <p:cNvSpPr/>
          <p:nvPr/>
        </p:nvSpPr>
        <p:spPr>
          <a:xfrm>
            <a:off x="3683357" y="296214"/>
            <a:ext cx="3400023" cy="914400"/>
          </a:xfrm>
          <a:prstGeom prst="roundRect">
            <a:avLst>
              <a:gd fmla="val 16667" name="adj"/>
            </a:avLst>
          </a:prstGeom>
          <a:solidFill>
            <a:srgbClr val="F2F2F2"/>
          </a:solidFill>
          <a:ln cap="flat" cmpd="sng" w="10775">
            <a:solidFill>
              <a:srgbClr val="F2F2F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133" name="Google Shape;133;p17"/>
          <p:cNvSpPr txBox="1"/>
          <p:nvPr/>
        </p:nvSpPr>
        <p:spPr>
          <a:xfrm>
            <a:off x="3797120" y="486175"/>
            <a:ext cx="32862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SI Units</a:t>
            </a:r>
            <a:endParaRPr/>
          </a:p>
        </p:txBody>
      </p:sp>
      <p:pic>
        <p:nvPicPr>
          <p:cNvPr id="134" name="Google Shape;134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-5400000">
            <a:off x="6229373" y="1082976"/>
            <a:ext cx="4747428" cy="5652752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17"/>
          <p:cNvSpPr/>
          <p:nvPr/>
        </p:nvSpPr>
        <p:spPr>
          <a:xfrm>
            <a:off x="-38530" y="2535965"/>
            <a:ext cx="3314637" cy="20313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 </a:t>
            </a:r>
            <a:r>
              <a:rPr b="1"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SI base units</a:t>
            </a: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are </a:t>
            </a:r>
            <a:r>
              <a:rPr b="1" lang="en-US" sz="1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seven</a:t>
            </a: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units of measure defined by the </a:t>
            </a:r>
            <a:r>
              <a:rPr b="1" lang="en-US" sz="1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International System </a:t>
            </a: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of </a:t>
            </a:r>
            <a:r>
              <a:rPr b="1" lang="en-US" sz="1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Units</a:t>
            </a: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as the basic set from which all other </a:t>
            </a:r>
            <a:r>
              <a:rPr b="1" lang="en-US" sz="1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SI units </a:t>
            </a: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can be derived</a:t>
            </a:r>
            <a:endParaRPr sz="18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136" name="Google Shape;136;p17"/>
          <p:cNvSpPr txBox="1"/>
          <p:nvPr/>
        </p:nvSpPr>
        <p:spPr>
          <a:xfrm>
            <a:off x="56282" y="4585116"/>
            <a:ext cx="3356617" cy="14773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0000"/>
                </a:solidFill>
                <a:latin typeface="Corbel"/>
                <a:ea typeface="Corbel"/>
                <a:cs typeface="Corbel"/>
                <a:sym typeface="Corbel"/>
              </a:rPr>
              <a:t>Derived units </a:t>
            </a:r>
            <a:r>
              <a:rPr lang="en-US" sz="1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are created by combing the base units in various ways .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Derived units are given special names.</a:t>
            </a:r>
            <a:endParaRPr/>
          </a:p>
        </p:txBody>
      </p:sp>
      <p:pic>
        <p:nvPicPr>
          <p:cNvPr id="137" name="Google Shape;137;p17"/>
          <p:cNvPicPr preferRelativeResize="0"/>
          <p:nvPr/>
        </p:nvPicPr>
        <p:blipFill rotWithShape="1">
          <a:blip r:embed="rId5">
            <a:alphaModFix/>
          </a:blip>
          <a:srcRect b="10220" l="38019" r="38811" t="41553"/>
          <a:stretch/>
        </p:blipFill>
        <p:spPr>
          <a:xfrm>
            <a:off x="3460103" y="1891404"/>
            <a:ext cx="965915" cy="1507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1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426018" y="3398954"/>
            <a:ext cx="1213901" cy="95994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17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556319" y="1319237"/>
            <a:ext cx="2265550" cy="11351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17"/>
          <p:cNvPicPr preferRelativeResize="0"/>
          <p:nvPr/>
        </p:nvPicPr>
        <p:blipFill rotWithShape="1">
          <a:blip r:embed="rId8">
            <a:alphaModFix/>
          </a:blip>
          <a:srcRect b="28752" l="30217" r="33418" t="0"/>
          <a:stretch/>
        </p:blipFill>
        <p:spPr>
          <a:xfrm>
            <a:off x="4109270" y="5043129"/>
            <a:ext cx="1524021" cy="16796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Google Shape;146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57514" y="0"/>
            <a:ext cx="2346004" cy="23460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-5400000">
            <a:off x="8501235" y="212508"/>
            <a:ext cx="2870165" cy="3417499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18"/>
          <p:cNvSpPr/>
          <p:nvPr/>
        </p:nvSpPr>
        <p:spPr>
          <a:xfrm>
            <a:off x="3683357" y="296214"/>
            <a:ext cx="3400023" cy="914400"/>
          </a:xfrm>
          <a:prstGeom prst="roundRect">
            <a:avLst>
              <a:gd fmla="val 16667" name="adj"/>
            </a:avLst>
          </a:prstGeom>
          <a:solidFill>
            <a:srgbClr val="F2F2F2"/>
          </a:solidFill>
          <a:ln cap="flat" cmpd="sng" w="10775">
            <a:solidFill>
              <a:srgbClr val="F2F2F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149" name="Google Shape;149;p18"/>
          <p:cNvSpPr txBox="1"/>
          <p:nvPr/>
        </p:nvSpPr>
        <p:spPr>
          <a:xfrm>
            <a:off x="3797120" y="486175"/>
            <a:ext cx="32862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Derived Units</a:t>
            </a:r>
            <a:endParaRPr/>
          </a:p>
        </p:txBody>
      </p:sp>
      <p:sp>
        <p:nvSpPr>
          <p:cNvPr id="150" name="Google Shape;150;p18"/>
          <p:cNvSpPr/>
          <p:nvPr/>
        </p:nvSpPr>
        <p:spPr>
          <a:xfrm>
            <a:off x="7789687" y="1921257"/>
            <a:ext cx="406220" cy="115910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0775">
            <a:solidFill>
              <a:srgbClr val="2E87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151" name="Google Shape;151;p18"/>
          <p:cNvSpPr/>
          <p:nvPr/>
        </p:nvSpPr>
        <p:spPr>
          <a:xfrm>
            <a:off x="7789687" y="2885026"/>
            <a:ext cx="406220" cy="115910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0775">
            <a:solidFill>
              <a:srgbClr val="2E87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152" name="Google Shape;152;p18"/>
          <p:cNvSpPr txBox="1"/>
          <p:nvPr/>
        </p:nvSpPr>
        <p:spPr>
          <a:xfrm>
            <a:off x="3544162" y="1581666"/>
            <a:ext cx="4111312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Electric Charge : Measure in Ampere-Seconds ( A*s) , which also called Coulombs ( C )</a:t>
            </a:r>
            <a:endParaRPr/>
          </a:p>
        </p:txBody>
      </p:sp>
      <p:pic>
        <p:nvPicPr>
          <p:cNvPr id="153" name="Google Shape;153;p1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118425" y="2885026"/>
            <a:ext cx="2643650" cy="181723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1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992797" y="4911380"/>
            <a:ext cx="2706595" cy="1649331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p18"/>
          <p:cNvSpPr txBox="1"/>
          <p:nvPr/>
        </p:nvSpPr>
        <p:spPr>
          <a:xfrm>
            <a:off x="7186737" y="3843522"/>
            <a:ext cx="4111312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Velocity : Measure in meters per seconds ( m/s )</a:t>
            </a:r>
            <a:endParaRPr/>
          </a:p>
        </p:txBody>
      </p:sp>
      <p:sp>
        <p:nvSpPr>
          <p:cNvPr id="156" name="Google Shape;156;p18"/>
          <p:cNvSpPr txBox="1"/>
          <p:nvPr/>
        </p:nvSpPr>
        <p:spPr>
          <a:xfrm>
            <a:off x="0" y="2588438"/>
            <a:ext cx="3356617" cy="21268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Derived units are created by combing the base units in various ways . 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Derived units are given special names.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" name="Google Shape;161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57514" y="0"/>
            <a:ext cx="2346004" cy="2346004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p19"/>
          <p:cNvSpPr/>
          <p:nvPr/>
        </p:nvSpPr>
        <p:spPr>
          <a:xfrm>
            <a:off x="3683357" y="296214"/>
            <a:ext cx="3400023" cy="914400"/>
          </a:xfrm>
          <a:prstGeom prst="roundRect">
            <a:avLst>
              <a:gd fmla="val 16667" name="adj"/>
            </a:avLst>
          </a:prstGeom>
          <a:solidFill>
            <a:srgbClr val="F2F2F2"/>
          </a:solidFill>
          <a:ln cap="flat" cmpd="sng" w="10775">
            <a:solidFill>
              <a:srgbClr val="F2F2F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163" name="Google Shape;163;p19"/>
          <p:cNvSpPr txBox="1"/>
          <p:nvPr/>
        </p:nvSpPr>
        <p:spPr>
          <a:xfrm>
            <a:off x="3797120" y="486175"/>
            <a:ext cx="32862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Prefixes</a:t>
            </a:r>
            <a:endParaRPr/>
          </a:p>
        </p:txBody>
      </p:sp>
      <p:sp>
        <p:nvSpPr>
          <p:cNvPr id="164" name="Google Shape;164;p19"/>
          <p:cNvSpPr txBox="1"/>
          <p:nvPr/>
        </p:nvSpPr>
        <p:spPr>
          <a:xfrm>
            <a:off x="0" y="3226960"/>
            <a:ext cx="3356617" cy="14773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Derived units are created by combing the base units in various ways .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Derived units are given special names.</a:t>
            </a:r>
            <a:endParaRPr/>
          </a:p>
        </p:txBody>
      </p:sp>
      <p:pic>
        <p:nvPicPr>
          <p:cNvPr id="165" name="Google Shape;165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-5400000">
            <a:off x="5864402" y="1450796"/>
            <a:ext cx="4799089" cy="5761157"/>
          </a:xfrm>
          <a:prstGeom prst="rect">
            <a:avLst/>
          </a:prstGeom>
          <a:noFill/>
          <a:ln>
            <a:noFill/>
          </a:ln>
        </p:spPr>
      </p:pic>
      <p:sp>
        <p:nvSpPr>
          <p:cNvPr id="166" name="Google Shape;166;p19"/>
          <p:cNvSpPr txBox="1"/>
          <p:nvPr/>
        </p:nvSpPr>
        <p:spPr>
          <a:xfrm>
            <a:off x="3356617" y="1145299"/>
            <a:ext cx="8384147" cy="5890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Prefixes are used to change SI base units by powers of 10</a:t>
            </a:r>
            <a:endParaRPr/>
          </a:p>
        </p:txBody>
      </p:sp>
      <p:sp>
        <p:nvSpPr>
          <p:cNvPr id="167" name="Google Shape;167;p19"/>
          <p:cNvSpPr txBox="1"/>
          <p:nvPr/>
        </p:nvSpPr>
        <p:spPr>
          <a:xfrm>
            <a:off x="-78948" y="2527120"/>
            <a:ext cx="3627075" cy="369332"/>
          </a:xfrm>
          <a:prstGeom prst="rect">
            <a:avLst/>
          </a:prstGeom>
          <a:blipFill rotWithShape="1">
            <a:blip r:embed="rId5">
              <a:alphaModFix/>
            </a:blip>
            <a:stretch>
              <a:fillRect b="-23331" l="0" r="0" t="-13331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Corbel"/>
                <a:ea typeface="Corbel"/>
                <a:cs typeface="Corbel"/>
                <a:sym typeface="Corbel"/>
              </a:rPr>
              <a:t> </a:t>
            </a:r>
            <a:endParaRPr/>
          </a:p>
        </p:txBody>
      </p:sp>
      <p:sp>
        <p:nvSpPr>
          <p:cNvPr id="168" name="Google Shape;168;p19"/>
          <p:cNvSpPr/>
          <p:nvPr/>
        </p:nvSpPr>
        <p:spPr>
          <a:xfrm>
            <a:off x="4082603" y="3657600"/>
            <a:ext cx="1210613" cy="154546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0775">
            <a:solidFill>
              <a:srgbClr val="2E87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Google Shape;173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57514" y="0"/>
            <a:ext cx="2346004" cy="2346004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20"/>
          <p:cNvSpPr/>
          <p:nvPr/>
        </p:nvSpPr>
        <p:spPr>
          <a:xfrm>
            <a:off x="3683357" y="296214"/>
            <a:ext cx="3400023" cy="914400"/>
          </a:xfrm>
          <a:prstGeom prst="roundRect">
            <a:avLst>
              <a:gd fmla="val 16667" name="adj"/>
            </a:avLst>
          </a:prstGeom>
          <a:solidFill>
            <a:srgbClr val="F2F2F2"/>
          </a:solidFill>
          <a:ln cap="flat" cmpd="sng" w="10775">
            <a:solidFill>
              <a:srgbClr val="F2F2F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175" name="Google Shape;175;p20"/>
          <p:cNvSpPr txBox="1"/>
          <p:nvPr/>
        </p:nvSpPr>
        <p:spPr>
          <a:xfrm>
            <a:off x="3797120" y="486175"/>
            <a:ext cx="32862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Dimensional Analysis</a:t>
            </a:r>
            <a:endParaRPr/>
          </a:p>
        </p:txBody>
      </p:sp>
      <p:sp>
        <p:nvSpPr>
          <p:cNvPr id="176" name="Google Shape;176;p20"/>
          <p:cNvSpPr txBox="1"/>
          <p:nvPr/>
        </p:nvSpPr>
        <p:spPr>
          <a:xfrm>
            <a:off x="0" y="2753232"/>
            <a:ext cx="3356617" cy="190821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Dimensional Analysis also used in choosing conversion factors.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A conversion factor is a multiplier equal to 1.</a:t>
            </a:r>
            <a:endParaRPr/>
          </a:p>
        </p:txBody>
      </p:sp>
      <p:sp>
        <p:nvSpPr>
          <p:cNvPr id="177" name="Google Shape;177;p20"/>
          <p:cNvSpPr txBox="1"/>
          <p:nvPr/>
        </p:nvSpPr>
        <p:spPr>
          <a:xfrm>
            <a:off x="3356617" y="1326791"/>
            <a:ext cx="8384147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The method of treating the units as algebraic quantities that can be canceled</a:t>
            </a:r>
            <a:endParaRPr/>
          </a:p>
        </p:txBody>
      </p:sp>
      <p:pic>
        <p:nvPicPr>
          <p:cNvPr id="178" name="Google Shape;178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113689" y="2643297"/>
            <a:ext cx="3245477" cy="3245477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Google Shape;179;p20"/>
          <p:cNvSpPr txBox="1"/>
          <p:nvPr/>
        </p:nvSpPr>
        <p:spPr>
          <a:xfrm>
            <a:off x="3562559" y="3539468"/>
            <a:ext cx="4345188" cy="14296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Fractions in which the numerator and denominator are EQUAL quantities expressed in different units.</a:t>
            </a:r>
            <a:endParaRPr/>
          </a:p>
        </p:txBody>
      </p:sp>
      <p:sp>
        <p:nvSpPr>
          <p:cNvPr id="180" name="Google Shape;180;p20"/>
          <p:cNvSpPr/>
          <p:nvPr/>
        </p:nvSpPr>
        <p:spPr>
          <a:xfrm>
            <a:off x="3683357" y="2596369"/>
            <a:ext cx="3400023" cy="914400"/>
          </a:xfrm>
          <a:prstGeom prst="roundRect">
            <a:avLst>
              <a:gd fmla="val 16667" name="adj"/>
            </a:avLst>
          </a:prstGeom>
          <a:solidFill>
            <a:srgbClr val="F2F2F2"/>
          </a:solidFill>
          <a:ln cap="flat" cmpd="sng" w="10775">
            <a:solidFill>
              <a:srgbClr val="F2F2F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181" name="Google Shape;181;p20"/>
          <p:cNvSpPr txBox="1"/>
          <p:nvPr/>
        </p:nvSpPr>
        <p:spPr>
          <a:xfrm>
            <a:off x="3797120" y="2786330"/>
            <a:ext cx="32862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Conversion Factors</a:t>
            </a:r>
            <a:endParaRPr/>
          </a:p>
        </p:txBody>
      </p:sp>
      <p:sp>
        <p:nvSpPr>
          <p:cNvPr id="182" name="Google Shape;182;p20"/>
          <p:cNvSpPr txBox="1"/>
          <p:nvPr/>
        </p:nvSpPr>
        <p:spPr>
          <a:xfrm>
            <a:off x="3768501" y="5195058"/>
            <a:ext cx="4345188" cy="1387431"/>
          </a:xfrm>
          <a:prstGeom prst="rect">
            <a:avLst/>
          </a:prstGeom>
          <a:blipFill rotWithShape="1">
            <a:blip r:embed="rId5">
              <a:alphaModFix/>
            </a:blip>
            <a:stretch>
              <a:fillRect b="-3507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Corbel"/>
                <a:ea typeface="Corbel"/>
                <a:cs typeface="Corbel"/>
                <a:sym typeface="Corbel"/>
              </a:rPr>
              <a:t> 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Google Shape;187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57514" y="0"/>
            <a:ext cx="2346004" cy="2346004"/>
          </a:xfrm>
          <a:prstGeom prst="rect">
            <a:avLst/>
          </a:prstGeom>
          <a:noFill/>
          <a:ln>
            <a:noFill/>
          </a:ln>
        </p:spPr>
      </p:pic>
      <p:sp>
        <p:nvSpPr>
          <p:cNvPr id="188" name="Google Shape;188;p21"/>
          <p:cNvSpPr/>
          <p:nvPr/>
        </p:nvSpPr>
        <p:spPr>
          <a:xfrm>
            <a:off x="5497643" y="230540"/>
            <a:ext cx="3400023" cy="914400"/>
          </a:xfrm>
          <a:prstGeom prst="roundRect">
            <a:avLst>
              <a:gd fmla="val 16667" name="adj"/>
            </a:avLst>
          </a:prstGeom>
          <a:solidFill>
            <a:srgbClr val="F2F2F2"/>
          </a:solidFill>
          <a:ln cap="flat" cmpd="sng" w="10775">
            <a:solidFill>
              <a:srgbClr val="F2F2F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189" name="Google Shape;189;p21"/>
          <p:cNvSpPr txBox="1"/>
          <p:nvPr/>
        </p:nvSpPr>
        <p:spPr>
          <a:xfrm>
            <a:off x="5611406" y="420501"/>
            <a:ext cx="32862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Conversion Factors</a:t>
            </a:r>
            <a:endParaRPr/>
          </a:p>
        </p:txBody>
      </p:sp>
      <p:sp>
        <p:nvSpPr>
          <p:cNvPr id="190" name="Google Shape;190;p21"/>
          <p:cNvSpPr/>
          <p:nvPr/>
        </p:nvSpPr>
        <p:spPr>
          <a:xfrm>
            <a:off x="3409043" y="114494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>
                <a:solidFill>
                  <a:schemeClr val="dk2"/>
                </a:solidFill>
                <a:latin typeface="Corbel"/>
                <a:ea typeface="Corbel"/>
                <a:cs typeface="Corbel"/>
                <a:sym typeface="Corbel"/>
              </a:rPr>
              <a:t>How Do We Multiply By 1</a:t>
            </a:r>
            <a:endParaRPr/>
          </a:p>
        </p:txBody>
      </p:sp>
      <p:sp>
        <p:nvSpPr>
          <p:cNvPr id="191" name="Google Shape;191;p21"/>
          <p:cNvSpPr/>
          <p:nvPr/>
        </p:nvSpPr>
        <p:spPr>
          <a:xfrm>
            <a:off x="3485243" y="2470502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rbel"/>
              <a:buNone/>
            </a:pPr>
            <a:r>
              <a:rPr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If the same thing is on the top and the bottom of a fraction,</a:t>
            </a:r>
            <a:endParaRPr/>
          </a:p>
          <a:p>
            <a:pPr indent="-165100" lvl="0" marL="342900" marR="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rbel"/>
              <a:buNone/>
            </a:pPr>
            <a:r>
              <a:t/>
            </a:r>
            <a:endParaRPr sz="28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-342900" lvl="0" marL="342900" marR="0" rtl="0" algn="l">
              <a:lnSpc>
                <a:spcPct val="55000"/>
              </a:lnSpc>
              <a:spcBef>
                <a:spcPts val="108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rbel"/>
              <a:buNone/>
            </a:pPr>
            <a:r>
              <a:rPr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		  </a:t>
            </a:r>
            <a:r>
              <a:rPr lang="en-US" sz="5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λ</a:t>
            </a:r>
            <a:endParaRPr/>
          </a:p>
          <a:p>
            <a:pPr indent="-342900" lvl="0" marL="342900" marR="0" rtl="0" algn="l">
              <a:lnSpc>
                <a:spcPct val="55000"/>
              </a:lnSpc>
              <a:spcBef>
                <a:spcPts val="108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orbel"/>
              <a:buNone/>
            </a:pPr>
            <a:r>
              <a:rPr lang="en-US" sz="5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			    =  1</a:t>
            </a:r>
            <a:endParaRPr/>
          </a:p>
          <a:p>
            <a:pPr indent="-342900" lvl="0" marL="342900" marR="0" rtl="0" algn="l">
              <a:lnSpc>
                <a:spcPct val="55000"/>
              </a:lnSpc>
              <a:spcBef>
                <a:spcPts val="108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orbel"/>
              <a:buNone/>
            </a:pPr>
            <a:r>
              <a:rPr lang="en-US" sz="5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		 λ</a:t>
            </a:r>
            <a:r>
              <a:rPr lang="en-US" sz="2800" u="sng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</a:t>
            </a:r>
            <a:endParaRPr/>
          </a:p>
          <a:p>
            <a:pPr indent="-342900" lvl="0" marL="342900" marR="0" rtl="0" algn="l">
              <a:lnSpc>
                <a:spcPct val="55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rbel"/>
              <a:buNone/>
            </a:pPr>
            <a:r>
              <a:t/>
            </a:r>
            <a:endParaRPr sz="2800" u="sng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-342900" lvl="0" marL="342900" marR="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rbel"/>
              <a:buNone/>
            </a:pPr>
            <a:r>
              <a:rPr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Then they cancel out… and become 1</a:t>
            </a:r>
            <a:r>
              <a:rPr lang="en-US" sz="2800" u="sng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	</a:t>
            </a:r>
            <a:endParaRPr sz="28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-342900" lvl="0" marL="342900" marR="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rbel"/>
              <a:buNone/>
            </a:pPr>
            <a:r>
              <a:t/>
            </a:r>
            <a:endParaRPr sz="28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-342900" lvl="0" marL="342900" marR="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rbel"/>
              <a:buNone/>
            </a:pPr>
            <a:r>
              <a:t/>
            </a:r>
            <a:endParaRPr sz="28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cxnSp>
        <p:nvCxnSpPr>
          <p:cNvPr id="192" name="Google Shape;192;p21"/>
          <p:cNvCxnSpPr/>
          <p:nvPr/>
        </p:nvCxnSpPr>
        <p:spPr>
          <a:xfrm>
            <a:off x="3748314" y="4691743"/>
            <a:ext cx="10668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93" name="Google Shape;193;p21"/>
          <p:cNvSpPr txBox="1"/>
          <p:nvPr/>
        </p:nvSpPr>
        <p:spPr>
          <a:xfrm>
            <a:off x="0" y="2753232"/>
            <a:ext cx="3356617" cy="190821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Dimensional Analysis also used in choosing conversion factors.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A conversion factor is a multiplier equal to 1.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" name="Google Shape;198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57514" y="0"/>
            <a:ext cx="2346004" cy="2346004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22"/>
          <p:cNvSpPr txBox="1"/>
          <p:nvPr/>
        </p:nvSpPr>
        <p:spPr>
          <a:xfrm>
            <a:off x="0" y="2720303"/>
            <a:ext cx="3412901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2800">
                <a:solidFill>
                  <a:schemeClr val="dk1"/>
                </a:solidFill>
                <a:latin typeface="Cambria Math"/>
                <a:ea typeface="Cambria Math"/>
                <a:cs typeface="Cambria Math"/>
                <a:sym typeface="Cambria Math"/>
              </a:rPr>
              <a:t>1 Kg = 1000 g</a:t>
            </a:r>
            <a:endParaRPr sz="28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200" name="Google Shape;200;p22"/>
          <p:cNvSpPr txBox="1"/>
          <p:nvPr/>
        </p:nvSpPr>
        <p:spPr>
          <a:xfrm>
            <a:off x="4945489" y="1638051"/>
            <a:ext cx="5563673" cy="857799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b="-2855" l="-273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Corbel"/>
                <a:ea typeface="Corbel"/>
                <a:cs typeface="Corbel"/>
                <a:sym typeface="Corbel"/>
              </a:rPr>
              <a:t> </a:t>
            </a:r>
            <a:endParaRPr/>
          </a:p>
        </p:txBody>
      </p:sp>
      <p:sp>
        <p:nvSpPr>
          <p:cNvPr id="201" name="Google Shape;201;p22"/>
          <p:cNvSpPr txBox="1"/>
          <p:nvPr/>
        </p:nvSpPr>
        <p:spPr>
          <a:xfrm>
            <a:off x="4056845" y="2761800"/>
            <a:ext cx="6851561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Choose a conversion factors that will make the initial units cancel, leaving the answer in the desired units. </a:t>
            </a:r>
            <a:endParaRPr/>
          </a:p>
        </p:txBody>
      </p:sp>
      <p:sp>
        <p:nvSpPr>
          <p:cNvPr id="202" name="Google Shape;202;p22"/>
          <p:cNvSpPr/>
          <p:nvPr/>
        </p:nvSpPr>
        <p:spPr>
          <a:xfrm>
            <a:off x="3503053" y="166420"/>
            <a:ext cx="3400023" cy="914400"/>
          </a:xfrm>
          <a:prstGeom prst="roundRect">
            <a:avLst>
              <a:gd fmla="val 16667" name="adj"/>
            </a:avLst>
          </a:prstGeom>
          <a:noFill/>
          <a:ln cap="flat" cmpd="sng" w="762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203" name="Google Shape;203;p22"/>
          <p:cNvSpPr txBox="1"/>
          <p:nvPr/>
        </p:nvSpPr>
        <p:spPr>
          <a:xfrm>
            <a:off x="3503053" y="333147"/>
            <a:ext cx="328626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Example 1</a:t>
            </a:r>
            <a:endParaRPr/>
          </a:p>
        </p:txBody>
      </p:sp>
      <p:sp>
        <p:nvSpPr>
          <p:cNvPr id="204" name="Google Shape;204;p22"/>
          <p:cNvSpPr txBox="1"/>
          <p:nvPr/>
        </p:nvSpPr>
        <p:spPr>
          <a:xfrm>
            <a:off x="7062184" y="166420"/>
            <a:ext cx="4111312" cy="10772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32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Convert 1.34 </a:t>
            </a:r>
            <a:r>
              <a:rPr i="1" lang="en-US" sz="3200">
                <a:solidFill>
                  <a:srgbClr val="FF0000"/>
                </a:solidFill>
                <a:latin typeface="Corbel"/>
                <a:ea typeface="Corbel"/>
                <a:cs typeface="Corbel"/>
                <a:sym typeface="Corbel"/>
              </a:rPr>
              <a:t>kg</a:t>
            </a:r>
            <a:r>
              <a:rPr i="1" lang="en-US" sz="32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of iron ore to </a:t>
            </a:r>
            <a:r>
              <a:rPr i="1" lang="en-US" sz="3200">
                <a:solidFill>
                  <a:srgbClr val="FF0000"/>
                </a:solidFill>
                <a:latin typeface="Corbel"/>
                <a:ea typeface="Corbel"/>
                <a:cs typeface="Corbel"/>
                <a:sym typeface="Corbel"/>
              </a:rPr>
              <a:t>grams</a:t>
            </a:r>
            <a:r>
              <a:rPr i="1" lang="en-US" sz="32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</a:t>
            </a:r>
            <a:endParaRPr/>
          </a:p>
        </p:txBody>
      </p:sp>
      <p:pic>
        <p:nvPicPr>
          <p:cNvPr id="205" name="Google Shape;205;p2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167626" y="1002746"/>
            <a:ext cx="1281692" cy="1553973"/>
          </a:xfrm>
          <a:prstGeom prst="ellipse">
            <a:avLst/>
          </a:prstGeom>
          <a:noFill/>
          <a:ln>
            <a:noFill/>
          </a:ln>
        </p:spPr>
      </p:pic>
      <p:sp>
        <p:nvSpPr>
          <p:cNvPr id="206" name="Google Shape;206;p22"/>
          <p:cNvSpPr txBox="1"/>
          <p:nvPr/>
        </p:nvSpPr>
        <p:spPr>
          <a:xfrm>
            <a:off x="5146183" y="4052281"/>
            <a:ext cx="6027313" cy="753027"/>
          </a:xfrm>
          <a:prstGeom prst="rect">
            <a:avLst/>
          </a:prstGeom>
          <a:blipFill rotWithShape="1">
            <a:blip r:embed="rId6">
              <a:alphaModFix/>
            </a:blip>
            <a:stretch>
              <a:fillRect b="-4876" l="-2019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Corbel"/>
                <a:ea typeface="Corbel"/>
                <a:cs typeface="Corbel"/>
                <a:sym typeface="Corbel"/>
              </a:rPr>
              <a:t> </a:t>
            </a:r>
            <a:endParaRPr/>
          </a:p>
        </p:txBody>
      </p:sp>
      <p:cxnSp>
        <p:nvCxnSpPr>
          <p:cNvPr id="207" name="Google Shape;207;p22"/>
          <p:cNvCxnSpPr/>
          <p:nvPr/>
        </p:nvCxnSpPr>
        <p:spPr>
          <a:xfrm flipH="1">
            <a:off x="6903076" y="4481848"/>
            <a:ext cx="489397" cy="32346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08" name="Google Shape;208;p22"/>
          <p:cNvCxnSpPr/>
          <p:nvPr/>
        </p:nvCxnSpPr>
        <p:spPr>
          <a:xfrm flipH="1">
            <a:off x="5960772" y="4267064"/>
            <a:ext cx="489397" cy="32346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3" name="Google Shape;213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57514" y="0"/>
            <a:ext cx="2346004" cy="2346004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23"/>
          <p:cNvSpPr txBox="1"/>
          <p:nvPr/>
        </p:nvSpPr>
        <p:spPr>
          <a:xfrm>
            <a:off x="0" y="2720303"/>
            <a:ext cx="3412901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2800">
                <a:solidFill>
                  <a:schemeClr val="dk1"/>
                </a:solidFill>
                <a:latin typeface="Cambria Math"/>
                <a:ea typeface="Cambria Math"/>
                <a:cs typeface="Cambria Math"/>
                <a:sym typeface="Cambria Math"/>
              </a:rPr>
              <a:t>1 Km= 1000 m</a:t>
            </a:r>
            <a:endParaRPr sz="28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215" name="Google Shape;215;p23"/>
          <p:cNvSpPr txBox="1"/>
          <p:nvPr/>
        </p:nvSpPr>
        <p:spPr>
          <a:xfrm>
            <a:off x="4134119" y="1284772"/>
            <a:ext cx="6851561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Choose a conversion factors that will make the initial units cancel, leaving the answer in the desired units. </a:t>
            </a:r>
            <a:endParaRPr/>
          </a:p>
        </p:txBody>
      </p:sp>
      <p:sp>
        <p:nvSpPr>
          <p:cNvPr id="216" name="Google Shape;216;p23"/>
          <p:cNvSpPr/>
          <p:nvPr/>
        </p:nvSpPr>
        <p:spPr>
          <a:xfrm>
            <a:off x="3503053" y="166420"/>
            <a:ext cx="3400023" cy="914400"/>
          </a:xfrm>
          <a:prstGeom prst="roundRect">
            <a:avLst>
              <a:gd fmla="val 16667" name="adj"/>
            </a:avLst>
          </a:prstGeom>
          <a:noFill/>
          <a:ln cap="flat" cmpd="sng" w="762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217" name="Google Shape;217;p23"/>
          <p:cNvSpPr txBox="1"/>
          <p:nvPr/>
        </p:nvSpPr>
        <p:spPr>
          <a:xfrm>
            <a:off x="3503053" y="333147"/>
            <a:ext cx="328626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Example 2</a:t>
            </a:r>
            <a:endParaRPr/>
          </a:p>
        </p:txBody>
      </p:sp>
      <p:sp>
        <p:nvSpPr>
          <p:cNvPr id="218" name="Google Shape;218;p23"/>
          <p:cNvSpPr txBox="1"/>
          <p:nvPr/>
        </p:nvSpPr>
        <p:spPr>
          <a:xfrm>
            <a:off x="6990276" y="333147"/>
            <a:ext cx="4111312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32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Convert 43 </a:t>
            </a:r>
            <a:r>
              <a:rPr i="1" lang="en-US" sz="3200">
                <a:solidFill>
                  <a:srgbClr val="FF0000"/>
                </a:solidFill>
                <a:latin typeface="Corbel"/>
                <a:ea typeface="Corbel"/>
                <a:cs typeface="Corbel"/>
                <a:sym typeface="Corbel"/>
              </a:rPr>
              <a:t>km/h</a:t>
            </a:r>
            <a:r>
              <a:rPr i="1" lang="en-US" sz="32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to </a:t>
            </a:r>
            <a:r>
              <a:rPr i="1" lang="en-US" sz="3200">
                <a:solidFill>
                  <a:srgbClr val="FF0000"/>
                </a:solidFill>
                <a:latin typeface="Corbel"/>
                <a:ea typeface="Corbel"/>
                <a:cs typeface="Corbel"/>
                <a:sym typeface="Corbel"/>
              </a:rPr>
              <a:t>m/s</a:t>
            </a:r>
            <a:r>
              <a:rPr i="1" lang="en-US" sz="32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</a:t>
            </a:r>
            <a:endParaRPr/>
          </a:p>
        </p:txBody>
      </p:sp>
      <p:sp>
        <p:nvSpPr>
          <p:cNvPr id="219" name="Google Shape;219;p23"/>
          <p:cNvSpPr txBox="1"/>
          <p:nvPr/>
        </p:nvSpPr>
        <p:spPr>
          <a:xfrm>
            <a:off x="3721992" y="3068314"/>
            <a:ext cx="8577332" cy="809261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b="-11276" l="-1846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Corbel"/>
                <a:ea typeface="Corbel"/>
                <a:cs typeface="Corbel"/>
                <a:sym typeface="Corbel"/>
              </a:rPr>
              <a:t> </a:t>
            </a:r>
            <a:endParaRPr/>
          </a:p>
        </p:txBody>
      </p:sp>
      <p:sp>
        <p:nvSpPr>
          <p:cNvPr id="220" name="Google Shape;220;p23"/>
          <p:cNvSpPr txBox="1"/>
          <p:nvPr/>
        </p:nvSpPr>
        <p:spPr>
          <a:xfrm>
            <a:off x="-1" y="3296418"/>
            <a:ext cx="3412901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2800">
                <a:solidFill>
                  <a:schemeClr val="dk1"/>
                </a:solidFill>
                <a:latin typeface="Cambria Math"/>
                <a:ea typeface="Cambria Math"/>
                <a:cs typeface="Cambria Math"/>
                <a:sym typeface="Cambria Math"/>
              </a:rPr>
              <a:t>1 h = 60 min</a:t>
            </a:r>
            <a:endParaRPr sz="28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221" name="Google Shape;221;p23"/>
          <p:cNvSpPr txBox="1"/>
          <p:nvPr/>
        </p:nvSpPr>
        <p:spPr>
          <a:xfrm>
            <a:off x="-2" y="3872533"/>
            <a:ext cx="3412901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2800">
                <a:solidFill>
                  <a:schemeClr val="dk1"/>
                </a:solidFill>
                <a:latin typeface="Cambria Math"/>
                <a:ea typeface="Cambria Math"/>
                <a:cs typeface="Cambria Math"/>
                <a:sym typeface="Cambria Math"/>
              </a:rPr>
              <a:t>1 min = 60 sec</a:t>
            </a:r>
            <a:endParaRPr sz="28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cxnSp>
        <p:nvCxnSpPr>
          <p:cNvPr id="222" name="Google Shape;222;p23"/>
          <p:cNvCxnSpPr/>
          <p:nvPr/>
        </p:nvCxnSpPr>
        <p:spPr>
          <a:xfrm flipH="1">
            <a:off x="5782614" y="3554569"/>
            <a:ext cx="605307" cy="412124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23" name="Google Shape;223;p23"/>
          <p:cNvCxnSpPr/>
          <p:nvPr/>
        </p:nvCxnSpPr>
        <p:spPr>
          <a:xfrm flipH="1">
            <a:off x="4376670" y="3068314"/>
            <a:ext cx="605307" cy="412124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24" name="Google Shape;224;p23"/>
          <p:cNvCxnSpPr/>
          <p:nvPr/>
        </p:nvCxnSpPr>
        <p:spPr>
          <a:xfrm flipH="1">
            <a:off x="7257245" y="3554569"/>
            <a:ext cx="605307" cy="412124"/>
          </a:xfrm>
          <a:prstGeom prst="straightConnector1">
            <a:avLst/>
          </a:prstGeom>
          <a:noFill/>
          <a:ln cap="flat" cmpd="sng" w="38100">
            <a:solidFill>
              <a:srgbClr val="FFC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25" name="Google Shape;225;p23"/>
          <p:cNvCxnSpPr/>
          <p:nvPr/>
        </p:nvCxnSpPr>
        <p:spPr>
          <a:xfrm flipH="1">
            <a:off x="8743278" y="3068314"/>
            <a:ext cx="605307" cy="412124"/>
          </a:xfrm>
          <a:prstGeom prst="straightConnector1">
            <a:avLst/>
          </a:prstGeom>
          <a:noFill/>
          <a:ln cap="flat" cmpd="sng" w="38100">
            <a:solidFill>
              <a:srgbClr val="FFC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26" name="Google Shape;226;p23"/>
          <p:cNvCxnSpPr/>
          <p:nvPr/>
        </p:nvCxnSpPr>
        <p:spPr>
          <a:xfrm flipH="1">
            <a:off x="4307983" y="3483898"/>
            <a:ext cx="605307" cy="412124"/>
          </a:xfrm>
          <a:prstGeom prst="straightConnector1">
            <a:avLst/>
          </a:prstGeom>
          <a:noFill/>
          <a:ln cap="flat" cmpd="sng" w="38100">
            <a:solidFill>
              <a:srgbClr val="00B0F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27" name="Google Shape;227;p23"/>
          <p:cNvCxnSpPr/>
          <p:nvPr/>
        </p:nvCxnSpPr>
        <p:spPr>
          <a:xfrm flipH="1">
            <a:off x="7405351" y="3037461"/>
            <a:ext cx="605307" cy="412124"/>
          </a:xfrm>
          <a:prstGeom prst="straightConnector1">
            <a:avLst/>
          </a:prstGeom>
          <a:noFill/>
          <a:ln cap="flat" cmpd="sng" w="38100">
            <a:solidFill>
              <a:srgbClr val="00B0F0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28" name="Google Shape;228;p23"/>
          <p:cNvSpPr txBox="1"/>
          <p:nvPr/>
        </p:nvSpPr>
        <p:spPr>
          <a:xfrm>
            <a:off x="10071280" y="3233786"/>
            <a:ext cx="1429555" cy="800219"/>
          </a:xfrm>
          <a:prstGeom prst="rect">
            <a:avLst/>
          </a:pr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Corbel"/>
                <a:ea typeface="Corbel"/>
                <a:cs typeface="Corbel"/>
                <a:sym typeface="Corbel"/>
              </a:rPr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3" name="Google Shape;233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57514" y="0"/>
            <a:ext cx="2346004" cy="2346004"/>
          </a:xfrm>
          <a:prstGeom prst="rect">
            <a:avLst/>
          </a:prstGeom>
          <a:noFill/>
          <a:ln>
            <a:noFill/>
          </a:ln>
        </p:spPr>
      </p:pic>
      <p:sp>
        <p:nvSpPr>
          <p:cNvPr id="234" name="Google Shape;234;p24"/>
          <p:cNvSpPr txBox="1"/>
          <p:nvPr/>
        </p:nvSpPr>
        <p:spPr>
          <a:xfrm>
            <a:off x="0" y="2586048"/>
            <a:ext cx="3412901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2800">
                <a:solidFill>
                  <a:schemeClr val="dk1"/>
                </a:solidFill>
                <a:latin typeface="Cambria Math"/>
                <a:ea typeface="Cambria Math"/>
                <a:cs typeface="Cambria Math"/>
                <a:sym typeface="Cambria Math"/>
              </a:rPr>
              <a:t>1 ft = 12 in</a:t>
            </a:r>
            <a:endParaRPr sz="28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235" name="Google Shape;235;p24"/>
          <p:cNvSpPr/>
          <p:nvPr/>
        </p:nvSpPr>
        <p:spPr>
          <a:xfrm>
            <a:off x="3503053" y="166420"/>
            <a:ext cx="3400023" cy="914400"/>
          </a:xfrm>
          <a:prstGeom prst="roundRect">
            <a:avLst>
              <a:gd fmla="val 16667" name="adj"/>
            </a:avLst>
          </a:prstGeom>
          <a:noFill/>
          <a:ln cap="flat" cmpd="sng" w="762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236" name="Google Shape;236;p24"/>
          <p:cNvSpPr txBox="1"/>
          <p:nvPr/>
        </p:nvSpPr>
        <p:spPr>
          <a:xfrm>
            <a:off x="3503053" y="333147"/>
            <a:ext cx="328626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Example 3</a:t>
            </a:r>
            <a:endParaRPr/>
          </a:p>
        </p:txBody>
      </p:sp>
      <p:sp>
        <p:nvSpPr>
          <p:cNvPr id="237" name="Google Shape;237;p24"/>
          <p:cNvSpPr txBox="1"/>
          <p:nvPr/>
        </p:nvSpPr>
        <p:spPr>
          <a:xfrm>
            <a:off x="6990276" y="333147"/>
            <a:ext cx="4111312" cy="10772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32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Jeff is 72 </a:t>
            </a:r>
            <a:r>
              <a:rPr i="1" lang="en-US" sz="3200">
                <a:solidFill>
                  <a:srgbClr val="FF0000"/>
                </a:solidFill>
                <a:latin typeface="Corbel"/>
                <a:ea typeface="Corbel"/>
                <a:cs typeface="Corbel"/>
                <a:sym typeface="Corbel"/>
              </a:rPr>
              <a:t>inch </a:t>
            </a:r>
            <a:r>
              <a:rPr i="1" lang="en-US" sz="32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in tall. How tall is Jeff in </a:t>
            </a:r>
            <a:r>
              <a:rPr i="1" lang="en-US" sz="3200">
                <a:solidFill>
                  <a:srgbClr val="FF0000"/>
                </a:solidFill>
                <a:latin typeface="Corbel"/>
                <a:ea typeface="Corbel"/>
                <a:cs typeface="Corbel"/>
                <a:sym typeface="Corbel"/>
              </a:rPr>
              <a:t>feet</a:t>
            </a:r>
            <a:endParaRPr/>
          </a:p>
        </p:txBody>
      </p:sp>
      <p:sp>
        <p:nvSpPr>
          <p:cNvPr id="238" name="Google Shape;238;p24"/>
          <p:cNvSpPr txBox="1"/>
          <p:nvPr/>
        </p:nvSpPr>
        <p:spPr>
          <a:xfrm>
            <a:off x="-1" y="3296418"/>
            <a:ext cx="3412901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2800">
                <a:solidFill>
                  <a:schemeClr val="dk1"/>
                </a:solidFill>
                <a:latin typeface="Cambria Math"/>
                <a:ea typeface="Cambria Math"/>
                <a:cs typeface="Cambria Math"/>
                <a:sym typeface="Cambria Math"/>
              </a:rPr>
              <a:t>1 yd = 3 ft</a:t>
            </a:r>
            <a:endParaRPr sz="28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239" name="Google Shape;239;p24"/>
          <p:cNvSpPr/>
          <p:nvPr/>
        </p:nvSpPr>
        <p:spPr>
          <a:xfrm>
            <a:off x="3503053" y="3466157"/>
            <a:ext cx="3400023" cy="914400"/>
          </a:xfrm>
          <a:prstGeom prst="roundRect">
            <a:avLst>
              <a:gd fmla="val 16667" name="adj"/>
            </a:avLst>
          </a:prstGeom>
          <a:noFill/>
          <a:ln cap="flat" cmpd="sng" w="762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240" name="Google Shape;240;p24"/>
          <p:cNvSpPr txBox="1"/>
          <p:nvPr/>
        </p:nvSpPr>
        <p:spPr>
          <a:xfrm>
            <a:off x="3503053" y="3632884"/>
            <a:ext cx="328626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Example 4</a:t>
            </a:r>
            <a:endParaRPr/>
          </a:p>
        </p:txBody>
      </p:sp>
      <p:sp>
        <p:nvSpPr>
          <p:cNvPr id="241" name="Google Shape;241;p24"/>
          <p:cNvSpPr txBox="1"/>
          <p:nvPr/>
        </p:nvSpPr>
        <p:spPr>
          <a:xfrm>
            <a:off x="6990276" y="3355885"/>
            <a:ext cx="4111312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32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Sara needs to know how many </a:t>
            </a:r>
            <a:r>
              <a:rPr i="1" lang="en-US" sz="3200">
                <a:solidFill>
                  <a:srgbClr val="FF0000"/>
                </a:solidFill>
                <a:latin typeface="Corbel"/>
                <a:ea typeface="Corbel"/>
                <a:cs typeface="Corbel"/>
                <a:sym typeface="Corbel"/>
              </a:rPr>
              <a:t>inches </a:t>
            </a:r>
            <a:r>
              <a:rPr i="1" lang="en-US" sz="32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in 8 </a:t>
            </a:r>
            <a:r>
              <a:rPr i="1" lang="en-US" sz="3200">
                <a:solidFill>
                  <a:srgbClr val="FF0000"/>
                </a:solidFill>
                <a:latin typeface="Corbel"/>
                <a:ea typeface="Corbel"/>
                <a:cs typeface="Corbel"/>
                <a:sym typeface="Corbel"/>
              </a:rPr>
              <a:t>yards</a:t>
            </a:r>
            <a:endParaRPr/>
          </a:p>
        </p:txBody>
      </p:sp>
      <p:pic>
        <p:nvPicPr>
          <p:cNvPr id="242" name="Google Shape;242;p24"/>
          <p:cNvPicPr preferRelativeResize="0"/>
          <p:nvPr/>
        </p:nvPicPr>
        <p:blipFill rotWithShape="1">
          <a:blip r:embed="rId4">
            <a:alphaModFix/>
          </a:blip>
          <a:srcRect b="53016" l="1903" r="34602" t="21587"/>
          <a:stretch/>
        </p:blipFill>
        <p:spPr>
          <a:xfrm>
            <a:off x="4470399" y="1410365"/>
            <a:ext cx="5805715" cy="1741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24"/>
          <p:cNvPicPr preferRelativeResize="0"/>
          <p:nvPr/>
        </p:nvPicPr>
        <p:blipFill rotWithShape="1">
          <a:blip r:embed="rId4">
            <a:alphaModFix/>
          </a:blip>
          <a:srcRect b="11535" l="4602" r="1269" t="63492"/>
          <a:stretch/>
        </p:blipFill>
        <p:spPr>
          <a:xfrm>
            <a:off x="3709421" y="4925545"/>
            <a:ext cx="8026399" cy="1637592"/>
          </a:xfrm>
          <a:prstGeom prst="rect">
            <a:avLst/>
          </a:prstGeom>
          <a:noFill/>
          <a:ln>
            <a:noFill/>
          </a:ln>
        </p:spPr>
      </p:pic>
      <p:sp>
        <p:nvSpPr>
          <p:cNvPr id="244" name="Google Shape;244;p24"/>
          <p:cNvSpPr/>
          <p:nvPr/>
        </p:nvSpPr>
        <p:spPr>
          <a:xfrm>
            <a:off x="9252300" y="4761837"/>
            <a:ext cx="2483520" cy="735026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077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9" name="Google Shape;249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6724"/>
            <a:ext cx="1622737" cy="1217053"/>
          </a:xfrm>
          <a:prstGeom prst="rect">
            <a:avLst/>
          </a:prstGeom>
          <a:noFill/>
          <a:ln>
            <a:noFill/>
          </a:ln>
        </p:spPr>
      </p:pic>
      <p:sp>
        <p:nvSpPr>
          <p:cNvPr id="250" name="Google Shape;250;p25"/>
          <p:cNvSpPr txBox="1"/>
          <p:nvPr/>
        </p:nvSpPr>
        <p:spPr>
          <a:xfrm>
            <a:off x="811368" y="16724"/>
            <a:ext cx="3129566" cy="10772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Learning Objectives</a:t>
            </a:r>
            <a:endParaRPr/>
          </a:p>
        </p:txBody>
      </p:sp>
      <p:sp>
        <p:nvSpPr>
          <p:cNvPr id="251" name="Google Shape;251;p25"/>
          <p:cNvSpPr txBox="1"/>
          <p:nvPr/>
        </p:nvSpPr>
        <p:spPr>
          <a:xfrm>
            <a:off x="3567449" y="1233777"/>
            <a:ext cx="8075053" cy="23083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2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By the end of this lesson :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-285750" lvl="0" marL="28575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Students will be able to count Significant Figures </a:t>
            </a:r>
            <a:endParaRPr/>
          </a:p>
          <a:p>
            <a:pPr indent="-285750" lvl="0" marL="28575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Students will be able to solve problems using a three step process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" name="Google Shape;256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57514" y="0"/>
            <a:ext cx="2346004" cy="2346004"/>
          </a:xfrm>
          <a:prstGeom prst="rect">
            <a:avLst/>
          </a:prstGeom>
          <a:noFill/>
          <a:ln>
            <a:noFill/>
          </a:ln>
        </p:spPr>
      </p:pic>
      <p:sp>
        <p:nvSpPr>
          <p:cNvPr id="257" name="Google Shape;257;p26"/>
          <p:cNvSpPr/>
          <p:nvPr/>
        </p:nvSpPr>
        <p:spPr>
          <a:xfrm>
            <a:off x="3683357" y="296214"/>
            <a:ext cx="3400023" cy="914400"/>
          </a:xfrm>
          <a:prstGeom prst="roundRect">
            <a:avLst>
              <a:gd fmla="val 16667" name="adj"/>
            </a:avLst>
          </a:prstGeom>
          <a:solidFill>
            <a:srgbClr val="F2F2F2"/>
          </a:solidFill>
          <a:ln cap="flat" cmpd="sng" w="10775">
            <a:solidFill>
              <a:srgbClr val="F2F2F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258" name="Google Shape;258;p26"/>
          <p:cNvSpPr txBox="1"/>
          <p:nvPr/>
        </p:nvSpPr>
        <p:spPr>
          <a:xfrm>
            <a:off x="3797120" y="486175"/>
            <a:ext cx="32862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Significant Figures</a:t>
            </a:r>
            <a:endParaRPr/>
          </a:p>
        </p:txBody>
      </p:sp>
      <p:sp>
        <p:nvSpPr>
          <p:cNvPr id="259" name="Google Shape;259;p26"/>
          <p:cNvSpPr txBox="1"/>
          <p:nvPr/>
        </p:nvSpPr>
        <p:spPr>
          <a:xfrm>
            <a:off x="0" y="2634532"/>
            <a:ext cx="3356617" cy="22307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The more significant figures are available to us when measuring , the more exact the measurement will be.</a:t>
            </a:r>
            <a:endParaRPr/>
          </a:p>
        </p:txBody>
      </p:sp>
      <p:sp>
        <p:nvSpPr>
          <p:cNvPr id="260" name="Google Shape;260;p26"/>
          <p:cNvSpPr txBox="1"/>
          <p:nvPr/>
        </p:nvSpPr>
        <p:spPr>
          <a:xfrm>
            <a:off x="3797120" y="1400575"/>
            <a:ext cx="8042859" cy="19389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Is a figure or a digit that contributes to how accurately something can be measured.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The numbers in a measurement that actually mean something.</a:t>
            </a:r>
            <a:endParaRPr/>
          </a:p>
        </p:txBody>
      </p:sp>
      <p:pic>
        <p:nvPicPr>
          <p:cNvPr id="261" name="Google Shape;261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440250" y="3529528"/>
            <a:ext cx="4586495" cy="3057663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76200" rotWithShape="0" algn="tl" dir="7800000" dist="3810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" name="Google Shape;266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57514" y="0"/>
            <a:ext cx="2346004" cy="2346004"/>
          </a:xfrm>
          <a:prstGeom prst="rect">
            <a:avLst/>
          </a:prstGeom>
          <a:noFill/>
          <a:ln>
            <a:noFill/>
          </a:ln>
        </p:spPr>
      </p:pic>
      <p:sp>
        <p:nvSpPr>
          <p:cNvPr id="267" name="Google Shape;267;p27"/>
          <p:cNvSpPr/>
          <p:nvPr/>
        </p:nvSpPr>
        <p:spPr>
          <a:xfrm>
            <a:off x="4353058" y="141973"/>
            <a:ext cx="6439437" cy="914400"/>
          </a:xfrm>
          <a:prstGeom prst="roundRect">
            <a:avLst>
              <a:gd fmla="val 16667" name="adj"/>
            </a:avLst>
          </a:prstGeom>
          <a:noFill/>
          <a:ln cap="flat" cmpd="sng" w="762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268" name="Google Shape;268;p27"/>
          <p:cNvSpPr txBox="1"/>
          <p:nvPr/>
        </p:nvSpPr>
        <p:spPr>
          <a:xfrm>
            <a:off x="4353057" y="308700"/>
            <a:ext cx="643943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Counting Significant Figures</a:t>
            </a:r>
            <a:endParaRPr/>
          </a:p>
        </p:txBody>
      </p:sp>
      <p:sp>
        <p:nvSpPr>
          <p:cNvPr id="269" name="Google Shape;269;p27"/>
          <p:cNvSpPr txBox="1"/>
          <p:nvPr/>
        </p:nvSpPr>
        <p:spPr>
          <a:xfrm>
            <a:off x="3551345" y="1425939"/>
            <a:ext cx="8042859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1) All Non Zero Digits Are Significant </a:t>
            </a:r>
            <a:r>
              <a:rPr b="1" lang="en-US" sz="28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( 1- 9 )</a:t>
            </a:r>
            <a:endParaRPr/>
          </a:p>
        </p:txBody>
      </p:sp>
      <p:sp>
        <p:nvSpPr>
          <p:cNvPr id="270" name="Google Shape;270;p27"/>
          <p:cNvSpPr/>
          <p:nvPr/>
        </p:nvSpPr>
        <p:spPr>
          <a:xfrm>
            <a:off x="4016280" y="1795634"/>
            <a:ext cx="6776214" cy="23083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1.5 has </a:t>
            </a:r>
            <a:r>
              <a:rPr lang="en-US" sz="3600" u="sng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2</a:t>
            </a:r>
            <a:r>
              <a:rPr lang="en-US" sz="36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 Significant Figures.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26981 has </a:t>
            </a:r>
            <a:r>
              <a:rPr lang="en-US" sz="3600" u="sng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5</a:t>
            </a:r>
            <a:r>
              <a:rPr lang="en-US" sz="360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36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Significant Figures.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271" name="Google Shape;271;p27"/>
          <p:cNvSpPr txBox="1"/>
          <p:nvPr/>
        </p:nvSpPr>
        <p:spPr>
          <a:xfrm>
            <a:off x="3551345" y="3911164"/>
            <a:ext cx="8042859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2) Interior (Sandwich) Zeros (Between Two Digits) Are Significant</a:t>
            </a:r>
            <a:endParaRPr/>
          </a:p>
        </p:txBody>
      </p:sp>
      <p:sp>
        <p:nvSpPr>
          <p:cNvPr id="272" name="Google Shape;272;p27"/>
          <p:cNvSpPr/>
          <p:nvPr/>
        </p:nvSpPr>
        <p:spPr>
          <a:xfrm>
            <a:off x="4272760" y="4865271"/>
            <a:ext cx="6519734" cy="17543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1.05 has</a:t>
            </a:r>
            <a:r>
              <a:rPr lang="en-US" sz="360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3600" u="sng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3</a:t>
            </a:r>
            <a:r>
              <a:rPr lang="en-US" sz="360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36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Significant Figures.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1023 has </a:t>
            </a:r>
            <a:r>
              <a:rPr lang="en-US" sz="3600" u="sng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4</a:t>
            </a:r>
            <a:r>
              <a:rPr lang="en-US" sz="36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 Significant Figures.</a:t>
            </a:r>
            <a:endParaRPr/>
          </a:p>
        </p:txBody>
      </p:sp>
      <p:pic>
        <p:nvPicPr>
          <p:cNvPr id="273" name="Google Shape;273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2678806"/>
            <a:ext cx="3418449" cy="3451538"/>
          </a:xfrm>
          <a:prstGeom prst="rect">
            <a:avLst/>
          </a:prstGeom>
          <a:noFill/>
          <a:ln cap="flat" cmpd="sng" w="9525">
            <a:solidFill>
              <a:srgbClr val="5F5F5F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28"/>
          <p:cNvSpPr/>
          <p:nvPr/>
        </p:nvSpPr>
        <p:spPr>
          <a:xfrm>
            <a:off x="3474072" y="407455"/>
            <a:ext cx="8335936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3) Trailing Zeros After A Decimal Point Are Significant</a:t>
            </a:r>
            <a:endParaRPr sz="18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280" name="Google Shape;280;p28"/>
          <p:cNvSpPr/>
          <p:nvPr/>
        </p:nvSpPr>
        <p:spPr>
          <a:xfrm>
            <a:off x="4294081" y="948687"/>
            <a:ext cx="6647974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1.050 has </a:t>
            </a:r>
            <a:r>
              <a:rPr lang="en-US" sz="3600" u="sng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4</a:t>
            </a:r>
            <a:r>
              <a:rPr lang="en-US" sz="36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 Significant Figures.</a:t>
            </a:r>
            <a:endParaRPr/>
          </a:p>
        </p:txBody>
      </p:sp>
      <p:pic>
        <p:nvPicPr>
          <p:cNvPr id="281" name="Google Shape;281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57514" y="0"/>
            <a:ext cx="2346004" cy="2346004"/>
          </a:xfrm>
          <a:prstGeom prst="rect">
            <a:avLst/>
          </a:prstGeom>
          <a:noFill/>
          <a:ln>
            <a:noFill/>
          </a:ln>
        </p:spPr>
      </p:pic>
      <p:sp>
        <p:nvSpPr>
          <p:cNvPr id="282" name="Google Shape;282;p28"/>
          <p:cNvSpPr/>
          <p:nvPr/>
        </p:nvSpPr>
        <p:spPr>
          <a:xfrm>
            <a:off x="3474072" y="3855167"/>
            <a:ext cx="8315462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5) Zeros That Do Nothing But Set The Decimal Point (To The Right Of A Number) Are NOT Significant:</a:t>
            </a:r>
            <a:endParaRPr/>
          </a:p>
        </p:txBody>
      </p:sp>
      <p:sp>
        <p:nvSpPr>
          <p:cNvPr id="283" name="Google Shape;283;p28"/>
          <p:cNvSpPr/>
          <p:nvPr/>
        </p:nvSpPr>
        <p:spPr>
          <a:xfrm>
            <a:off x="3474072" y="1868950"/>
            <a:ext cx="8315462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 4) Leading Zeros (On The Left Of A Number) </a:t>
            </a:r>
            <a:r>
              <a:rPr b="1" i="1" lang="en-US" sz="2800">
                <a:solidFill>
                  <a:srgbClr val="FF0000"/>
                </a:solidFill>
                <a:latin typeface="Corbel"/>
                <a:ea typeface="Corbel"/>
                <a:cs typeface="Corbel"/>
                <a:sym typeface="Corbel"/>
              </a:rPr>
              <a:t>Are NOT Significant. </a:t>
            </a:r>
            <a:endParaRPr/>
          </a:p>
        </p:txBody>
      </p:sp>
      <p:sp>
        <p:nvSpPr>
          <p:cNvPr id="284" name="Google Shape;284;p28"/>
          <p:cNvSpPr/>
          <p:nvPr/>
        </p:nvSpPr>
        <p:spPr>
          <a:xfrm>
            <a:off x="4307816" y="2954601"/>
            <a:ext cx="7417415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0.00</a:t>
            </a:r>
            <a:r>
              <a:rPr lang="en-US" sz="3600" u="sng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1050</a:t>
            </a:r>
            <a:r>
              <a:rPr lang="en-US" sz="36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 has </a:t>
            </a:r>
            <a:r>
              <a:rPr lang="en-US" sz="3600" u="sng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4</a:t>
            </a:r>
            <a:r>
              <a:rPr lang="en-US" sz="36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 Significant Figures.</a:t>
            </a:r>
            <a:endParaRPr/>
          </a:p>
        </p:txBody>
      </p:sp>
      <p:sp>
        <p:nvSpPr>
          <p:cNvPr id="285" name="Google Shape;285;p28"/>
          <p:cNvSpPr/>
          <p:nvPr/>
        </p:nvSpPr>
        <p:spPr>
          <a:xfrm>
            <a:off x="3973480" y="5063509"/>
            <a:ext cx="7289175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542,000 has </a:t>
            </a:r>
            <a:r>
              <a:rPr lang="en-US" sz="3600" u="sng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3</a:t>
            </a:r>
            <a:r>
              <a:rPr lang="en-US" sz="36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 Significant Figures</a:t>
            </a:r>
            <a:endParaRPr/>
          </a:p>
        </p:txBody>
      </p:sp>
      <p:pic>
        <p:nvPicPr>
          <p:cNvPr id="286" name="Google Shape;286;p2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2678806"/>
            <a:ext cx="3418449" cy="3451538"/>
          </a:xfrm>
          <a:prstGeom prst="rect">
            <a:avLst/>
          </a:prstGeom>
          <a:noFill/>
          <a:ln cap="flat" cmpd="sng" w="9525">
            <a:solidFill>
              <a:srgbClr val="5F5F5F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1" name="Google Shape;291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57514" y="0"/>
            <a:ext cx="2346004" cy="2346004"/>
          </a:xfrm>
          <a:prstGeom prst="rect">
            <a:avLst/>
          </a:prstGeom>
          <a:noFill/>
          <a:ln>
            <a:noFill/>
          </a:ln>
        </p:spPr>
      </p:pic>
      <p:pic>
        <p:nvPicPr>
          <p:cNvPr id="292" name="Google Shape;292;p2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512457" y="188686"/>
            <a:ext cx="8215086" cy="6277429"/>
          </a:xfrm>
          <a:prstGeom prst="rect">
            <a:avLst/>
          </a:prstGeom>
          <a:noFill/>
          <a:ln cap="flat" cmpd="sng" w="9525">
            <a:solidFill>
              <a:srgbClr val="5F5F5F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" name="Google Shape;297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57514" y="0"/>
            <a:ext cx="2346004" cy="2346004"/>
          </a:xfrm>
          <a:prstGeom prst="rect">
            <a:avLst/>
          </a:prstGeom>
          <a:noFill/>
          <a:ln>
            <a:noFill/>
          </a:ln>
        </p:spPr>
      </p:pic>
      <p:pic>
        <p:nvPicPr>
          <p:cNvPr id="298" name="Google Shape;298;p3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539344" y="888643"/>
            <a:ext cx="1641743" cy="1641743"/>
          </a:xfrm>
          <a:prstGeom prst="rect">
            <a:avLst/>
          </a:prstGeom>
          <a:noFill/>
          <a:ln>
            <a:noFill/>
          </a:ln>
        </p:spPr>
      </p:pic>
      <p:sp>
        <p:nvSpPr>
          <p:cNvPr id="299" name="Google Shape;299;p30"/>
          <p:cNvSpPr/>
          <p:nvPr/>
        </p:nvSpPr>
        <p:spPr>
          <a:xfrm>
            <a:off x="298784" y="2426402"/>
            <a:ext cx="1433406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3200" cap="none">
                <a:solidFill>
                  <a:schemeClr val="dk1"/>
                </a:solidFill>
                <a:latin typeface="Algerian"/>
                <a:ea typeface="Algerian"/>
                <a:cs typeface="Algerian"/>
                <a:sym typeface="Algerian"/>
              </a:rPr>
              <a:t>5 Mins</a:t>
            </a:r>
            <a:endParaRPr/>
          </a:p>
        </p:txBody>
      </p:sp>
      <p:pic>
        <p:nvPicPr>
          <p:cNvPr id="300" name="Google Shape;300;p3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90117" y="3953896"/>
            <a:ext cx="2537939" cy="1691959"/>
          </a:xfrm>
          <a:prstGeom prst="rect">
            <a:avLst/>
          </a:prstGeom>
          <a:noFill/>
          <a:ln>
            <a:noFill/>
          </a:ln>
        </p:spPr>
      </p:pic>
      <p:sp>
        <p:nvSpPr>
          <p:cNvPr id="301" name="Google Shape;301;p30"/>
          <p:cNvSpPr/>
          <p:nvPr/>
        </p:nvSpPr>
        <p:spPr>
          <a:xfrm>
            <a:off x="26220" y="3321711"/>
            <a:ext cx="2177199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3200" cap="none">
                <a:solidFill>
                  <a:schemeClr val="dk1"/>
                </a:solidFill>
                <a:latin typeface="Algerian"/>
                <a:ea typeface="Algerian"/>
                <a:cs typeface="Algerian"/>
                <a:sym typeface="Algerian"/>
              </a:rPr>
              <a:t>In Groups</a:t>
            </a:r>
            <a:endParaRPr/>
          </a:p>
        </p:txBody>
      </p:sp>
      <p:sp>
        <p:nvSpPr>
          <p:cNvPr id="302" name="Google Shape;302;p30"/>
          <p:cNvSpPr txBox="1"/>
          <p:nvPr/>
        </p:nvSpPr>
        <p:spPr>
          <a:xfrm>
            <a:off x="3603008" y="177421"/>
            <a:ext cx="7861111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How many Significant Figures are in each of the following numbers ?</a:t>
            </a:r>
            <a:endParaRPr/>
          </a:p>
        </p:txBody>
      </p:sp>
      <p:sp>
        <p:nvSpPr>
          <p:cNvPr id="303" name="Google Shape;303;p30"/>
          <p:cNvSpPr txBox="1"/>
          <p:nvPr/>
        </p:nvSpPr>
        <p:spPr>
          <a:xfrm>
            <a:off x="3603008" y="1269242"/>
            <a:ext cx="7410735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a) 0.0035</a:t>
            </a:r>
            <a:endParaRPr/>
          </a:p>
        </p:txBody>
      </p:sp>
      <p:sp>
        <p:nvSpPr>
          <p:cNvPr id="304" name="Google Shape;304;p30"/>
          <p:cNvSpPr txBox="1"/>
          <p:nvPr/>
        </p:nvSpPr>
        <p:spPr>
          <a:xfrm>
            <a:off x="3603008" y="2718789"/>
            <a:ext cx="7410735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b) 1.080</a:t>
            </a:r>
            <a:endParaRPr/>
          </a:p>
        </p:txBody>
      </p:sp>
      <p:sp>
        <p:nvSpPr>
          <p:cNvPr id="305" name="Google Shape;305;p30"/>
          <p:cNvSpPr txBox="1"/>
          <p:nvPr/>
        </p:nvSpPr>
        <p:spPr>
          <a:xfrm>
            <a:off x="3603007" y="4044287"/>
            <a:ext cx="7410735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c) 2371</a:t>
            </a:r>
            <a:endParaRPr/>
          </a:p>
        </p:txBody>
      </p:sp>
      <p:sp>
        <p:nvSpPr>
          <p:cNvPr id="306" name="Google Shape;306;p30"/>
          <p:cNvSpPr txBox="1"/>
          <p:nvPr/>
        </p:nvSpPr>
        <p:spPr>
          <a:xfrm>
            <a:off x="3603008" y="5493834"/>
            <a:ext cx="7410735" cy="652679"/>
          </a:xfrm>
          <a:prstGeom prst="rect">
            <a:avLst/>
          </a:prstGeom>
          <a:blipFill rotWithShape="1">
            <a:blip r:embed="rId6">
              <a:alphaModFix/>
            </a:blip>
            <a:stretch>
              <a:fillRect b="-34577" l="-2466" r="0" t="-13082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Corbel"/>
                <a:ea typeface="Corbel"/>
                <a:cs typeface="Corbel"/>
                <a:sym typeface="Corbel"/>
              </a:rPr>
              <a:t> </a:t>
            </a:r>
            <a:endParaRPr/>
          </a:p>
        </p:txBody>
      </p:sp>
      <p:cxnSp>
        <p:nvCxnSpPr>
          <p:cNvPr id="307" name="Google Shape;307;p30"/>
          <p:cNvCxnSpPr/>
          <p:nvPr/>
        </p:nvCxnSpPr>
        <p:spPr>
          <a:xfrm>
            <a:off x="5213445" y="1915573"/>
            <a:ext cx="464024" cy="0"/>
          </a:xfrm>
          <a:prstGeom prst="straightConnector1">
            <a:avLst/>
          </a:prstGeom>
          <a:noFill/>
          <a:ln cap="flat" cmpd="sng" w="57150">
            <a:solidFill>
              <a:srgbClr val="FF0000">
                <a:alpha val="49803"/>
              </a:srgbClr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08" name="Google Shape;308;p30"/>
          <p:cNvSpPr txBox="1"/>
          <p:nvPr/>
        </p:nvSpPr>
        <p:spPr>
          <a:xfrm>
            <a:off x="6853296" y="1269241"/>
            <a:ext cx="4825642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2 SF </a:t>
            </a:r>
            <a:r>
              <a:rPr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 Rule #4 )</a:t>
            </a:r>
            <a:endParaRPr/>
          </a:p>
        </p:txBody>
      </p:sp>
      <p:cxnSp>
        <p:nvCxnSpPr>
          <p:cNvPr id="309" name="Google Shape;309;p30"/>
          <p:cNvCxnSpPr/>
          <p:nvPr/>
        </p:nvCxnSpPr>
        <p:spPr>
          <a:xfrm flipH="1" rot="10800000">
            <a:off x="4328615" y="3321711"/>
            <a:ext cx="1103194" cy="23275"/>
          </a:xfrm>
          <a:prstGeom prst="straightConnector1">
            <a:avLst/>
          </a:prstGeom>
          <a:noFill/>
          <a:ln cap="flat" cmpd="sng" w="57150">
            <a:solidFill>
              <a:srgbClr val="FF0000">
                <a:alpha val="49803"/>
              </a:srgbClr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10" name="Google Shape;310;p30"/>
          <p:cNvSpPr txBox="1"/>
          <p:nvPr/>
        </p:nvSpPr>
        <p:spPr>
          <a:xfrm>
            <a:off x="6853296" y="2776355"/>
            <a:ext cx="4825642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4 SF </a:t>
            </a:r>
            <a:r>
              <a:rPr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 Rule #2 &amp; 3 )</a:t>
            </a:r>
            <a:endParaRPr/>
          </a:p>
        </p:txBody>
      </p:sp>
      <p:cxnSp>
        <p:nvCxnSpPr>
          <p:cNvPr id="311" name="Google Shape;311;p30"/>
          <p:cNvCxnSpPr/>
          <p:nvPr/>
        </p:nvCxnSpPr>
        <p:spPr>
          <a:xfrm flipH="1" rot="10800000">
            <a:off x="4178490" y="4667343"/>
            <a:ext cx="1103194" cy="23275"/>
          </a:xfrm>
          <a:prstGeom prst="straightConnector1">
            <a:avLst/>
          </a:prstGeom>
          <a:noFill/>
          <a:ln cap="flat" cmpd="sng" w="57150">
            <a:solidFill>
              <a:srgbClr val="FF0000">
                <a:alpha val="49803"/>
              </a:srgbClr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12" name="Google Shape;312;p30"/>
          <p:cNvSpPr txBox="1"/>
          <p:nvPr/>
        </p:nvSpPr>
        <p:spPr>
          <a:xfrm>
            <a:off x="6853296" y="4126583"/>
            <a:ext cx="4825642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4 SF </a:t>
            </a:r>
            <a:r>
              <a:rPr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 Rule #1)</a:t>
            </a:r>
            <a:endParaRPr/>
          </a:p>
        </p:txBody>
      </p:sp>
      <p:cxnSp>
        <p:nvCxnSpPr>
          <p:cNvPr id="313" name="Google Shape;313;p30"/>
          <p:cNvCxnSpPr/>
          <p:nvPr/>
        </p:nvCxnSpPr>
        <p:spPr>
          <a:xfrm flipH="1" rot="10800000">
            <a:off x="4296629" y="6117938"/>
            <a:ext cx="866916" cy="20464"/>
          </a:xfrm>
          <a:prstGeom prst="straightConnector1">
            <a:avLst/>
          </a:prstGeom>
          <a:noFill/>
          <a:ln cap="flat" cmpd="sng" w="57150">
            <a:solidFill>
              <a:srgbClr val="FF0000">
                <a:alpha val="49803"/>
              </a:srgbClr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14" name="Google Shape;314;p30"/>
          <p:cNvSpPr txBox="1"/>
          <p:nvPr/>
        </p:nvSpPr>
        <p:spPr>
          <a:xfrm>
            <a:off x="6853296" y="5452081"/>
            <a:ext cx="4825642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3 SF </a:t>
            </a:r>
            <a:r>
              <a:rPr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 Rule #1)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9" name="Google Shape;319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57514" y="0"/>
            <a:ext cx="2346004" cy="2346004"/>
          </a:xfrm>
          <a:prstGeom prst="rect">
            <a:avLst/>
          </a:prstGeom>
          <a:noFill/>
          <a:ln>
            <a:noFill/>
          </a:ln>
        </p:spPr>
      </p:pic>
      <p:sp>
        <p:nvSpPr>
          <p:cNvPr id="320" name="Google Shape;320;p31"/>
          <p:cNvSpPr/>
          <p:nvPr/>
        </p:nvSpPr>
        <p:spPr>
          <a:xfrm>
            <a:off x="4353058" y="141973"/>
            <a:ext cx="6439437" cy="914400"/>
          </a:xfrm>
          <a:prstGeom prst="roundRect">
            <a:avLst>
              <a:gd fmla="val 16667" name="adj"/>
            </a:avLst>
          </a:prstGeom>
          <a:noFill/>
          <a:ln cap="flat" cmpd="sng" w="762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21" name="Google Shape;321;p31"/>
          <p:cNvSpPr txBox="1"/>
          <p:nvPr/>
        </p:nvSpPr>
        <p:spPr>
          <a:xfrm>
            <a:off x="4353057" y="308700"/>
            <a:ext cx="643943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Rules for rounding numbers</a:t>
            </a:r>
            <a:endParaRPr/>
          </a:p>
        </p:txBody>
      </p:sp>
      <p:sp>
        <p:nvSpPr>
          <p:cNvPr id="322" name="Google Shape;322;p31"/>
          <p:cNvSpPr/>
          <p:nvPr/>
        </p:nvSpPr>
        <p:spPr>
          <a:xfrm>
            <a:off x="3592639" y="1374591"/>
            <a:ext cx="716414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If the digit immediate right of the last significant figure is:</a:t>
            </a:r>
            <a:endParaRPr b="1" sz="20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23" name="Google Shape;323;p31"/>
          <p:cNvSpPr/>
          <p:nvPr/>
        </p:nvSpPr>
        <p:spPr>
          <a:xfrm>
            <a:off x="3661093" y="1976672"/>
            <a:ext cx="5668539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444444"/>
              </a:buClr>
              <a:buSzPts val="2000"/>
              <a:buFont typeface="Open Sans"/>
              <a:buAutoNum type="alphaLcParenR"/>
            </a:pPr>
            <a:r>
              <a:rPr lang="en-US" sz="20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greater than 5 – </a:t>
            </a:r>
            <a:r>
              <a:rPr lang="en-US" sz="2000" u="sng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Round up </a:t>
            </a:r>
            <a:r>
              <a:rPr lang="en-US" sz="20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the last sig. figure:</a:t>
            </a:r>
            <a:endParaRPr/>
          </a:p>
        </p:txBody>
      </p:sp>
      <p:sp>
        <p:nvSpPr>
          <p:cNvPr id="324" name="Google Shape;324;p31"/>
          <p:cNvSpPr/>
          <p:nvPr/>
        </p:nvSpPr>
        <p:spPr>
          <a:xfrm>
            <a:off x="7720620" y="3051250"/>
            <a:ext cx="163774" cy="770123"/>
          </a:xfrm>
          <a:prstGeom prst="up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0775">
            <a:solidFill>
              <a:srgbClr val="2E87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25" name="Google Shape;325;p31"/>
          <p:cNvSpPr/>
          <p:nvPr/>
        </p:nvSpPr>
        <p:spPr>
          <a:xfrm>
            <a:off x="6310530" y="2346004"/>
            <a:ext cx="1728358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8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2.5</a:t>
            </a:r>
            <a:r>
              <a:rPr b="1" lang="en-US" sz="4800" u="sng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3</a:t>
            </a:r>
            <a:r>
              <a:rPr b="1" lang="en-US" sz="4800">
                <a:solidFill>
                  <a:srgbClr val="00B0F0"/>
                </a:solidFill>
                <a:latin typeface="Open Sans"/>
                <a:ea typeface="Open Sans"/>
                <a:cs typeface="Open Sans"/>
                <a:sym typeface="Open Sans"/>
              </a:rPr>
              <a:t>6</a:t>
            </a:r>
            <a:endParaRPr b="1" sz="4800">
              <a:solidFill>
                <a:srgbClr val="00B0F0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26" name="Google Shape;326;p31"/>
          <p:cNvSpPr/>
          <p:nvPr/>
        </p:nvSpPr>
        <p:spPr>
          <a:xfrm>
            <a:off x="9130711" y="2398229"/>
            <a:ext cx="138531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8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2.5</a:t>
            </a:r>
            <a:r>
              <a:rPr b="1" lang="en-US" sz="480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4</a:t>
            </a:r>
            <a:endParaRPr b="1" sz="4800">
              <a:solidFill>
                <a:srgbClr val="00B0F0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27" name="Google Shape;327;p31"/>
          <p:cNvSpPr/>
          <p:nvPr/>
        </p:nvSpPr>
        <p:spPr>
          <a:xfrm>
            <a:off x="8993875" y="2346004"/>
            <a:ext cx="1762905" cy="883222"/>
          </a:xfrm>
          <a:prstGeom prst="roundRect">
            <a:avLst>
              <a:gd fmla="val 16667" name="adj"/>
            </a:avLst>
          </a:prstGeom>
          <a:noFill/>
          <a:ln cap="flat" cmpd="sng" w="107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28" name="Google Shape;328;p31"/>
          <p:cNvSpPr/>
          <p:nvPr/>
        </p:nvSpPr>
        <p:spPr>
          <a:xfrm>
            <a:off x="3661093" y="3967666"/>
            <a:ext cx="4322209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b) lesser than 5 – Do NOT round up:</a:t>
            </a:r>
            <a:endParaRPr/>
          </a:p>
        </p:txBody>
      </p:sp>
      <p:sp>
        <p:nvSpPr>
          <p:cNvPr id="329" name="Google Shape;329;p31"/>
          <p:cNvSpPr/>
          <p:nvPr/>
        </p:nvSpPr>
        <p:spPr>
          <a:xfrm>
            <a:off x="7752322" y="5226622"/>
            <a:ext cx="163774" cy="770123"/>
          </a:xfrm>
          <a:prstGeom prst="up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0775">
            <a:solidFill>
              <a:srgbClr val="2E87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30" name="Google Shape;330;p31"/>
          <p:cNvSpPr/>
          <p:nvPr/>
        </p:nvSpPr>
        <p:spPr>
          <a:xfrm>
            <a:off x="6342232" y="4521376"/>
            <a:ext cx="1728358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8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2.5</a:t>
            </a:r>
            <a:r>
              <a:rPr b="1" lang="en-US" sz="4800" u="sng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3</a:t>
            </a:r>
            <a:r>
              <a:rPr b="1" lang="en-US" sz="4800">
                <a:solidFill>
                  <a:srgbClr val="00B0F0"/>
                </a:solidFill>
                <a:latin typeface="Open Sans"/>
                <a:ea typeface="Open Sans"/>
                <a:cs typeface="Open Sans"/>
                <a:sym typeface="Open Sans"/>
              </a:rPr>
              <a:t>2</a:t>
            </a:r>
            <a:endParaRPr b="1" sz="4800">
              <a:solidFill>
                <a:srgbClr val="00B0F0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31" name="Google Shape;331;p31"/>
          <p:cNvSpPr/>
          <p:nvPr/>
        </p:nvSpPr>
        <p:spPr>
          <a:xfrm>
            <a:off x="9162413" y="4573601"/>
            <a:ext cx="138531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8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2.5</a:t>
            </a:r>
            <a:r>
              <a:rPr b="1" lang="en-US" sz="480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3</a:t>
            </a:r>
            <a:endParaRPr b="1" sz="4800">
              <a:solidFill>
                <a:srgbClr val="00B0F0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32" name="Google Shape;332;p31"/>
          <p:cNvSpPr/>
          <p:nvPr/>
        </p:nvSpPr>
        <p:spPr>
          <a:xfrm>
            <a:off x="9025577" y="4521376"/>
            <a:ext cx="1762905" cy="883222"/>
          </a:xfrm>
          <a:prstGeom prst="roundRect">
            <a:avLst>
              <a:gd fmla="val 16667" name="adj"/>
            </a:avLst>
          </a:prstGeom>
          <a:noFill/>
          <a:ln cap="flat" cmpd="sng" w="107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6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" name="Google Shape;337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57514" y="0"/>
            <a:ext cx="2346004" cy="2346004"/>
          </a:xfrm>
          <a:prstGeom prst="rect">
            <a:avLst/>
          </a:prstGeom>
          <a:noFill/>
          <a:ln>
            <a:noFill/>
          </a:ln>
        </p:spPr>
      </p:pic>
      <p:sp>
        <p:nvSpPr>
          <p:cNvPr id="338" name="Google Shape;338;p32"/>
          <p:cNvSpPr/>
          <p:nvPr/>
        </p:nvSpPr>
        <p:spPr>
          <a:xfrm>
            <a:off x="4353058" y="141973"/>
            <a:ext cx="6439437" cy="914400"/>
          </a:xfrm>
          <a:prstGeom prst="roundRect">
            <a:avLst>
              <a:gd fmla="val 16667" name="adj"/>
            </a:avLst>
          </a:prstGeom>
          <a:noFill/>
          <a:ln cap="flat" cmpd="sng" w="762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39" name="Google Shape;339;p32"/>
          <p:cNvSpPr txBox="1"/>
          <p:nvPr/>
        </p:nvSpPr>
        <p:spPr>
          <a:xfrm>
            <a:off x="4353057" y="308700"/>
            <a:ext cx="643943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Rules for rounding numbers</a:t>
            </a:r>
            <a:endParaRPr/>
          </a:p>
        </p:txBody>
      </p:sp>
      <p:sp>
        <p:nvSpPr>
          <p:cNvPr id="340" name="Google Shape;340;p32"/>
          <p:cNvSpPr/>
          <p:nvPr/>
        </p:nvSpPr>
        <p:spPr>
          <a:xfrm>
            <a:off x="3661092" y="1103943"/>
            <a:ext cx="176362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c) equal to 5:</a:t>
            </a:r>
            <a:endParaRPr/>
          </a:p>
        </p:txBody>
      </p:sp>
      <p:sp>
        <p:nvSpPr>
          <p:cNvPr id="341" name="Google Shape;341;p32"/>
          <p:cNvSpPr/>
          <p:nvPr/>
        </p:nvSpPr>
        <p:spPr>
          <a:xfrm>
            <a:off x="8006584" y="2772819"/>
            <a:ext cx="163774" cy="770123"/>
          </a:xfrm>
          <a:prstGeom prst="up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0775">
            <a:solidFill>
              <a:srgbClr val="2E87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42" name="Google Shape;342;p32"/>
          <p:cNvSpPr/>
          <p:nvPr/>
        </p:nvSpPr>
        <p:spPr>
          <a:xfrm>
            <a:off x="6310529" y="2039758"/>
            <a:ext cx="2071401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8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2.5</a:t>
            </a:r>
            <a:r>
              <a:rPr b="1" lang="en-US" sz="4800" u="sng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3</a:t>
            </a:r>
            <a:r>
              <a:rPr b="1" lang="en-US" sz="4800">
                <a:solidFill>
                  <a:srgbClr val="00B0F0"/>
                </a:solidFill>
                <a:latin typeface="Open Sans"/>
                <a:ea typeface="Open Sans"/>
                <a:cs typeface="Open Sans"/>
                <a:sym typeface="Open Sans"/>
              </a:rPr>
              <a:t>51</a:t>
            </a:r>
            <a:endParaRPr b="1" sz="4800">
              <a:solidFill>
                <a:srgbClr val="00B0F0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43" name="Google Shape;343;p32"/>
          <p:cNvSpPr/>
          <p:nvPr/>
        </p:nvSpPr>
        <p:spPr>
          <a:xfrm>
            <a:off x="9130710" y="2091983"/>
            <a:ext cx="138531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8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2.5</a:t>
            </a:r>
            <a:r>
              <a:rPr b="1" lang="en-US" sz="480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4</a:t>
            </a:r>
            <a:endParaRPr b="1" sz="4800">
              <a:solidFill>
                <a:srgbClr val="00B0F0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44" name="Google Shape;344;p32"/>
          <p:cNvSpPr/>
          <p:nvPr/>
        </p:nvSpPr>
        <p:spPr>
          <a:xfrm>
            <a:off x="8993874" y="2039758"/>
            <a:ext cx="1762905" cy="883222"/>
          </a:xfrm>
          <a:prstGeom prst="roundRect">
            <a:avLst>
              <a:gd fmla="val 16667" name="adj"/>
            </a:avLst>
          </a:prstGeom>
          <a:noFill/>
          <a:ln cap="flat" cmpd="sng" w="107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45" name="Google Shape;345;p32"/>
          <p:cNvSpPr/>
          <p:nvPr/>
        </p:nvSpPr>
        <p:spPr>
          <a:xfrm>
            <a:off x="7208011" y="4709345"/>
            <a:ext cx="161780" cy="449510"/>
          </a:xfrm>
          <a:prstGeom prst="up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0775">
            <a:solidFill>
              <a:srgbClr val="2E87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46" name="Google Shape;346;p32"/>
          <p:cNvSpPr/>
          <p:nvPr/>
        </p:nvSpPr>
        <p:spPr>
          <a:xfrm>
            <a:off x="6195439" y="3875894"/>
            <a:ext cx="2071401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8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2.5</a:t>
            </a:r>
            <a:r>
              <a:rPr b="1" lang="en-US" sz="4800" u="sng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3</a:t>
            </a:r>
            <a:r>
              <a:rPr b="1" lang="en-US" sz="4800">
                <a:solidFill>
                  <a:srgbClr val="00B0F0"/>
                </a:solidFill>
                <a:latin typeface="Open Sans"/>
                <a:ea typeface="Open Sans"/>
                <a:cs typeface="Open Sans"/>
                <a:sym typeface="Open Sans"/>
              </a:rPr>
              <a:t>50</a:t>
            </a:r>
            <a:endParaRPr b="1" sz="4800">
              <a:solidFill>
                <a:srgbClr val="00B0F0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47" name="Google Shape;347;p32"/>
          <p:cNvSpPr/>
          <p:nvPr/>
        </p:nvSpPr>
        <p:spPr>
          <a:xfrm>
            <a:off x="8983917" y="4135204"/>
            <a:ext cx="138531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8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2.5</a:t>
            </a:r>
            <a:r>
              <a:rPr b="1" lang="en-US" sz="480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4</a:t>
            </a:r>
            <a:endParaRPr b="1" sz="4800">
              <a:solidFill>
                <a:srgbClr val="00B0F0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48" name="Google Shape;348;p32"/>
          <p:cNvSpPr/>
          <p:nvPr/>
        </p:nvSpPr>
        <p:spPr>
          <a:xfrm>
            <a:off x="8847081" y="4082979"/>
            <a:ext cx="1762905" cy="883222"/>
          </a:xfrm>
          <a:prstGeom prst="roundRect">
            <a:avLst>
              <a:gd fmla="val 16667" name="adj"/>
            </a:avLst>
          </a:prstGeom>
          <a:noFill/>
          <a:ln cap="flat" cmpd="sng" w="107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49" name="Google Shape;349;p32"/>
          <p:cNvSpPr/>
          <p:nvPr/>
        </p:nvSpPr>
        <p:spPr>
          <a:xfrm>
            <a:off x="3807884" y="1593568"/>
            <a:ext cx="4716356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1) followed by a non-zero –ROUND UP:</a:t>
            </a:r>
            <a:endParaRPr/>
          </a:p>
        </p:txBody>
      </p:sp>
      <p:sp>
        <p:nvSpPr>
          <p:cNvPr id="350" name="Google Shape;350;p32"/>
          <p:cNvSpPr/>
          <p:nvPr/>
        </p:nvSpPr>
        <p:spPr>
          <a:xfrm>
            <a:off x="3661092" y="3203706"/>
            <a:ext cx="240642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2) followed by zero:</a:t>
            </a:r>
            <a:endParaRPr/>
          </a:p>
        </p:txBody>
      </p:sp>
      <p:sp>
        <p:nvSpPr>
          <p:cNvPr id="351" name="Google Shape;351;p32"/>
          <p:cNvSpPr/>
          <p:nvPr/>
        </p:nvSpPr>
        <p:spPr>
          <a:xfrm>
            <a:off x="3696113" y="3603871"/>
            <a:ext cx="646843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If the last significant figure:- is an odd digit – ROUND UP:</a:t>
            </a:r>
            <a:endParaRPr b="1" sz="18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52" name="Google Shape;352;p32"/>
          <p:cNvSpPr/>
          <p:nvPr/>
        </p:nvSpPr>
        <p:spPr>
          <a:xfrm>
            <a:off x="6539072" y="5270117"/>
            <a:ext cx="418576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- is an even digit– Do NOT round up:</a:t>
            </a:r>
            <a:endParaRPr/>
          </a:p>
        </p:txBody>
      </p:sp>
      <p:sp>
        <p:nvSpPr>
          <p:cNvPr id="353" name="Google Shape;353;p32"/>
          <p:cNvSpPr/>
          <p:nvPr/>
        </p:nvSpPr>
        <p:spPr>
          <a:xfrm>
            <a:off x="7208011" y="6322794"/>
            <a:ext cx="161780" cy="449510"/>
          </a:xfrm>
          <a:prstGeom prst="up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0775">
            <a:solidFill>
              <a:srgbClr val="2E87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54" name="Google Shape;354;p32"/>
          <p:cNvSpPr/>
          <p:nvPr/>
        </p:nvSpPr>
        <p:spPr>
          <a:xfrm>
            <a:off x="6195439" y="5489343"/>
            <a:ext cx="2071401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8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2.5</a:t>
            </a:r>
            <a:r>
              <a:rPr b="1" lang="en-US" sz="4800" u="sng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2</a:t>
            </a:r>
            <a:r>
              <a:rPr b="1" lang="en-US" sz="4800">
                <a:solidFill>
                  <a:srgbClr val="00B0F0"/>
                </a:solidFill>
                <a:latin typeface="Open Sans"/>
                <a:ea typeface="Open Sans"/>
                <a:cs typeface="Open Sans"/>
                <a:sym typeface="Open Sans"/>
              </a:rPr>
              <a:t>50</a:t>
            </a:r>
            <a:endParaRPr b="1" sz="4800">
              <a:solidFill>
                <a:srgbClr val="00B0F0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55" name="Google Shape;355;p32"/>
          <p:cNvSpPr/>
          <p:nvPr/>
        </p:nvSpPr>
        <p:spPr>
          <a:xfrm>
            <a:off x="8983917" y="5748653"/>
            <a:ext cx="138531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8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2.5</a:t>
            </a:r>
            <a:r>
              <a:rPr b="1" lang="en-US" sz="480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2</a:t>
            </a:r>
            <a:endParaRPr b="1" sz="4800">
              <a:solidFill>
                <a:srgbClr val="00B0F0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56" name="Google Shape;356;p32"/>
          <p:cNvSpPr/>
          <p:nvPr/>
        </p:nvSpPr>
        <p:spPr>
          <a:xfrm>
            <a:off x="8847081" y="5696428"/>
            <a:ext cx="1762905" cy="883222"/>
          </a:xfrm>
          <a:prstGeom prst="roundRect">
            <a:avLst>
              <a:gd fmla="val 16667" name="adj"/>
            </a:avLst>
          </a:prstGeom>
          <a:noFill/>
          <a:ln cap="flat" cmpd="sng" w="107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1" name="Google Shape;361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57514" y="0"/>
            <a:ext cx="2346004" cy="2346004"/>
          </a:xfrm>
          <a:prstGeom prst="rect">
            <a:avLst/>
          </a:prstGeom>
          <a:noFill/>
          <a:ln>
            <a:noFill/>
          </a:ln>
        </p:spPr>
      </p:pic>
      <p:sp>
        <p:nvSpPr>
          <p:cNvPr id="362" name="Google Shape;362;p33"/>
          <p:cNvSpPr/>
          <p:nvPr/>
        </p:nvSpPr>
        <p:spPr>
          <a:xfrm>
            <a:off x="4353058" y="141973"/>
            <a:ext cx="6439437" cy="914400"/>
          </a:xfrm>
          <a:prstGeom prst="roundRect">
            <a:avLst>
              <a:gd fmla="val 16667" name="adj"/>
            </a:avLst>
          </a:prstGeom>
          <a:noFill/>
          <a:ln cap="flat" cmpd="sng" w="762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63" name="Google Shape;363;p33"/>
          <p:cNvSpPr txBox="1"/>
          <p:nvPr/>
        </p:nvSpPr>
        <p:spPr>
          <a:xfrm>
            <a:off x="4353057" y="308700"/>
            <a:ext cx="643943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Arithmetic with Significant figures</a:t>
            </a:r>
            <a:endParaRPr/>
          </a:p>
        </p:txBody>
      </p:sp>
      <p:sp>
        <p:nvSpPr>
          <p:cNvPr id="364" name="Google Shape;364;p33"/>
          <p:cNvSpPr txBox="1"/>
          <p:nvPr/>
        </p:nvSpPr>
        <p:spPr>
          <a:xfrm>
            <a:off x="227322" y="2156346"/>
            <a:ext cx="3043451" cy="39703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To add or subtract measurements , first perform the operation then </a:t>
            </a:r>
            <a:r>
              <a:rPr b="1" lang="en-US" sz="2400">
                <a:solidFill>
                  <a:srgbClr val="FF0000"/>
                </a:solidFill>
                <a:latin typeface="Corbel"/>
                <a:ea typeface="Corbel"/>
                <a:cs typeface="Corbel"/>
                <a:sym typeface="Corbel"/>
              </a:rPr>
              <a:t>ROUND OFF </a:t>
            </a:r>
            <a:r>
              <a:rPr lang="en-US" sz="2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the result to the </a:t>
            </a:r>
            <a:r>
              <a:rPr b="1" lang="en-US" sz="2400">
                <a:solidFill>
                  <a:srgbClr val="FF0000"/>
                </a:solidFill>
                <a:latin typeface="Corbel"/>
                <a:ea typeface="Corbel"/>
                <a:cs typeface="Corbel"/>
                <a:sym typeface="Corbel"/>
              </a:rPr>
              <a:t>least</a:t>
            </a:r>
            <a:r>
              <a:rPr lang="en-US" sz="2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number of </a:t>
            </a:r>
            <a:r>
              <a:rPr lang="en-US" sz="2400">
                <a:solidFill>
                  <a:srgbClr val="FF0000"/>
                </a:solidFill>
                <a:latin typeface="Corbel"/>
                <a:ea typeface="Corbel"/>
                <a:cs typeface="Corbel"/>
                <a:sym typeface="Corbel"/>
              </a:rPr>
              <a:t>digits after the decimal point.</a:t>
            </a:r>
            <a:endParaRPr/>
          </a:p>
        </p:txBody>
      </p:sp>
      <p:sp>
        <p:nvSpPr>
          <p:cNvPr id="365" name="Google Shape;365;p33"/>
          <p:cNvSpPr txBox="1"/>
          <p:nvPr/>
        </p:nvSpPr>
        <p:spPr>
          <a:xfrm>
            <a:off x="3655609" y="1448460"/>
            <a:ext cx="689211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0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1</a:t>
            </a:r>
            <a:r>
              <a:rPr b="1" lang="en-US" sz="4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 3.</a:t>
            </a:r>
            <a:r>
              <a:rPr b="1" lang="en-US" sz="4000" u="sng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rPr>
              <a:t>86</a:t>
            </a:r>
            <a:r>
              <a:rPr b="1" lang="en-US" sz="4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m + 2.</a:t>
            </a:r>
            <a:r>
              <a:rPr b="1" lang="en-US" sz="4000" u="sng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rPr>
              <a:t>4</a:t>
            </a:r>
            <a:r>
              <a:rPr b="1" lang="en-US" sz="4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m = </a:t>
            </a:r>
            <a:r>
              <a:rPr b="1" lang="en-US" sz="4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6.26 </a:t>
            </a:r>
            <a:r>
              <a:rPr b="1" lang="en-US" sz="40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m</a:t>
            </a:r>
            <a:r>
              <a:rPr b="1" lang="en-US" sz="4000">
                <a:solidFill>
                  <a:srgbClr val="FF0000"/>
                </a:solidFill>
                <a:latin typeface="Corbel"/>
                <a:ea typeface="Corbel"/>
                <a:cs typeface="Corbel"/>
                <a:sym typeface="Corbel"/>
              </a:rPr>
              <a:t> </a:t>
            </a:r>
            <a:r>
              <a:rPr b="1" lang="en-US" sz="40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</a:t>
            </a:r>
            <a:endParaRPr/>
          </a:p>
        </p:txBody>
      </p:sp>
      <p:sp>
        <p:nvSpPr>
          <p:cNvPr id="366" name="Google Shape;366;p33"/>
          <p:cNvSpPr/>
          <p:nvPr/>
        </p:nvSpPr>
        <p:spPr>
          <a:xfrm>
            <a:off x="8229600" y="2156346"/>
            <a:ext cx="259307" cy="655093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0775">
            <a:solidFill>
              <a:srgbClr val="2E87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67" name="Google Shape;367;p33"/>
          <p:cNvSpPr/>
          <p:nvPr/>
        </p:nvSpPr>
        <p:spPr>
          <a:xfrm>
            <a:off x="7586422" y="2864232"/>
            <a:ext cx="1782694" cy="847959"/>
          </a:xfrm>
          <a:prstGeom prst="roundRect">
            <a:avLst>
              <a:gd fmla="val 16667" name="adj"/>
            </a:avLst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68" name="Google Shape;368;p33"/>
          <p:cNvSpPr/>
          <p:nvPr/>
        </p:nvSpPr>
        <p:spPr>
          <a:xfrm>
            <a:off x="7608698" y="2933987"/>
            <a:ext cx="1760418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8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6.</a:t>
            </a:r>
            <a:r>
              <a:rPr b="1" lang="en-US" sz="4800">
                <a:solidFill>
                  <a:srgbClr val="00B0F0"/>
                </a:solidFill>
                <a:latin typeface="Open Sans"/>
                <a:ea typeface="Open Sans"/>
                <a:cs typeface="Open Sans"/>
                <a:sym typeface="Open Sans"/>
              </a:rPr>
              <a:t>3 </a:t>
            </a:r>
            <a:r>
              <a:rPr b="1" lang="en-US" sz="48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m</a:t>
            </a:r>
            <a:endParaRPr/>
          </a:p>
        </p:txBody>
      </p:sp>
      <p:sp>
        <p:nvSpPr>
          <p:cNvPr id="369" name="Google Shape;369;p33"/>
          <p:cNvSpPr/>
          <p:nvPr/>
        </p:nvSpPr>
        <p:spPr>
          <a:xfrm>
            <a:off x="3628353" y="4117791"/>
            <a:ext cx="716414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If the digit immediate right of the last significant figure is:</a:t>
            </a:r>
            <a:endParaRPr b="1" sz="20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70" name="Google Shape;370;p33"/>
          <p:cNvSpPr/>
          <p:nvPr/>
        </p:nvSpPr>
        <p:spPr>
          <a:xfrm>
            <a:off x="3696807" y="4719872"/>
            <a:ext cx="5668539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444444"/>
              </a:buClr>
              <a:buSzPts val="2000"/>
              <a:buFont typeface="Open Sans"/>
              <a:buAutoNum type="alphaLcParenR"/>
            </a:pPr>
            <a:r>
              <a:rPr lang="en-US" sz="20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greater than 5 – </a:t>
            </a:r>
            <a:r>
              <a:rPr lang="en-US" sz="2000" u="sng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Round up </a:t>
            </a:r>
            <a:r>
              <a:rPr lang="en-US" sz="20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the last sig. figure:</a:t>
            </a:r>
            <a:endParaRPr/>
          </a:p>
        </p:txBody>
      </p:sp>
      <p:sp>
        <p:nvSpPr>
          <p:cNvPr id="371" name="Google Shape;371;p33"/>
          <p:cNvSpPr/>
          <p:nvPr/>
        </p:nvSpPr>
        <p:spPr>
          <a:xfrm>
            <a:off x="7756334" y="5794450"/>
            <a:ext cx="163774" cy="770123"/>
          </a:xfrm>
          <a:prstGeom prst="up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0775">
            <a:solidFill>
              <a:srgbClr val="2E87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72" name="Google Shape;372;p33"/>
          <p:cNvSpPr/>
          <p:nvPr/>
        </p:nvSpPr>
        <p:spPr>
          <a:xfrm>
            <a:off x="6346244" y="5089204"/>
            <a:ext cx="1728358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8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2.5</a:t>
            </a:r>
            <a:r>
              <a:rPr b="1" lang="en-US" sz="4800" u="sng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3</a:t>
            </a:r>
            <a:r>
              <a:rPr b="1" lang="en-US" sz="4800">
                <a:solidFill>
                  <a:srgbClr val="00B0F0"/>
                </a:solidFill>
                <a:latin typeface="Open Sans"/>
                <a:ea typeface="Open Sans"/>
                <a:cs typeface="Open Sans"/>
                <a:sym typeface="Open Sans"/>
              </a:rPr>
              <a:t>6</a:t>
            </a:r>
            <a:endParaRPr b="1" sz="4800">
              <a:solidFill>
                <a:srgbClr val="00B0F0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73" name="Google Shape;373;p33"/>
          <p:cNvSpPr/>
          <p:nvPr/>
        </p:nvSpPr>
        <p:spPr>
          <a:xfrm>
            <a:off x="9166425" y="5141429"/>
            <a:ext cx="138531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8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2.5</a:t>
            </a:r>
            <a:r>
              <a:rPr b="1" lang="en-US" sz="480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4</a:t>
            </a:r>
            <a:endParaRPr b="1" sz="4800">
              <a:solidFill>
                <a:srgbClr val="00B0F0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74" name="Google Shape;374;p33"/>
          <p:cNvSpPr/>
          <p:nvPr/>
        </p:nvSpPr>
        <p:spPr>
          <a:xfrm>
            <a:off x="9029589" y="5089204"/>
            <a:ext cx="1762905" cy="883222"/>
          </a:xfrm>
          <a:prstGeom prst="roundRect">
            <a:avLst>
              <a:gd fmla="val 16667" name="adj"/>
            </a:avLst>
          </a:prstGeom>
          <a:noFill/>
          <a:ln cap="flat" cmpd="sng" w="107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8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9" name="Google Shape;379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57514" y="0"/>
            <a:ext cx="2346004" cy="2346004"/>
          </a:xfrm>
          <a:prstGeom prst="rect">
            <a:avLst/>
          </a:prstGeom>
          <a:noFill/>
          <a:ln>
            <a:noFill/>
          </a:ln>
        </p:spPr>
      </p:pic>
      <p:sp>
        <p:nvSpPr>
          <p:cNvPr id="380" name="Google Shape;380;p34"/>
          <p:cNvSpPr/>
          <p:nvPr/>
        </p:nvSpPr>
        <p:spPr>
          <a:xfrm>
            <a:off x="4353058" y="141973"/>
            <a:ext cx="6439437" cy="914400"/>
          </a:xfrm>
          <a:prstGeom prst="roundRect">
            <a:avLst>
              <a:gd fmla="val 16667" name="adj"/>
            </a:avLst>
          </a:prstGeom>
          <a:noFill/>
          <a:ln cap="flat" cmpd="sng" w="762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81" name="Google Shape;381;p34"/>
          <p:cNvSpPr txBox="1"/>
          <p:nvPr/>
        </p:nvSpPr>
        <p:spPr>
          <a:xfrm>
            <a:off x="4353057" y="308700"/>
            <a:ext cx="643943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Arithmetic with Significant figures</a:t>
            </a:r>
            <a:endParaRPr/>
          </a:p>
        </p:txBody>
      </p:sp>
      <p:sp>
        <p:nvSpPr>
          <p:cNvPr id="382" name="Google Shape;382;p34"/>
          <p:cNvSpPr txBox="1"/>
          <p:nvPr/>
        </p:nvSpPr>
        <p:spPr>
          <a:xfrm>
            <a:off x="227322" y="2156346"/>
            <a:ext cx="3043451" cy="39703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To multiply or divide measurements , first perform the operation then </a:t>
            </a:r>
            <a:r>
              <a:rPr b="1" lang="en-US" sz="2400">
                <a:solidFill>
                  <a:srgbClr val="FF0000"/>
                </a:solidFill>
                <a:latin typeface="Corbel"/>
                <a:ea typeface="Corbel"/>
                <a:cs typeface="Corbel"/>
                <a:sym typeface="Corbel"/>
              </a:rPr>
              <a:t>ROUND OFF </a:t>
            </a:r>
            <a:r>
              <a:rPr lang="en-US" sz="2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the result to the </a:t>
            </a:r>
            <a:r>
              <a:rPr b="1" lang="en-US" sz="2400">
                <a:solidFill>
                  <a:srgbClr val="FF0000"/>
                </a:solidFill>
                <a:latin typeface="Corbel"/>
                <a:ea typeface="Corbel"/>
                <a:cs typeface="Corbel"/>
                <a:sym typeface="Corbel"/>
              </a:rPr>
              <a:t>least</a:t>
            </a:r>
            <a:r>
              <a:rPr lang="en-US" sz="2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number of </a:t>
            </a:r>
            <a:r>
              <a:rPr lang="en-US" sz="2400">
                <a:solidFill>
                  <a:srgbClr val="FF0000"/>
                </a:solidFill>
                <a:latin typeface="Corbel"/>
                <a:ea typeface="Corbel"/>
                <a:cs typeface="Corbel"/>
                <a:sym typeface="Corbel"/>
              </a:rPr>
              <a:t>significant figures.</a:t>
            </a:r>
            <a:endParaRPr/>
          </a:p>
        </p:txBody>
      </p:sp>
      <p:sp>
        <p:nvSpPr>
          <p:cNvPr id="383" name="Google Shape;383;p34"/>
          <p:cNvSpPr txBox="1"/>
          <p:nvPr/>
        </p:nvSpPr>
        <p:spPr>
          <a:xfrm>
            <a:off x="3545004" y="1425882"/>
            <a:ext cx="8422660" cy="707886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b="-37067" l="-2605" r="-1591" t="-17239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Corbel"/>
                <a:ea typeface="Corbel"/>
                <a:cs typeface="Corbel"/>
                <a:sym typeface="Corbel"/>
              </a:rPr>
              <a:t> </a:t>
            </a:r>
            <a:endParaRPr/>
          </a:p>
        </p:txBody>
      </p:sp>
      <p:sp>
        <p:nvSpPr>
          <p:cNvPr id="384" name="Google Shape;384;p34"/>
          <p:cNvSpPr/>
          <p:nvPr/>
        </p:nvSpPr>
        <p:spPr>
          <a:xfrm>
            <a:off x="9599776" y="2063167"/>
            <a:ext cx="259307" cy="655093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0775">
            <a:solidFill>
              <a:srgbClr val="2E87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85" name="Google Shape;385;p34"/>
          <p:cNvSpPr/>
          <p:nvPr/>
        </p:nvSpPr>
        <p:spPr>
          <a:xfrm>
            <a:off x="8309907" y="2841367"/>
            <a:ext cx="3098352" cy="847959"/>
          </a:xfrm>
          <a:prstGeom prst="roundRect">
            <a:avLst>
              <a:gd fmla="val 16667" name="adj"/>
            </a:avLst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86" name="Google Shape;386;p34"/>
          <p:cNvSpPr/>
          <p:nvPr/>
        </p:nvSpPr>
        <p:spPr>
          <a:xfrm>
            <a:off x="8332183" y="2911122"/>
            <a:ext cx="3305713" cy="830997"/>
          </a:xfrm>
          <a:prstGeom prst="rect">
            <a:avLst/>
          </a:prstGeom>
          <a:blipFill rotWithShape="1">
            <a:blip r:embed="rId5">
              <a:alphaModFix/>
            </a:blip>
            <a:stretch>
              <a:fillRect b="-35292" l="-8486" r="0" t="-19852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Corbel"/>
                <a:ea typeface="Corbel"/>
                <a:cs typeface="Corbel"/>
                <a:sym typeface="Corbel"/>
              </a:rPr>
              <a:t> </a:t>
            </a:r>
            <a:endParaRPr/>
          </a:p>
        </p:txBody>
      </p:sp>
      <p:sp>
        <p:nvSpPr>
          <p:cNvPr id="387" name="Google Shape;387;p34"/>
          <p:cNvSpPr/>
          <p:nvPr/>
        </p:nvSpPr>
        <p:spPr>
          <a:xfrm>
            <a:off x="3628353" y="4117791"/>
            <a:ext cx="716414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If the digit immediate right of the last significant figure is:</a:t>
            </a:r>
            <a:endParaRPr b="1" sz="20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88" name="Google Shape;388;p34"/>
          <p:cNvSpPr/>
          <p:nvPr/>
        </p:nvSpPr>
        <p:spPr>
          <a:xfrm>
            <a:off x="3696807" y="4719872"/>
            <a:ext cx="5668539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444444"/>
              </a:buClr>
              <a:buSzPts val="2000"/>
              <a:buFont typeface="Open Sans"/>
              <a:buAutoNum type="alphaLcParenR"/>
            </a:pPr>
            <a:r>
              <a:rPr lang="en-US" sz="20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greater than 5 – </a:t>
            </a:r>
            <a:r>
              <a:rPr lang="en-US" sz="2000" u="sng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Round up </a:t>
            </a:r>
            <a:r>
              <a:rPr lang="en-US" sz="20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the last sig. figure:</a:t>
            </a:r>
            <a:endParaRPr/>
          </a:p>
        </p:txBody>
      </p:sp>
      <p:sp>
        <p:nvSpPr>
          <p:cNvPr id="389" name="Google Shape;389;p34"/>
          <p:cNvSpPr/>
          <p:nvPr/>
        </p:nvSpPr>
        <p:spPr>
          <a:xfrm>
            <a:off x="7756334" y="5794450"/>
            <a:ext cx="163774" cy="770123"/>
          </a:xfrm>
          <a:prstGeom prst="up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0775">
            <a:solidFill>
              <a:srgbClr val="2E87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90" name="Google Shape;390;p34"/>
          <p:cNvSpPr/>
          <p:nvPr/>
        </p:nvSpPr>
        <p:spPr>
          <a:xfrm>
            <a:off x="6346244" y="5089204"/>
            <a:ext cx="1728358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8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2.5</a:t>
            </a:r>
            <a:r>
              <a:rPr b="1" lang="en-US" sz="4800" u="sng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3</a:t>
            </a:r>
            <a:r>
              <a:rPr b="1" lang="en-US" sz="4800">
                <a:solidFill>
                  <a:srgbClr val="00B0F0"/>
                </a:solidFill>
                <a:latin typeface="Open Sans"/>
                <a:ea typeface="Open Sans"/>
                <a:cs typeface="Open Sans"/>
                <a:sym typeface="Open Sans"/>
              </a:rPr>
              <a:t>6</a:t>
            </a:r>
            <a:endParaRPr b="1" sz="4800">
              <a:solidFill>
                <a:srgbClr val="00B0F0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91" name="Google Shape;391;p34"/>
          <p:cNvSpPr/>
          <p:nvPr/>
        </p:nvSpPr>
        <p:spPr>
          <a:xfrm>
            <a:off x="9166425" y="5141429"/>
            <a:ext cx="138531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8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2.5</a:t>
            </a:r>
            <a:r>
              <a:rPr b="1" lang="en-US" sz="480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4</a:t>
            </a:r>
            <a:endParaRPr b="1" sz="4800">
              <a:solidFill>
                <a:srgbClr val="00B0F0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92" name="Google Shape;392;p34"/>
          <p:cNvSpPr/>
          <p:nvPr/>
        </p:nvSpPr>
        <p:spPr>
          <a:xfrm>
            <a:off x="9029589" y="5089204"/>
            <a:ext cx="1762905" cy="883222"/>
          </a:xfrm>
          <a:prstGeom prst="roundRect">
            <a:avLst>
              <a:gd fmla="val 16667" name="adj"/>
            </a:avLst>
          </a:prstGeom>
          <a:noFill/>
          <a:ln cap="flat" cmpd="sng" w="107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93" name="Google Shape;393;p34"/>
          <p:cNvSpPr txBox="1"/>
          <p:nvPr/>
        </p:nvSpPr>
        <p:spPr>
          <a:xfrm>
            <a:off x="4513301" y="2088363"/>
            <a:ext cx="1665606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20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4 SF</a:t>
            </a:r>
            <a:endParaRPr/>
          </a:p>
        </p:txBody>
      </p:sp>
      <p:sp>
        <p:nvSpPr>
          <p:cNvPr id="394" name="Google Shape;394;p34"/>
          <p:cNvSpPr txBox="1"/>
          <p:nvPr/>
        </p:nvSpPr>
        <p:spPr>
          <a:xfrm>
            <a:off x="7261190" y="2088364"/>
            <a:ext cx="1964143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20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3 SF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9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0" name="Google Shape;400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57514" y="0"/>
            <a:ext cx="2346004" cy="2346004"/>
          </a:xfrm>
          <a:prstGeom prst="rect">
            <a:avLst/>
          </a:prstGeom>
          <a:noFill/>
          <a:ln>
            <a:noFill/>
          </a:ln>
        </p:spPr>
      </p:pic>
      <p:sp>
        <p:nvSpPr>
          <p:cNvPr id="401" name="Google Shape;401;p35"/>
          <p:cNvSpPr txBox="1"/>
          <p:nvPr/>
        </p:nvSpPr>
        <p:spPr>
          <a:xfrm>
            <a:off x="3603008" y="177421"/>
            <a:ext cx="7861111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Solve the following problems , using the correct number of significant figures each time.</a:t>
            </a:r>
            <a:endParaRPr/>
          </a:p>
        </p:txBody>
      </p:sp>
      <p:pic>
        <p:nvPicPr>
          <p:cNvPr id="402" name="Google Shape;402;p3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539344" y="888643"/>
            <a:ext cx="1641743" cy="1641743"/>
          </a:xfrm>
          <a:prstGeom prst="rect">
            <a:avLst/>
          </a:prstGeom>
          <a:noFill/>
          <a:ln>
            <a:noFill/>
          </a:ln>
        </p:spPr>
      </p:pic>
      <p:sp>
        <p:nvSpPr>
          <p:cNvPr id="403" name="Google Shape;403;p35"/>
          <p:cNvSpPr/>
          <p:nvPr/>
        </p:nvSpPr>
        <p:spPr>
          <a:xfrm>
            <a:off x="298784" y="2426402"/>
            <a:ext cx="1433406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3200" cap="none">
                <a:solidFill>
                  <a:schemeClr val="dk1"/>
                </a:solidFill>
                <a:latin typeface="Algerian"/>
                <a:ea typeface="Algerian"/>
                <a:cs typeface="Algerian"/>
                <a:sym typeface="Algerian"/>
              </a:rPr>
              <a:t>5 Mins</a:t>
            </a:r>
            <a:endParaRPr/>
          </a:p>
        </p:txBody>
      </p:sp>
      <p:pic>
        <p:nvPicPr>
          <p:cNvPr id="404" name="Google Shape;404;p3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90117" y="3953896"/>
            <a:ext cx="2537939" cy="1691959"/>
          </a:xfrm>
          <a:prstGeom prst="rect">
            <a:avLst/>
          </a:prstGeom>
          <a:noFill/>
          <a:ln>
            <a:noFill/>
          </a:ln>
        </p:spPr>
      </p:pic>
      <p:sp>
        <p:nvSpPr>
          <p:cNvPr id="405" name="Google Shape;405;p35"/>
          <p:cNvSpPr/>
          <p:nvPr/>
        </p:nvSpPr>
        <p:spPr>
          <a:xfrm>
            <a:off x="26220" y="3321711"/>
            <a:ext cx="2177199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3200" cap="none">
                <a:solidFill>
                  <a:schemeClr val="dk1"/>
                </a:solidFill>
                <a:latin typeface="Algerian"/>
                <a:ea typeface="Algerian"/>
                <a:cs typeface="Algerian"/>
                <a:sym typeface="Algerian"/>
              </a:rPr>
              <a:t>In Groups</a:t>
            </a:r>
            <a:endParaRPr/>
          </a:p>
        </p:txBody>
      </p:sp>
      <p:sp>
        <p:nvSpPr>
          <p:cNvPr id="406" name="Google Shape;406;p35"/>
          <p:cNvSpPr txBox="1"/>
          <p:nvPr/>
        </p:nvSpPr>
        <p:spPr>
          <a:xfrm>
            <a:off x="3603008" y="1417126"/>
            <a:ext cx="731520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1) 5.74 + 0.832 + 2.651 =</a:t>
            </a:r>
            <a:endParaRPr/>
          </a:p>
        </p:txBody>
      </p:sp>
      <p:sp>
        <p:nvSpPr>
          <p:cNvPr id="407" name="Google Shape;407;p35"/>
          <p:cNvSpPr txBox="1"/>
          <p:nvPr/>
        </p:nvSpPr>
        <p:spPr>
          <a:xfrm>
            <a:off x="3603008" y="3026374"/>
            <a:ext cx="731520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2) 4.8 + 3.965 =</a:t>
            </a:r>
            <a:endParaRPr/>
          </a:p>
        </p:txBody>
      </p:sp>
      <p:sp>
        <p:nvSpPr>
          <p:cNvPr id="408" name="Google Shape;408;p35"/>
          <p:cNvSpPr txBox="1"/>
          <p:nvPr/>
        </p:nvSpPr>
        <p:spPr>
          <a:xfrm>
            <a:off x="8713694" y="1402389"/>
            <a:ext cx="137160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9.2</a:t>
            </a:r>
            <a:r>
              <a:rPr lang="en-US" sz="3200" u="sng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endParaRPr/>
          </a:p>
        </p:txBody>
      </p:sp>
      <p:sp>
        <p:nvSpPr>
          <p:cNvPr id="409" name="Google Shape;409;p35"/>
          <p:cNvSpPr txBox="1"/>
          <p:nvPr/>
        </p:nvSpPr>
        <p:spPr>
          <a:xfrm>
            <a:off x="8875059" y="2360741"/>
            <a:ext cx="137160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9.22</a:t>
            </a:r>
            <a:endParaRPr/>
          </a:p>
        </p:txBody>
      </p:sp>
      <p:sp>
        <p:nvSpPr>
          <p:cNvPr id="410" name="Google Shape;410;p35"/>
          <p:cNvSpPr/>
          <p:nvPr/>
        </p:nvSpPr>
        <p:spPr>
          <a:xfrm>
            <a:off x="9251576" y="2001901"/>
            <a:ext cx="147918" cy="344103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0775">
            <a:solidFill>
              <a:srgbClr val="2E87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411" name="Google Shape;411;p35"/>
          <p:cNvSpPr txBox="1"/>
          <p:nvPr/>
        </p:nvSpPr>
        <p:spPr>
          <a:xfrm>
            <a:off x="3589916" y="2190972"/>
            <a:ext cx="1815802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Decimal Places</a:t>
            </a:r>
            <a:endParaRPr/>
          </a:p>
        </p:txBody>
      </p:sp>
      <p:sp>
        <p:nvSpPr>
          <p:cNvPr id="412" name="Google Shape;412;p35"/>
          <p:cNvSpPr txBox="1"/>
          <p:nvPr/>
        </p:nvSpPr>
        <p:spPr>
          <a:xfrm>
            <a:off x="5201531" y="2190972"/>
            <a:ext cx="1815802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Decimal Places</a:t>
            </a:r>
            <a:endParaRPr/>
          </a:p>
        </p:txBody>
      </p:sp>
      <p:sp>
        <p:nvSpPr>
          <p:cNvPr id="413" name="Google Shape;413;p35"/>
          <p:cNvSpPr txBox="1"/>
          <p:nvPr/>
        </p:nvSpPr>
        <p:spPr>
          <a:xfrm>
            <a:off x="6813146" y="2190972"/>
            <a:ext cx="1815802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Decimal Places</a:t>
            </a:r>
            <a:endParaRPr/>
          </a:p>
        </p:txBody>
      </p:sp>
      <p:sp>
        <p:nvSpPr>
          <p:cNvPr id="414" name="Google Shape;414;p35"/>
          <p:cNvSpPr/>
          <p:nvPr/>
        </p:nvSpPr>
        <p:spPr>
          <a:xfrm>
            <a:off x="8875059" y="2426402"/>
            <a:ext cx="1089212" cy="519114"/>
          </a:xfrm>
          <a:prstGeom prst="roundRect">
            <a:avLst>
              <a:gd fmla="val 16667" name="adj"/>
            </a:avLst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415" name="Google Shape;415;p35"/>
          <p:cNvSpPr txBox="1"/>
          <p:nvPr/>
        </p:nvSpPr>
        <p:spPr>
          <a:xfrm>
            <a:off x="3589916" y="3683326"/>
            <a:ext cx="1815802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Decimal Place</a:t>
            </a:r>
            <a:endParaRPr/>
          </a:p>
        </p:txBody>
      </p:sp>
      <p:sp>
        <p:nvSpPr>
          <p:cNvPr id="416" name="Google Shape;416;p35"/>
          <p:cNvSpPr txBox="1"/>
          <p:nvPr/>
        </p:nvSpPr>
        <p:spPr>
          <a:xfrm>
            <a:off x="4997344" y="3683326"/>
            <a:ext cx="1815802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Decimal Places</a:t>
            </a:r>
            <a:endParaRPr/>
          </a:p>
        </p:txBody>
      </p:sp>
      <p:sp>
        <p:nvSpPr>
          <p:cNvPr id="417" name="Google Shape;417;p35"/>
          <p:cNvSpPr txBox="1"/>
          <p:nvPr/>
        </p:nvSpPr>
        <p:spPr>
          <a:xfrm>
            <a:off x="6848974" y="3026374"/>
            <a:ext cx="137160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8.</a:t>
            </a:r>
            <a:r>
              <a:rPr lang="en-US" sz="3200" u="sng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7</a:t>
            </a: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65</a:t>
            </a:r>
            <a:endParaRPr/>
          </a:p>
        </p:txBody>
      </p:sp>
      <p:sp>
        <p:nvSpPr>
          <p:cNvPr id="418" name="Google Shape;418;p35"/>
          <p:cNvSpPr txBox="1"/>
          <p:nvPr/>
        </p:nvSpPr>
        <p:spPr>
          <a:xfrm>
            <a:off x="7010339" y="3984726"/>
            <a:ext cx="137160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8.8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9" name="Google Shape;419;p35"/>
          <p:cNvSpPr/>
          <p:nvPr/>
        </p:nvSpPr>
        <p:spPr>
          <a:xfrm>
            <a:off x="7386856" y="3625886"/>
            <a:ext cx="147918" cy="344103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0775">
            <a:solidFill>
              <a:srgbClr val="2E87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420" name="Google Shape;420;p35"/>
          <p:cNvSpPr/>
          <p:nvPr/>
        </p:nvSpPr>
        <p:spPr>
          <a:xfrm>
            <a:off x="6929656" y="4017556"/>
            <a:ext cx="1089212" cy="519114"/>
          </a:xfrm>
          <a:prstGeom prst="roundRect">
            <a:avLst>
              <a:gd fmla="val 16667" name="adj"/>
            </a:avLst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421" name="Google Shape;421;p35"/>
          <p:cNvSpPr txBox="1"/>
          <p:nvPr/>
        </p:nvSpPr>
        <p:spPr>
          <a:xfrm>
            <a:off x="3603008" y="4650689"/>
            <a:ext cx="731520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3) 5.02 x 89.665 x 0.10 =</a:t>
            </a:r>
            <a:endParaRPr/>
          </a:p>
        </p:txBody>
      </p:sp>
      <p:sp>
        <p:nvSpPr>
          <p:cNvPr id="422" name="Google Shape;422;p35"/>
          <p:cNvSpPr txBox="1"/>
          <p:nvPr/>
        </p:nvSpPr>
        <p:spPr>
          <a:xfrm>
            <a:off x="8592671" y="4650689"/>
            <a:ext cx="2138082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u="sng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45</a:t>
            </a: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.0118</a:t>
            </a:r>
            <a:endParaRPr/>
          </a:p>
        </p:txBody>
      </p:sp>
      <p:sp>
        <p:nvSpPr>
          <p:cNvPr id="423" name="Google Shape;423;p35"/>
          <p:cNvSpPr txBox="1"/>
          <p:nvPr/>
        </p:nvSpPr>
        <p:spPr>
          <a:xfrm>
            <a:off x="8619566" y="5620578"/>
            <a:ext cx="137160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45</a:t>
            </a:r>
            <a:endParaRPr/>
          </a:p>
        </p:txBody>
      </p:sp>
      <p:sp>
        <p:nvSpPr>
          <p:cNvPr id="424" name="Google Shape;424;p35"/>
          <p:cNvSpPr/>
          <p:nvPr/>
        </p:nvSpPr>
        <p:spPr>
          <a:xfrm>
            <a:off x="9130553" y="5250201"/>
            <a:ext cx="147918" cy="344103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0775">
            <a:solidFill>
              <a:srgbClr val="2E87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425" name="Google Shape;425;p35"/>
          <p:cNvSpPr/>
          <p:nvPr/>
        </p:nvSpPr>
        <p:spPr>
          <a:xfrm>
            <a:off x="8754036" y="5674702"/>
            <a:ext cx="1089212" cy="519114"/>
          </a:xfrm>
          <a:prstGeom prst="roundRect">
            <a:avLst>
              <a:gd fmla="val 16667" name="adj"/>
            </a:avLst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cxnSp>
        <p:nvCxnSpPr>
          <p:cNvPr id="426" name="Google Shape;426;p35"/>
          <p:cNvCxnSpPr/>
          <p:nvPr/>
        </p:nvCxnSpPr>
        <p:spPr>
          <a:xfrm>
            <a:off x="7756550" y="5235464"/>
            <a:ext cx="464024" cy="0"/>
          </a:xfrm>
          <a:prstGeom prst="straightConnector1">
            <a:avLst/>
          </a:prstGeom>
          <a:noFill/>
          <a:ln cap="flat" cmpd="sng" w="57150">
            <a:solidFill>
              <a:srgbClr val="FF0000">
                <a:alpha val="49803"/>
              </a:srgbClr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27" name="Google Shape;427;p35"/>
          <p:cNvSpPr txBox="1"/>
          <p:nvPr/>
        </p:nvSpPr>
        <p:spPr>
          <a:xfrm>
            <a:off x="3647769" y="5322689"/>
            <a:ext cx="1815802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Significant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Figures</a:t>
            </a:r>
            <a:endParaRPr/>
          </a:p>
        </p:txBody>
      </p:sp>
      <p:sp>
        <p:nvSpPr>
          <p:cNvPr id="428" name="Google Shape;428;p35"/>
          <p:cNvSpPr txBox="1"/>
          <p:nvPr/>
        </p:nvSpPr>
        <p:spPr>
          <a:xfrm>
            <a:off x="5259384" y="5322689"/>
            <a:ext cx="1815802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Significant Figures</a:t>
            </a:r>
            <a:endParaRPr/>
          </a:p>
        </p:txBody>
      </p:sp>
      <p:sp>
        <p:nvSpPr>
          <p:cNvPr id="429" name="Google Shape;429;p35"/>
          <p:cNvSpPr txBox="1"/>
          <p:nvPr/>
        </p:nvSpPr>
        <p:spPr>
          <a:xfrm>
            <a:off x="6870999" y="5322689"/>
            <a:ext cx="1815802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Significant Figures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3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p36"/>
          <p:cNvSpPr/>
          <p:nvPr/>
        </p:nvSpPr>
        <p:spPr>
          <a:xfrm>
            <a:off x="7694762" y="1811547"/>
            <a:ext cx="1771291" cy="253042"/>
          </a:xfrm>
          <a:prstGeom prst="rect">
            <a:avLst/>
          </a:prstGeom>
          <a:solidFill>
            <a:srgbClr val="FFFF00"/>
          </a:solidFill>
          <a:ln cap="flat" cmpd="sng" w="10775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435" name="Google Shape;435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57514" y="0"/>
            <a:ext cx="2346004" cy="2346004"/>
          </a:xfrm>
          <a:prstGeom prst="rect">
            <a:avLst/>
          </a:prstGeom>
          <a:noFill/>
          <a:ln>
            <a:noFill/>
          </a:ln>
        </p:spPr>
      </p:pic>
      <p:sp>
        <p:nvSpPr>
          <p:cNvPr id="436" name="Google Shape;436;p36"/>
          <p:cNvSpPr/>
          <p:nvPr/>
        </p:nvSpPr>
        <p:spPr>
          <a:xfrm>
            <a:off x="3697965" y="113110"/>
            <a:ext cx="2047741" cy="914400"/>
          </a:xfrm>
          <a:prstGeom prst="roundRect">
            <a:avLst>
              <a:gd fmla="val 16667" name="adj"/>
            </a:avLst>
          </a:prstGeom>
          <a:noFill/>
          <a:ln cap="flat" cmpd="sng" w="762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437" name="Google Shape;437;p36"/>
          <p:cNvSpPr txBox="1"/>
          <p:nvPr/>
        </p:nvSpPr>
        <p:spPr>
          <a:xfrm>
            <a:off x="3807145" y="308700"/>
            <a:ext cx="182938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Example 1</a:t>
            </a:r>
            <a:endParaRPr/>
          </a:p>
        </p:txBody>
      </p:sp>
      <p:sp>
        <p:nvSpPr>
          <p:cNvPr id="438" name="Google Shape;438;p36"/>
          <p:cNvSpPr txBox="1"/>
          <p:nvPr/>
        </p:nvSpPr>
        <p:spPr>
          <a:xfrm>
            <a:off x="3697965" y="1173002"/>
            <a:ext cx="7820748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Using Distance and Time To Find Speed.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When a car travels 434 km in 4.5, what is the car’s average speed ?</a:t>
            </a:r>
            <a:endParaRPr/>
          </a:p>
        </p:txBody>
      </p:sp>
      <p:sp>
        <p:nvSpPr>
          <p:cNvPr id="439" name="Google Shape;439;p36"/>
          <p:cNvSpPr txBox="1"/>
          <p:nvPr/>
        </p:nvSpPr>
        <p:spPr>
          <a:xfrm>
            <a:off x="228600" y="2618971"/>
            <a:ext cx="2985247" cy="25545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The Problem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Analyze and Sketch the Problem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Solve for the Unknown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Evaluate the Answer</a:t>
            </a:r>
            <a:endParaRPr/>
          </a:p>
        </p:txBody>
      </p:sp>
      <p:sp>
        <p:nvSpPr>
          <p:cNvPr id="440" name="Google Shape;440;p36"/>
          <p:cNvSpPr txBox="1"/>
          <p:nvPr/>
        </p:nvSpPr>
        <p:spPr>
          <a:xfrm>
            <a:off x="3590364" y="2334157"/>
            <a:ext cx="2756647" cy="16158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Known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Distance = 434 km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Time  = 4.5 h </a:t>
            </a:r>
            <a:endParaRPr/>
          </a:p>
        </p:txBody>
      </p:sp>
      <p:sp>
        <p:nvSpPr>
          <p:cNvPr id="441" name="Google Shape;441;p36"/>
          <p:cNvSpPr txBox="1"/>
          <p:nvPr/>
        </p:nvSpPr>
        <p:spPr>
          <a:xfrm>
            <a:off x="7471024" y="2346004"/>
            <a:ext cx="2756647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Unknown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Speed = ? Km/h</a:t>
            </a:r>
            <a:endParaRPr/>
          </a:p>
        </p:txBody>
      </p:sp>
      <p:cxnSp>
        <p:nvCxnSpPr>
          <p:cNvPr id="442" name="Google Shape;442;p36"/>
          <p:cNvCxnSpPr/>
          <p:nvPr/>
        </p:nvCxnSpPr>
        <p:spPr>
          <a:xfrm flipH="1" rot="10800000">
            <a:off x="2466351" y="1465730"/>
            <a:ext cx="1231614" cy="1317811"/>
          </a:xfrm>
          <a:prstGeom prst="straightConnector1">
            <a:avLst/>
          </a:prstGeom>
          <a:noFill/>
          <a:ln cap="flat" cmpd="sng" w="57150">
            <a:solidFill>
              <a:schemeClr val="dk1">
                <a:alpha val="49803"/>
              </a:schemeClr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43" name="Google Shape;443;p36"/>
          <p:cNvCxnSpPr/>
          <p:nvPr/>
        </p:nvCxnSpPr>
        <p:spPr>
          <a:xfrm flipH="1" rot="10800000">
            <a:off x="3082158" y="2929034"/>
            <a:ext cx="508206" cy="486519"/>
          </a:xfrm>
          <a:prstGeom prst="straightConnector1">
            <a:avLst/>
          </a:prstGeom>
          <a:noFill/>
          <a:ln cap="flat" cmpd="sng" w="57150">
            <a:solidFill>
              <a:schemeClr val="dk1">
                <a:alpha val="49803"/>
              </a:schemeClr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44" name="Google Shape;444;p36"/>
          <p:cNvCxnSpPr/>
          <p:nvPr/>
        </p:nvCxnSpPr>
        <p:spPr>
          <a:xfrm flipH="1" rot="10800000">
            <a:off x="3082158" y="4288300"/>
            <a:ext cx="844383" cy="12469"/>
          </a:xfrm>
          <a:prstGeom prst="straightConnector1">
            <a:avLst/>
          </a:prstGeom>
          <a:noFill/>
          <a:ln cap="flat" cmpd="sng" w="57150">
            <a:solidFill>
              <a:schemeClr val="dk1">
                <a:alpha val="49803"/>
              </a:schemeClr>
            </a:solidFill>
            <a:prstDash val="solid"/>
            <a:round/>
            <a:headEnd len="sm" w="sm" type="none"/>
            <a:tailEnd len="med" w="med" type="triangle"/>
          </a:ln>
        </p:spPr>
      </p:cxnSp>
      <p:grpSp>
        <p:nvGrpSpPr>
          <p:cNvPr id="445" name="Google Shape;445;p36"/>
          <p:cNvGrpSpPr/>
          <p:nvPr/>
        </p:nvGrpSpPr>
        <p:grpSpPr>
          <a:xfrm>
            <a:off x="3926541" y="4082265"/>
            <a:ext cx="4114800" cy="418559"/>
            <a:chOff x="3926541" y="4082265"/>
            <a:chExt cx="4114800" cy="418559"/>
          </a:xfrm>
        </p:grpSpPr>
        <p:sp>
          <p:nvSpPr>
            <p:cNvPr id="446" name="Google Shape;446;p36"/>
            <p:cNvSpPr/>
            <p:nvPr/>
          </p:nvSpPr>
          <p:spPr>
            <a:xfrm>
              <a:off x="5451598" y="4100714"/>
              <a:ext cx="778417" cy="400110"/>
            </a:xfrm>
            <a:prstGeom prst="rect">
              <a:avLst/>
            </a:prstGeom>
            <a:solidFill>
              <a:srgbClr val="FFFF00"/>
            </a:solidFill>
            <a:ln cap="flat" cmpd="sng" w="10775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447" name="Google Shape;447;p36"/>
            <p:cNvSpPr txBox="1"/>
            <p:nvPr/>
          </p:nvSpPr>
          <p:spPr>
            <a:xfrm>
              <a:off x="3926541" y="4082265"/>
              <a:ext cx="4114800" cy="40011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20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Distance = Speed x Time</a:t>
              </a:r>
              <a:endParaRPr/>
            </a:p>
          </p:txBody>
        </p:sp>
      </p:grpSp>
      <p:sp>
        <p:nvSpPr>
          <p:cNvPr id="448" name="Google Shape;448;p36"/>
          <p:cNvSpPr txBox="1"/>
          <p:nvPr/>
        </p:nvSpPr>
        <p:spPr>
          <a:xfrm>
            <a:off x="7735102" y="3896243"/>
            <a:ext cx="3910374" cy="719108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b="-8473" l="-3274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Corbel"/>
                <a:ea typeface="Corbel"/>
                <a:cs typeface="Corbel"/>
                <a:sym typeface="Corbel"/>
              </a:rPr>
              <a:t> </a:t>
            </a:r>
            <a:endParaRPr/>
          </a:p>
        </p:txBody>
      </p:sp>
      <p:sp>
        <p:nvSpPr>
          <p:cNvPr id="449" name="Google Shape;449;p36"/>
          <p:cNvSpPr txBox="1"/>
          <p:nvPr/>
        </p:nvSpPr>
        <p:spPr>
          <a:xfrm>
            <a:off x="3926541" y="4704332"/>
            <a:ext cx="3910374" cy="719108"/>
          </a:xfrm>
          <a:prstGeom prst="rect">
            <a:avLst/>
          </a:prstGeom>
          <a:blipFill rotWithShape="1">
            <a:blip r:embed="rId5">
              <a:alphaModFix/>
            </a:blip>
            <a:stretch>
              <a:fillRect b="-7625" l="-3114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Corbel"/>
                <a:ea typeface="Corbel"/>
                <a:cs typeface="Corbel"/>
                <a:sym typeface="Corbel"/>
              </a:rPr>
              <a:t> </a:t>
            </a:r>
            <a:endParaRPr/>
          </a:p>
        </p:txBody>
      </p:sp>
      <p:sp>
        <p:nvSpPr>
          <p:cNvPr id="450" name="Google Shape;450;p36"/>
          <p:cNvSpPr txBox="1"/>
          <p:nvPr/>
        </p:nvSpPr>
        <p:spPr>
          <a:xfrm>
            <a:off x="5515837" y="5848396"/>
            <a:ext cx="3910374" cy="523220"/>
          </a:xfrm>
          <a:prstGeom prst="rect">
            <a:avLst/>
          </a:prstGeom>
          <a:blipFill rotWithShape="1">
            <a:blip r:embed="rId6">
              <a:alphaModFix/>
            </a:blip>
            <a:stretch>
              <a:fillRect b="-29541" l="-3109" r="0" t="-10225"/>
            </a:stretch>
          </a:blip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Corbel"/>
                <a:ea typeface="Corbel"/>
                <a:cs typeface="Corbel"/>
                <a:sym typeface="Corbel"/>
              </a:rPr>
              <a:t> </a:t>
            </a:r>
            <a:endParaRPr/>
          </a:p>
        </p:txBody>
      </p:sp>
      <p:sp>
        <p:nvSpPr>
          <p:cNvPr id="451" name="Google Shape;451;p36"/>
          <p:cNvSpPr txBox="1"/>
          <p:nvPr/>
        </p:nvSpPr>
        <p:spPr>
          <a:xfrm>
            <a:off x="45880" y="5184489"/>
            <a:ext cx="4437555" cy="86177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Distance = speed x time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            = 96.4 km/h x 4.5 h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            = 434 km</a:t>
            </a:r>
            <a:endParaRPr/>
          </a:p>
        </p:txBody>
      </p:sp>
      <p:cxnSp>
        <p:nvCxnSpPr>
          <p:cNvPr id="452" name="Google Shape;452;p36"/>
          <p:cNvCxnSpPr/>
          <p:nvPr/>
        </p:nvCxnSpPr>
        <p:spPr>
          <a:xfrm flipH="1">
            <a:off x="2337457" y="5503532"/>
            <a:ext cx="220717" cy="223687"/>
          </a:xfrm>
          <a:prstGeom prst="straightConnector1">
            <a:avLst/>
          </a:prstGeom>
          <a:noFill/>
          <a:ln cap="flat" cmpd="sng" w="38100">
            <a:solidFill>
              <a:srgbClr val="FF0000">
                <a:alpha val="49803"/>
              </a:srgbClr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53" name="Google Shape;453;p36"/>
          <p:cNvCxnSpPr/>
          <p:nvPr/>
        </p:nvCxnSpPr>
        <p:spPr>
          <a:xfrm flipH="1">
            <a:off x="3125727" y="5498046"/>
            <a:ext cx="220717" cy="223687"/>
          </a:xfrm>
          <a:prstGeom prst="straightConnector1">
            <a:avLst/>
          </a:prstGeom>
          <a:noFill/>
          <a:ln cap="flat" cmpd="sng" w="38100">
            <a:solidFill>
              <a:srgbClr val="FF0000">
                <a:alpha val="49803"/>
              </a:srgbClr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7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p37"/>
          <p:cNvSpPr txBox="1"/>
          <p:nvPr>
            <p:ph type="ctrTitle"/>
          </p:nvPr>
        </p:nvSpPr>
        <p:spPr>
          <a:xfrm>
            <a:off x="1372971" y="1815152"/>
            <a:ext cx="7315200" cy="25884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400"/>
              <a:buFont typeface="Algerian"/>
              <a:buNone/>
            </a:pPr>
            <a:r>
              <a:rPr lang="en-US" sz="5400">
                <a:latin typeface="Algerian"/>
                <a:ea typeface="Algerian"/>
                <a:cs typeface="Algerian"/>
                <a:sym typeface="Algerian"/>
              </a:rPr>
              <a:t>Scientific Notation and Standard Notation</a:t>
            </a:r>
            <a:endParaRPr/>
          </a:p>
        </p:txBody>
      </p:sp>
      <p:pic>
        <p:nvPicPr>
          <p:cNvPr id="459" name="Google Shape;459;p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57514" y="0"/>
            <a:ext cx="2346004" cy="23460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3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4" name="Google Shape;464;p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6724"/>
            <a:ext cx="1622737" cy="1217053"/>
          </a:xfrm>
          <a:prstGeom prst="rect">
            <a:avLst/>
          </a:prstGeom>
          <a:noFill/>
          <a:ln>
            <a:noFill/>
          </a:ln>
        </p:spPr>
      </p:pic>
      <p:sp>
        <p:nvSpPr>
          <p:cNvPr id="465" name="Google Shape;465;p38"/>
          <p:cNvSpPr txBox="1"/>
          <p:nvPr/>
        </p:nvSpPr>
        <p:spPr>
          <a:xfrm>
            <a:off x="811368" y="16724"/>
            <a:ext cx="3129566" cy="10772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Learning Objectives</a:t>
            </a:r>
            <a:endParaRPr/>
          </a:p>
        </p:txBody>
      </p:sp>
      <p:sp>
        <p:nvSpPr>
          <p:cNvPr id="466" name="Google Shape;466;p38"/>
          <p:cNvSpPr txBox="1"/>
          <p:nvPr/>
        </p:nvSpPr>
        <p:spPr>
          <a:xfrm>
            <a:off x="3573380" y="1093942"/>
            <a:ext cx="8125326" cy="40318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By the end of this lesson :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-285750" lvl="0" marL="28575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en-US" sz="1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Students will be able to convert from scientific notation to standard notation</a:t>
            </a:r>
            <a:endParaRPr/>
          </a:p>
          <a:p>
            <a:pPr indent="-285750" lvl="0" marL="28575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en-US" sz="1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Students will be able to convert from standard notation to scientific notation</a:t>
            </a:r>
            <a:endParaRPr/>
          </a:p>
          <a:p>
            <a:pPr indent="-285750" lvl="0" marL="28575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en-US" sz="1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Students will be able to add and subtract numbers in  scientific notation</a:t>
            </a:r>
            <a:endParaRPr/>
          </a:p>
          <a:p>
            <a:pPr indent="-285750" lvl="0" marL="28575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en-US" sz="1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Students will be able to multiply and divide numbers in  scientific notation</a:t>
            </a:r>
            <a:endParaRPr/>
          </a:p>
          <a:p>
            <a:pPr indent="-196850" lvl="0" marL="28575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None/>
            </a:pPr>
            <a:r>
              <a:t/>
            </a:r>
            <a:endParaRPr sz="14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-196850" lvl="0" marL="28575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None/>
            </a:pPr>
            <a:r>
              <a:t/>
            </a:r>
            <a:endParaRPr sz="14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0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" name="Google Shape;471;p3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57514" y="0"/>
            <a:ext cx="2346004" cy="2346004"/>
          </a:xfrm>
          <a:prstGeom prst="rect">
            <a:avLst/>
          </a:prstGeom>
          <a:noFill/>
          <a:ln>
            <a:noFill/>
          </a:ln>
        </p:spPr>
      </p:pic>
      <p:sp>
        <p:nvSpPr>
          <p:cNvPr id="472" name="Google Shape;472;p39"/>
          <p:cNvSpPr txBox="1"/>
          <p:nvPr/>
        </p:nvSpPr>
        <p:spPr>
          <a:xfrm>
            <a:off x="3614628" y="295697"/>
            <a:ext cx="758565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chemeClr val="dk1"/>
                </a:solidFill>
                <a:latin typeface="Algerian"/>
                <a:ea typeface="Algerian"/>
                <a:cs typeface="Algerian"/>
                <a:sym typeface="Algerian"/>
              </a:rPr>
              <a:t>Key Vocabulary</a:t>
            </a:r>
            <a:endParaRPr/>
          </a:p>
        </p:txBody>
      </p:sp>
      <p:sp>
        <p:nvSpPr>
          <p:cNvPr id="473" name="Google Shape;473;p39"/>
          <p:cNvSpPr/>
          <p:nvPr/>
        </p:nvSpPr>
        <p:spPr>
          <a:xfrm>
            <a:off x="7800264" y="1624274"/>
            <a:ext cx="3400023" cy="914400"/>
          </a:xfrm>
          <a:prstGeom prst="roundRect">
            <a:avLst>
              <a:gd fmla="val 16667" name="adj"/>
            </a:avLst>
          </a:prstGeom>
          <a:solidFill>
            <a:srgbClr val="F2F2F2"/>
          </a:solidFill>
          <a:ln cap="flat" cmpd="sng" w="10775">
            <a:solidFill>
              <a:srgbClr val="F2F2F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474" name="Google Shape;474;p39"/>
          <p:cNvSpPr txBox="1"/>
          <p:nvPr/>
        </p:nvSpPr>
        <p:spPr>
          <a:xfrm>
            <a:off x="7914027" y="1850641"/>
            <a:ext cx="32862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Standard Notation</a:t>
            </a:r>
            <a:endParaRPr/>
          </a:p>
        </p:txBody>
      </p:sp>
      <p:sp>
        <p:nvSpPr>
          <p:cNvPr id="475" name="Google Shape;475;p39"/>
          <p:cNvSpPr/>
          <p:nvPr/>
        </p:nvSpPr>
        <p:spPr>
          <a:xfrm>
            <a:off x="3710162" y="1624274"/>
            <a:ext cx="3400023" cy="914400"/>
          </a:xfrm>
          <a:prstGeom prst="roundRect">
            <a:avLst>
              <a:gd fmla="val 16667" name="adj"/>
            </a:avLst>
          </a:prstGeom>
          <a:solidFill>
            <a:srgbClr val="F2F2F2"/>
          </a:solidFill>
          <a:ln cap="flat" cmpd="sng" w="10775">
            <a:solidFill>
              <a:srgbClr val="F2F2F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476" name="Google Shape;476;p39"/>
          <p:cNvSpPr txBox="1"/>
          <p:nvPr/>
        </p:nvSpPr>
        <p:spPr>
          <a:xfrm>
            <a:off x="3823925" y="1814235"/>
            <a:ext cx="32862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Scientific Notation</a:t>
            </a:r>
            <a:endParaRPr/>
          </a:p>
        </p:txBody>
      </p:sp>
      <p:pic>
        <p:nvPicPr>
          <p:cNvPr id="477" name="Google Shape;477;p3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457673" y="3412080"/>
            <a:ext cx="1905000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8" name="Google Shape;478;p3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147457" y="3412080"/>
            <a:ext cx="2819400" cy="6969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2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3" name="Google Shape;483;p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57514" y="0"/>
            <a:ext cx="2346004" cy="2346004"/>
          </a:xfrm>
          <a:prstGeom prst="rect">
            <a:avLst/>
          </a:prstGeom>
          <a:noFill/>
          <a:ln>
            <a:noFill/>
          </a:ln>
        </p:spPr>
      </p:pic>
      <p:sp>
        <p:nvSpPr>
          <p:cNvPr id="484" name="Google Shape;484;p40"/>
          <p:cNvSpPr/>
          <p:nvPr/>
        </p:nvSpPr>
        <p:spPr>
          <a:xfrm>
            <a:off x="4922859" y="53371"/>
            <a:ext cx="4249882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3200" cap="none">
                <a:solidFill>
                  <a:schemeClr val="dk1"/>
                </a:solidFill>
                <a:latin typeface="Algerian"/>
                <a:ea typeface="Algerian"/>
                <a:cs typeface="Algerian"/>
                <a:sym typeface="Algerian"/>
              </a:rPr>
              <a:t>Scientific Notation</a:t>
            </a:r>
            <a:endParaRPr/>
          </a:p>
        </p:txBody>
      </p:sp>
      <p:sp>
        <p:nvSpPr>
          <p:cNvPr id="485" name="Google Shape;485;p40"/>
          <p:cNvSpPr/>
          <p:nvPr/>
        </p:nvSpPr>
        <p:spPr>
          <a:xfrm>
            <a:off x="3293660" y="4414822"/>
            <a:ext cx="871637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Scientific Notation</a:t>
            </a:r>
            <a:r>
              <a:rPr b="1" i="1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is a shorthand way of writing such numbers.</a:t>
            </a:r>
            <a:endParaRPr/>
          </a:p>
        </p:txBody>
      </p:sp>
      <p:sp>
        <p:nvSpPr>
          <p:cNvPr id="486" name="Google Shape;486;p40"/>
          <p:cNvSpPr/>
          <p:nvPr/>
        </p:nvSpPr>
        <p:spPr>
          <a:xfrm>
            <a:off x="3593910" y="1097188"/>
            <a:ext cx="6096000" cy="17543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 ordinary penny contains about </a:t>
            </a:r>
            <a:r>
              <a:rPr b="1"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20,000,000,000,000,000,000,000</a:t>
            </a: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atoms. 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average size of an atom is about </a:t>
            </a:r>
            <a:r>
              <a:rPr b="1"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0.00000003</a:t>
            </a: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centimeters across.</a:t>
            </a:r>
            <a:endParaRPr/>
          </a:p>
        </p:txBody>
      </p:sp>
      <p:pic>
        <p:nvPicPr>
          <p:cNvPr descr="penney" id="487" name="Google Shape;487;p4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-968871">
            <a:off x="9419278" y="697744"/>
            <a:ext cx="2151063" cy="2078038"/>
          </a:xfrm>
          <a:prstGeom prst="rect">
            <a:avLst/>
          </a:prstGeom>
          <a:noFill/>
          <a:ln>
            <a:noFill/>
          </a:ln>
        </p:spPr>
      </p:pic>
      <p:sp>
        <p:nvSpPr>
          <p:cNvPr id="488" name="Google Shape;488;p40"/>
          <p:cNvSpPr/>
          <p:nvPr/>
        </p:nvSpPr>
        <p:spPr>
          <a:xfrm>
            <a:off x="3607558" y="4258102"/>
            <a:ext cx="8020335" cy="682388"/>
          </a:xfrm>
          <a:prstGeom prst="rect">
            <a:avLst/>
          </a:prstGeom>
          <a:noFill/>
          <a:ln cap="flat" cmpd="sng" w="38100">
            <a:solidFill>
              <a:srgbClr val="FFC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489" name="Google Shape;489;p40"/>
          <p:cNvSpPr/>
          <p:nvPr/>
        </p:nvSpPr>
        <p:spPr>
          <a:xfrm>
            <a:off x="3593910" y="2918733"/>
            <a:ext cx="6096000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length of these numbers in standard notation makes them awkward to work with.</a:t>
            </a:r>
            <a:endParaRPr/>
          </a:p>
        </p:txBody>
      </p:sp>
      <p:sp>
        <p:nvSpPr>
          <p:cNvPr id="490" name="Google Shape;490;p40"/>
          <p:cNvSpPr/>
          <p:nvPr/>
        </p:nvSpPr>
        <p:spPr>
          <a:xfrm>
            <a:off x="-32320" y="2480915"/>
            <a:ext cx="3325980" cy="28623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 scientific notation the number of atoms in a penny is </a:t>
            </a:r>
            <a:r>
              <a:rPr b="1" lang="en-US" sz="2000" u="sng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2.0 × 10</a:t>
            </a:r>
            <a:r>
              <a:rPr b="1" baseline="30000" lang="en-US" sz="2000" u="sng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22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and the size of each atom is </a:t>
            </a:r>
            <a:r>
              <a:rPr b="1" lang="en-US" sz="2000" u="sng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3.0 × 10</a:t>
            </a:r>
            <a:r>
              <a:rPr b="1" baseline="30000" lang="en-US" sz="2000" u="sng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–8</a:t>
            </a:r>
            <a:r>
              <a:rPr b="1" lang="en-US" sz="2000" u="sng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centimeters across.</a:t>
            </a:r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4" name="Shape 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5" name="Google Shape;495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57514" y="0"/>
            <a:ext cx="2346004" cy="2346004"/>
          </a:xfrm>
          <a:prstGeom prst="rect">
            <a:avLst/>
          </a:prstGeom>
          <a:noFill/>
          <a:ln>
            <a:noFill/>
          </a:ln>
        </p:spPr>
      </p:pic>
      <p:sp>
        <p:nvSpPr>
          <p:cNvPr id="496" name="Google Shape;496;p41"/>
          <p:cNvSpPr/>
          <p:nvPr/>
        </p:nvSpPr>
        <p:spPr>
          <a:xfrm>
            <a:off x="4801325" y="-94734"/>
            <a:ext cx="5492766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3200" cap="none">
                <a:solidFill>
                  <a:schemeClr val="dk1"/>
                </a:solidFill>
                <a:latin typeface="Algerian"/>
                <a:ea typeface="Algerian"/>
                <a:cs typeface="Algerian"/>
                <a:sym typeface="Algerian"/>
              </a:rPr>
              <a:t>Translating Scientific Notation to standard notation </a:t>
            </a:r>
            <a:endParaRPr/>
          </a:p>
        </p:txBody>
      </p:sp>
      <p:grpSp>
        <p:nvGrpSpPr>
          <p:cNvPr id="497" name="Google Shape;497;p41"/>
          <p:cNvGrpSpPr/>
          <p:nvPr/>
        </p:nvGrpSpPr>
        <p:grpSpPr>
          <a:xfrm>
            <a:off x="3593910" y="3803462"/>
            <a:ext cx="7781925" cy="2765426"/>
            <a:chOff x="330" y="1296"/>
            <a:chExt cx="4902" cy="1742"/>
          </a:xfrm>
        </p:grpSpPr>
        <p:sp>
          <p:nvSpPr>
            <p:cNvPr id="498" name="Google Shape;498;p41"/>
            <p:cNvSpPr txBox="1"/>
            <p:nvPr/>
          </p:nvSpPr>
          <p:spPr>
            <a:xfrm>
              <a:off x="336" y="1584"/>
              <a:ext cx="4896" cy="1454"/>
            </a:xfrm>
            <a:prstGeom prst="rect">
              <a:avLst/>
            </a:prstGeom>
            <a:noFill/>
            <a:ln cap="flat" cmpd="sng" w="19050">
              <a:solidFill>
                <a:srgbClr val="F0A22E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Arial"/>
                <a:buNone/>
              </a:pPr>
              <a:r>
                <a:rPr lang="en-US" sz="2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The sign of the exponent tells which direction to move the decimal. </a:t>
              </a:r>
              <a:r>
                <a:rPr b="1" lang="en-US" sz="2400" u="sng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A positive exponent </a:t>
              </a:r>
              <a:r>
                <a:rPr lang="en-US" sz="2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means move the decimal to the </a:t>
              </a:r>
              <a:r>
                <a:rPr i="1" lang="en-US" sz="24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right</a:t>
              </a:r>
              <a:r>
                <a:rPr lang="en-US" sz="2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, and </a:t>
              </a:r>
              <a:r>
                <a:rPr b="1" lang="en-US" sz="2400" u="sng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A Negative exponent </a:t>
              </a:r>
              <a:r>
                <a:rPr lang="en-US" sz="2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means move the decimal to the </a:t>
              </a:r>
              <a:r>
                <a:rPr i="1" lang="en-US" sz="24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left</a:t>
              </a:r>
              <a:r>
                <a:rPr lang="en-US" sz="2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.</a:t>
              </a:r>
              <a:endParaRPr/>
            </a:p>
          </p:txBody>
        </p:sp>
        <p:sp>
          <p:nvSpPr>
            <p:cNvPr id="499" name="Google Shape;499;p41"/>
            <p:cNvSpPr txBox="1"/>
            <p:nvPr/>
          </p:nvSpPr>
          <p:spPr>
            <a:xfrm>
              <a:off x="330" y="1296"/>
              <a:ext cx="1472" cy="288"/>
            </a:xfrm>
            <a:prstGeom prst="rect">
              <a:avLst/>
            </a:prstGeom>
            <a:solidFill>
              <a:srgbClr val="F0A22E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400"/>
                <a:buFont typeface="Verdana"/>
                <a:buNone/>
              </a:pPr>
              <a:r>
                <a:rPr b="1" lang="en-US" sz="2400">
                  <a:solidFill>
                    <a:schemeClr val="lt1"/>
                  </a:solidFill>
                  <a:latin typeface="Verdana"/>
                  <a:ea typeface="Verdana"/>
                  <a:cs typeface="Verdana"/>
                  <a:sym typeface="Verdana"/>
                </a:rPr>
                <a:t>Helpful Hint</a:t>
              </a:r>
              <a:endParaRPr b="1" sz="24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endParaRPr>
            </a:p>
          </p:txBody>
        </p:sp>
      </p:grpSp>
      <p:sp>
        <p:nvSpPr>
          <p:cNvPr id="500" name="Google Shape;500;p41"/>
          <p:cNvSpPr/>
          <p:nvPr/>
        </p:nvSpPr>
        <p:spPr>
          <a:xfrm>
            <a:off x="10103" y="3254268"/>
            <a:ext cx="867198" cy="833382"/>
          </a:xfrm>
          <a:prstGeom prst="mathPlus">
            <a:avLst>
              <a:gd fmla="val 23520" name="adj1"/>
            </a:avLst>
          </a:prstGeom>
          <a:solidFill>
            <a:schemeClr val="lt1"/>
          </a:solidFill>
          <a:ln cap="flat" cmpd="sng" w="10775">
            <a:solidFill>
              <a:srgbClr val="F0A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501" name="Google Shape;501;p41"/>
          <p:cNvSpPr/>
          <p:nvPr/>
        </p:nvSpPr>
        <p:spPr>
          <a:xfrm>
            <a:off x="10103" y="4193537"/>
            <a:ext cx="924195" cy="799245"/>
          </a:xfrm>
          <a:prstGeom prst="mathMinus">
            <a:avLst>
              <a:gd fmla="val 23520" name="adj1"/>
            </a:avLst>
          </a:prstGeom>
          <a:solidFill>
            <a:schemeClr val="lt1"/>
          </a:solidFill>
          <a:ln cap="flat" cmpd="sng" w="10775">
            <a:solidFill>
              <a:srgbClr val="F0A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502" name="Google Shape;502;p41"/>
          <p:cNvSpPr/>
          <p:nvPr/>
        </p:nvSpPr>
        <p:spPr>
          <a:xfrm>
            <a:off x="1540451" y="3556659"/>
            <a:ext cx="218364" cy="228600"/>
          </a:xfrm>
          <a:prstGeom prst="ellipse">
            <a:avLst/>
          </a:prstGeom>
          <a:solidFill>
            <a:schemeClr val="lt1"/>
          </a:solidFill>
          <a:ln cap="flat" cmpd="sng" w="10775">
            <a:solidFill>
              <a:srgbClr val="F0A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503" name="Google Shape;503;p41"/>
          <p:cNvSpPr/>
          <p:nvPr/>
        </p:nvSpPr>
        <p:spPr>
          <a:xfrm>
            <a:off x="2112511" y="3347793"/>
            <a:ext cx="1096715" cy="646331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lt1"/>
          </a:solidFill>
          <a:ln cap="flat" cmpd="sng" w="10775">
            <a:solidFill>
              <a:srgbClr val="F0A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504" name="Google Shape;504;p41"/>
          <p:cNvSpPr/>
          <p:nvPr/>
        </p:nvSpPr>
        <p:spPr>
          <a:xfrm>
            <a:off x="1540451" y="4478859"/>
            <a:ext cx="218364" cy="228600"/>
          </a:xfrm>
          <a:prstGeom prst="ellipse">
            <a:avLst/>
          </a:prstGeom>
          <a:solidFill>
            <a:schemeClr val="lt1"/>
          </a:solidFill>
          <a:ln cap="flat" cmpd="sng" w="10775">
            <a:solidFill>
              <a:srgbClr val="F0A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505" name="Google Shape;505;p41"/>
          <p:cNvSpPr/>
          <p:nvPr/>
        </p:nvSpPr>
        <p:spPr>
          <a:xfrm>
            <a:off x="2049967" y="4206216"/>
            <a:ext cx="1096715" cy="618413"/>
          </a:xfrm>
          <a:prstGeom prst="leftArrow">
            <a:avLst>
              <a:gd fmla="val 50000" name="adj1"/>
              <a:gd fmla="val 50000" name="adj2"/>
            </a:avLst>
          </a:prstGeom>
          <a:solidFill>
            <a:schemeClr val="lt1"/>
          </a:solidFill>
          <a:ln cap="flat" cmpd="sng" w="10775">
            <a:solidFill>
              <a:srgbClr val="F0A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506" name="Google Shape;506;p41"/>
          <p:cNvSpPr/>
          <p:nvPr/>
        </p:nvSpPr>
        <p:spPr>
          <a:xfrm>
            <a:off x="132516" y="2451226"/>
            <a:ext cx="2935079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From Scientific Notation To Standard Notation </a:t>
            </a:r>
            <a:endParaRPr/>
          </a:p>
        </p:txBody>
      </p:sp>
      <p:pic>
        <p:nvPicPr>
          <p:cNvPr id="507" name="Google Shape;507;p4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114800" y="1173847"/>
            <a:ext cx="1905000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08" name="Google Shape;508;p4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632635" y="1275447"/>
            <a:ext cx="2133600" cy="66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09" name="Google Shape;509;p4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733800" y="1935847"/>
            <a:ext cx="2819400" cy="696913"/>
          </a:xfrm>
          <a:prstGeom prst="rect">
            <a:avLst/>
          </a:prstGeom>
          <a:noFill/>
          <a:ln>
            <a:noFill/>
          </a:ln>
        </p:spPr>
      </p:pic>
      <p:pic>
        <p:nvPicPr>
          <p:cNvPr id="510" name="Google Shape;510;p4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8327835" y="2037447"/>
            <a:ext cx="3048000" cy="592138"/>
          </a:xfrm>
          <a:prstGeom prst="rect">
            <a:avLst/>
          </a:prstGeom>
          <a:noFill/>
          <a:ln>
            <a:noFill/>
          </a:ln>
        </p:spPr>
      </p:pic>
      <p:sp>
        <p:nvSpPr>
          <p:cNvPr id="511" name="Google Shape;511;p41"/>
          <p:cNvSpPr/>
          <p:nvPr/>
        </p:nvSpPr>
        <p:spPr>
          <a:xfrm>
            <a:off x="3839297" y="2720628"/>
            <a:ext cx="2872902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 u="sng">
                <a:solidFill>
                  <a:srgbClr val="F0A22E"/>
                </a:solidFill>
                <a:latin typeface="Arial"/>
                <a:ea typeface="Arial"/>
                <a:cs typeface="Arial"/>
                <a:sym typeface="Arial"/>
              </a:rPr>
              <a:t>A Positive Exponent </a:t>
            </a:r>
            <a:endParaRPr sz="2000">
              <a:solidFill>
                <a:srgbClr val="F0A22E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512" name="Google Shape;512;p41"/>
          <p:cNvSpPr/>
          <p:nvPr/>
        </p:nvSpPr>
        <p:spPr>
          <a:xfrm>
            <a:off x="8632635" y="2717453"/>
            <a:ext cx="2981907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 u="sng">
                <a:solidFill>
                  <a:srgbClr val="F0A22E"/>
                </a:solidFill>
                <a:latin typeface="Arial"/>
                <a:ea typeface="Arial"/>
                <a:cs typeface="Arial"/>
                <a:sym typeface="Arial"/>
              </a:rPr>
              <a:t>A Negative Exponent </a:t>
            </a:r>
            <a:endParaRPr sz="2000">
              <a:solidFill>
                <a:srgbClr val="F0A22E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6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Google Shape;517;p42"/>
          <p:cNvSpPr txBox="1"/>
          <p:nvPr/>
        </p:nvSpPr>
        <p:spPr>
          <a:xfrm>
            <a:off x="3515530" y="1157943"/>
            <a:ext cx="737538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1"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Write the numbers in </a:t>
            </a:r>
            <a:r>
              <a:rPr b="1" lang="en-US" sz="24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Standard Notation</a:t>
            </a:r>
            <a:r>
              <a:rPr b="1"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</p:txBody>
      </p:sp>
      <p:pic>
        <p:nvPicPr>
          <p:cNvPr id="518" name="Google Shape;518;p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57514" y="0"/>
            <a:ext cx="2346004" cy="2346004"/>
          </a:xfrm>
          <a:prstGeom prst="rect">
            <a:avLst/>
          </a:prstGeom>
          <a:noFill/>
          <a:ln>
            <a:noFill/>
          </a:ln>
        </p:spPr>
      </p:pic>
      <p:sp>
        <p:nvSpPr>
          <p:cNvPr id="519" name="Google Shape;519;p42"/>
          <p:cNvSpPr/>
          <p:nvPr/>
        </p:nvSpPr>
        <p:spPr>
          <a:xfrm>
            <a:off x="3697965" y="113110"/>
            <a:ext cx="2047741" cy="914400"/>
          </a:xfrm>
          <a:prstGeom prst="roundRect">
            <a:avLst>
              <a:gd fmla="val 16667" name="adj"/>
            </a:avLst>
          </a:prstGeom>
          <a:noFill/>
          <a:ln cap="flat" cmpd="sng" w="762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520" name="Google Shape;520;p42"/>
          <p:cNvSpPr txBox="1"/>
          <p:nvPr/>
        </p:nvSpPr>
        <p:spPr>
          <a:xfrm>
            <a:off x="3807145" y="308700"/>
            <a:ext cx="182938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Example 1</a:t>
            </a:r>
            <a:endParaRPr/>
          </a:p>
        </p:txBody>
      </p:sp>
      <p:sp>
        <p:nvSpPr>
          <p:cNvPr id="521" name="Google Shape;521;p42"/>
          <p:cNvSpPr txBox="1"/>
          <p:nvPr/>
        </p:nvSpPr>
        <p:spPr>
          <a:xfrm>
            <a:off x="3515530" y="1761229"/>
            <a:ext cx="266700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1"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A. 1.35 </a:t>
            </a:r>
            <a:r>
              <a:rPr b="1"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×</a:t>
            </a:r>
            <a:r>
              <a:rPr b="1"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10</a:t>
            </a:r>
            <a:r>
              <a:rPr b="1" baseline="30000"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endParaRPr/>
          </a:p>
        </p:txBody>
      </p:sp>
      <p:sp>
        <p:nvSpPr>
          <p:cNvPr id="522" name="Google Shape;522;p42"/>
          <p:cNvSpPr txBox="1"/>
          <p:nvPr/>
        </p:nvSpPr>
        <p:spPr>
          <a:xfrm>
            <a:off x="4004505" y="3616338"/>
            <a:ext cx="1752600" cy="4889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r>
              <a:rPr lang="en-US" sz="2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135,000</a:t>
            </a:r>
            <a:endParaRPr/>
          </a:p>
        </p:txBody>
      </p:sp>
      <p:sp>
        <p:nvSpPr>
          <p:cNvPr id="523" name="Google Shape;523;p42"/>
          <p:cNvSpPr txBox="1"/>
          <p:nvPr/>
        </p:nvSpPr>
        <p:spPr>
          <a:xfrm>
            <a:off x="3987042" y="3021025"/>
            <a:ext cx="3886200" cy="519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r>
              <a:rPr lang="en-US" sz="2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1.35 </a:t>
            </a: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×</a:t>
            </a:r>
            <a:r>
              <a:rPr lang="en-US" sz="2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100,000</a:t>
            </a:r>
            <a:endParaRPr/>
          </a:p>
        </p:txBody>
      </p:sp>
      <p:grpSp>
        <p:nvGrpSpPr>
          <p:cNvPr id="524" name="Google Shape;524;p42"/>
          <p:cNvGrpSpPr/>
          <p:nvPr/>
        </p:nvGrpSpPr>
        <p:grpSpPr>
          <a:xfrm>
            <a:off x="4006092" y="2487625"/>
            <a:ext cx="1919288" cy="519113"/>
            <a:chOff x="572" y="1972"/>
            <a:chExt cx="1209" cy="327"/>
          </a:xfrm>
        </p:grpSpPr>
        <p:sp>
          <p:nvSpPr>
            <p:cNvPr id="525" name="Google Shape;525;p42"/>
            <p:cNvSpPr txBox="1"/>
            <p:nvPr/>
          </p:nvSpPr>
          <p:spPr>
            <a:xfrm>
              <a:off x="572" y="1972"/>
              <a:ext cx="1204" cy="32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600"/>
                <a:buFont typeface="Arial"/>
                <a:buNone/>
              </a:pPr>
              <a:r>
                <a:rPr lang="en-US" sz="26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1.35 </a:t>
              </a:r>
              <a:r>
                <a:rPr lang="en-US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×</a:t>
              </a:r>
              <a:r>
                <a:rPr lang="en-US" sz="26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10</a:t>
              </a:r>
              <a:endParaRPr/>
            </a:p>
          </p:txBody>
        </p:sp>
        <p:sp>
          <p:nvSpPr>
            <p:cNvPr id="526" name="Google Shape;526;p42"/>
            <p:cNvSpPr txBox="1"/>
            <p:nvPr/>
          </p:nvSpPr>
          <p:spPr>
            <a:xfrm>
              <a:off x="1584" y="1993"/>
              <a:ext cx="197" cy="21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Verdana"/>
                <a:buNone/>
              </a:pPr>
              <a:r>
                <a:rPr lang="en-US" sz="1600">
                  <a:solidFill>
                    <a:schemeClr val="dk1"/>
                  </a:solidFill>
                  <a:latin typeface="Verdana"/>
                  <a:ea typeface="Verdana"/>
                  <a:cs typeface="Verdana"/>
                  <a:sym typeface="Verdana"/>
                </a:rPr>
                <a:t>5</a:t>
              </a:r>
              <a:endParaRPr sz="1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</p:grpSp>
      <p:grpSp>
        <p:nvGrpSpPr>
          <p:cNvPr id="527" name="Google Shape;527;p42"/>
          <p:cNvGrpSpPr/>
          <p:nvPr/>
        </p:nvGrpSpPr>
        <p:grpSpPr>
          <a:xfrm>
            <a:off x="4324366" y="3931456"/>
            <a:ext cx="1141413" cy="280988"/>
            <a:chOff x="801" y="3068"/>
            <a:chExt cx="737" cy="177"/>
          </a:xfrm>
        </p:grpSpPr>
        <p:sp>
          <p:nvSpPr>
            <p:cNvPr id="528" name="Google Shape;528;p42"/>
            <p:cNvSpPr/>
            <p:nvPr/>
          </p:nvSpPr>
          <p:spPr>
            <a:xfrm rot="5400000">
              <a:off x="782" y="3089"/>
              <a:ext cx="168" cy="131"/>
            </a:xfrm>
            <a:custGeom>
              <a:rect b="b" l="l" r="r" t="t"/>
              <a:pathLst>
                <a:path extrusionOk="0" fill="none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</a:path>
                <a:path extrusionOk="0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  <a:lnTo>
                    <a:pt x="0" y="18309"/>
                  </a:lnTo>
                  <a:lnTo>
                    <a:pt x="11460" y="-1"/>
                  </a:lnTo>
                  <a:close/>
                </a:path>
              </a:pathLst>
            </a:custGeom>
            <a:noFill/>
            <a:ln cap="flat" cmpd="sng" w="19050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529" name="Google Shape;529;p42"/>
            <p:cNvSpPr/>
            <p:nvPr/>
          </p:nvSpPr>
          <p:spPr>
            <a:xfrm rot="5400000">
              <a:off x="931" y="3083"/>
              <a:ext cx="168" cy="155"/>
            </a:xfrm>
            <a:custGeom>
              <a:rect b="b" l="l" r="r" t="t"/>
              <a:pathLst>
                <a:path extrusionOk="0" fill="none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</a:path>
                <a:path extrusionOk="0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  <a:lnTo>
                    <a:pt x="0" y="18309"/>
                  </a:lnTo>
                  <a:lnTo>
                    <a:pt x="11460" y="-1"/>
                  </a:lnTo>
                  <a:close/>
                </a:path>
              </a:pathLst>
            </a:custGeom>
            <a:noFill/>
            <a:ln cap="flat" cmpd="sng" w="19050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530" name="Google Shape;530;p42"/>
            <p:cNvSpPr/>
            <p:nvPr/>
          </p:nvSpPr>
          <p:spPr>
            <a:xfrm rot="5400000">
              <a:off x="1098" y="3064"/>
              <a:ext cx="166" cy="179"/>
            </a:xfrm>
            <a:custGeom>
              <a:rect b="b" l="l" r="r" t="t"/>
              <a:pathLst>
                <a:path extrusionOk="0" fill="none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</a:path>
                <a:path extrusionOk="0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  <a:lnTo>
                    <a:pt x="0" y="18309"/>
                  </a:lnTo>
                  <a:lnTo>
                    <a:pt x="11460" y="-1"/>
                  </a:lnTo>
                  <a:close/>
                </a:path>
              </a:pathLst>
            </a:custGeom>
            <a:noFill/>
            <a:ln cap="flat" cmpd="sng" w="19050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531" name="Google Shape;531;p42"/>
            <p:cNvSpPr/>
            <p:nvPr/>
          </p:nvSpPr>
          <p:spPr>
            <a:xfrm rot="5400000">
              <a:off x="1257" y="3086"/>
              <a:ext cx="168" cy="131"/>
            </a:xfrm>
            <a:custGeom>
              <a:rect b="b" l="l" r="r" t="t"/>
              <a:pathLst>
                <a:path extrusionOk="0" fill="none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</a:path>
                <a:path extrusionOk="0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  <a:lnTo>
                    <a:pt x="0" y="18309"/>
                  </a:lnTo>
                  <a:lnTo>
                    <a:pt x="11460" y="-1"/>
                  </a:lnTo>
                  <a:close/>
                </a:path>
              </a:pathLst>
            </a:custGeom>
            <a:noFill/>
            <a:ln cap="flat" cmpd="sng" w="19050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532" name="Google Shape;532;p42"/>
            <p:cNvSpPr/>
            <p:nvPr/>
          </p:nvSpPr>
          <p:spPr>
            <a:xfrm rot="5400000">
              <a:off x="1388" y="3092"/>
              <a:ext cx="168" cy="131"/>
            </a:xfrm>
            <a:custGeom>
              <a:rect b="b" l="l" r="r" t="t"/>
              <a:pathLst>
                <a:path extrusionOk="0" fill="none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</a:path>
                <a:path extrusionOk="0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  <a:lnTo>
                    <a:pt x="0" y="18309"/>
                  </a:lnTo>
                  <a:lnTo>
                    <a:pt x="11460" y="-1"/>
                  </a:lnTo>
                  <a:close/>
                </a:path>
              </a:pathLst>
            </a:custGeom>
            <a:noFill/>
            <a:ln cap="flat" cmpd="sng" w="19050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</p:grpSp>
      <p:sp>
        <p:nvSpPr>
          <p:cNvPr id="533" name="Google Shape;533;p42"/>
          <p:cNvSpPr txBox="1"/>
          <p:nvPr/>
        </p:nvSpPr>
        <p:spPr>
          <a:xfrm>
            <a:off x="6921224" y="2589527"/>
            <a:ext cx="4668837" cy="8858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0A22E"/>
              </a:buClr>
              <a:buSzPts val="2600"/>
              <a:buFont typeface="Arial"/>
              <a:buNone/>
            </a:pPr>
            <a:r>
              <a:rPr b="1" i="1" lang="en-US" sz="2600">
                <a:solidFill>
                  <a:srgbClr val="F0A22E"/>
                </a:solidFill>
                <a:latin typeface="Arial"/>
                <a:ea typeface="Arial"/>
                <a:cs typeface="Arial"/>
                <a:sym typeface="Arial"/>
              </a:rPr>
              <a:t>Think: Move the decimal right 5 places.</a:t>
            </a:r>
            <a:endParaRPr/>
          </a:p>
        </p:txBody>
      </p:sp>
      <p:grpSp>
        <p:nvGrpSpPr>
          <p:cNvPr id="534" name="Google Shape;534;p42"/>
          <p:cNvGrpSpPr/>
          <p:nvPr/>
        </p:nvGrpSpPr>
        <p:grpSpPr>
          <a:xfrm>
            <a:off x="7227528" y="1936876"/>
            <a:ext cx="3962400" cy="514350"/>
            <a:chOff x="2510" y="2102"/>
            <a:chExt cx="2496" cy="324"/>
          </a:xfrm>
        </p:grpSpPr>
        <p:sp>
          <p:nvSpPr>
            <p:cNvPr id="535" name="Google Shape;535;p42"/>
            <p:cNvSpPr txBox="1"/>
            <p:nvPr/>
          </p:nvSpPr>
          <p:spPr>
            <a:xfrm>
              <a:off x="2510" y="2118"/>
              <a:ext cx="2496" cy="30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F0A22E"/>
                </a:buClr>
                <a:buSzPts val="2600"/>
                <a:buFont typeface="Arial"/>
                <a:buNone/>
              </a:pPr>
              <a:r>
                <a:rPr b="1" i="1" lang="en-US" sz="2600">
                  <a:solidFill>
                    <a:srgbClr val="F0A22E"/>
                  </a:solidFill>
                  <a:latin typeface="Arial"/>
                  <a:ea typeface="Arial"/>
                  <a:cs typeface="Arial"/>
                  <a:sym typeface="Arial"/>
                </a:rPr>
                <a:t>10  = 100,000</a:t>
              </a:r>
              <a:endParaRPr/>
            </a:p>
          </p:txBody>
        </p:sp>
        <p:sp>
          <p:nvSpPr>
            <p:cNvPr id="536" name="Google Shape;536;p42"/>
            <p:cNvSpPr txBox="1"/>
            <p:nvPr/>
          </p:nvSpPr>
          <p:spPr>
            <a:xfrm>
              <a:off x="2819" y="2102"/>
              <a:ext cx="207" cy="21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F0A22E"/>
                </a:buClr>
                <a:buSzPts val="1600"/>
                <a:buFont typeface="Verdana"/>
                <a:buNone/>
              </a:pPr>
              <a:r>
                <a:rPr b="1" i="1" lang="en-US" sz="1600">
                  <a:solidFill>
                    <a:srgbClr val="F0A22E"/>
                  </a:solidFill>
                  <a:latin typeface="Verdana"/>
                  <a:ea typeface="Verdana"/>
                  <a:cs typeface="Verdana"/>
                  <a:sym typeface="Verdana"/>
                </a:rPr>
                <a:t>5</a:t>
              </a:r>
              <a:endParaRPr/>
            </a:p>
          </p:txBody>
        </p:sp>
      </p:grpSp>
      <p:sp>
        <p:nvSpPr>
          <p:cNvPr id="537" name="Google Shape;537;p42"/>
          <p:cNvSpPr/>
          <p:nvPr/>
        </p:nvSpPr>
        <p:spPr>
          <a:xfrm>
            <a:off x="10103" y="3254268"/>
            <a:ext cx="867198" cy="833382"/>
          </a:xfrm>
          <a:prstGeom prst="mathPlus">
            <a:avLst>
              <a:gd fmla="val 23520" name="adj1"/>
            </a:avLst>
          </a:prstGeom>
          <a:solidFill>
            <a:schemeClr val="lt1"/>
          </a:solidFill>
          <a:ln cap="flat" cmpd="sng" w="10775">
            <a:solidFill>
              <a:srgbClr val="F0A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538" name="Google Shape;538;p42"/>
          <p:cNvSpPr/>
          <p:nvPr/>
        </p:nvSpPr>
        <p:spPr>
          <a:xfrm>
            <a:off x="10103" y="4193537"/>
            <a:ext cx="924195" cy="799245"/>
          </a:xfrm>
          <a:prstGeom prst="mathMinus">
            <a:avLst>
              <a:gd fmla="val 23520" name="adj1"/>
            </a:avLst>
          </a:prstGeom>
          <a:solidFill>
            <a:schemeClr val="lt1"/>
          </a:solidFill>
          <a:ln cap="flat" cmpd="sng" w="10775">
            <a:solidFill>
              <a:srgbClr val="F0A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539" name="Google Shape;539;p42"/>
          <p:cNvSpPr/>
          <p:nvPr/>
        </p:nvSpPr>
        <p:spPr>
          <a:xfrm>
            <a:off x="1540451" y="3556659"/>
            <a:ext cx="218364" cy="228600"/>
          </a:xfrm>
          <a:prstGeom prst="ellipse">
            <a:avLst/>
          </a:prstGeom>
          <a:solidFill>
            <a:schemeClr val="lt1"/>
          </a:solidFill>
          <a:ln cap="flat" cmpd="sng" w="10775">
            <a:solidFill>
              <a:srgbClr val="F0A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540" name="Google Shape;540;p42"/>
          <p:cNvSpPr/>
          <p:nvPr/>
        </p:nvSpPr>
        <p:spPr>
          <a:xfrm>
            <a:off x="2112511" y="3347793"/>
            <a:ext cx="1096715" cy="646331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lt1"/>
          </a:solidFill>
          <a:ln cap="flat" cmpd="sng" w="10775">
            <a:solidFill>
              <a:srgbClr val="F0A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541" name="Google Shape;541;p42"/>
          <p:cNvSpPr/>
          <p:nvPr/>
        </p:nvSpPr>
        <p:spPr>
          <a:xfrm>
            <a:off x="1540451" y="4478859"/>
            <a:ext cx="218364" cy="228600"/>
          </a:xfrm>
          <a:prstGeom prst="ellipse">
            <a:avLst/>
          </a:prstGeom>
          <a:solidFill>
            <a:schemeClr val="lt1"/>
          </a:solidFill>
          <a:ln cap="flat" cmpd="sng" w="10775">
            <a:solidFill>
              <a:srgbClr val="F0A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542" name="Google Shape;542;p42"/>
          <p:cNvSpPr/>
          <p:nvPr/>
        </p:nvSpPr>
        <p:spPr>
          <a:xfrm>
            <a:off x="2049967" y="4206216"/>
            <a:ext cx="1096715" cy="618413"/>
          </a:xfrm>
          <a:prstGeom prst="leftArrow">
            <a:avLst>
              <a:gd fmla="val 50000" name="adj1"/>
              <a:gd fmla="val 50000" name="adj2"/>
            </a:avLst>
          </a:prstGeom>
          <a:solidFill>
            <a:schemeClr val="lt1"/>
          </a:solidFill>
          <a:ln cap="flat" cmpd="sng" w="10775">
            <a:solidFill>
              <a:srgbClr val="F0A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543" name="Google Shape;543;p42"/>
          <p:cNvSpPr/>
          <p:nvPr/>
        </p:nvSpPr>
        <p:spPr>
          <a:xfrm>
            <a:off x="132516" y="2451226"/>
            <a:ext cx="2935079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From Scientific Notation To Standard Notation </a:t>
            </a:r>
            <a:endParaRPr/>
          </a:p>
        </p:txBody>
      </p:sp>
      <p:sp>
        <p:nvSpPr>
          <p:cNvPr id="544" name="Google Shape;544;p42"/>
          <p:cNvSpPr txBox="1"/>
          <p:nvPr/>
        </p:nvSpPr>
        <p:spPr>
          <a:xfrm>
            <a:off x="3433005" y="4408155"/>
            <a:ext cx="28956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Verdana"/>
              <a:buNone/>
            </a:pPr>
            <a:r>
              <a:rPr b="1" lang="en-US" sz="26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b="1"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B. 2.7 × 10</a:t>
            </a:r>
            <a:endParaRPr/>
          </a:p>
        </p:txBody>
      </p:sp>
      <p:sp>
        <p:nvSpPr>
          <p:cNvPr id="545" name="Google Shape;545;p42"/>
          <p:cNvSpPr txBox="1"/>
          <p:nvPr/>
        </p:nvSpPr>
        <p:spPr>
          <a:xfrm>
            <a:off x="3966951" y="5113719"/>
            <a:ext cx="1752600" cy="4889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Verdana"/>
              <a:buNone/>
            </a:pPr>
            <a:r>
              <a:rPr lang="en-US" sz="26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0.0027</a:t>
            </a:r>
            <a:endParaRPr/>
          </a:p>
        </p:txBody>
      </p:sp>
      <p:sp>
        <p:nvSpPr>
          <p:cNvPr id="546" name="Google Shape;546;p42"/>
          <p:cNvSpPr txBox="1"/>
          <p:nvPr/>
        </p:nvSpPr>
        <p:spPr>
          <a:xfrm>
            <a:off x="6821909" y="4992782"/>
            <a:ext cx="4748213" cy="8858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0A22E"/>
              </a:buClr>
              <a:buSzPts val="2600"/>
              <a:buFont typeface="Arial"/>
              <a:buNone/>
            </a:pPr>
            <a:r>
              <a:rPr b="1" i="1" lang="en-US" sz="2600">
                <a:solidFill>
                  <a:srgbClr val="F0A22E"/>
                </a:solidFill>
                <a:latin typeface="Arial"/>
                <a:ea typeface="Arial"/>
                <a:cs typeface="Arial"/>
                <a:sym typeface="Arial"/>
              </a:rPr>
              <a:t>Think: Move the decimal left 3 places.</a:t>
            </a:r>
            <a:endParaRPr/>
          </a:p>
        </p:txBody>
      </p:sp>
      <p:grpSp>
        <p:nvGrpSpPr>
          <p:cNvPr id="547" name="Google Shape;547;p42"/>
          <p:cNvGrpSpPr/>
          <p:nvPr/>
        </p:nvGrpSpPr>
        <p:grpSpPr>
          <a:xfrm>
            <a:off x="4424151" y="5202619"/>
            <a:ext cx="601662" cy="536575"/>
            <a:chOff x="863" y="3561"/>
            <a:chExt cx="379" cy="174"/>
          </a:xfrm>
        </p:grpSpPr>
        <p:sp>
          <p:nvSpPr>
            <p:cNvPr id="548" name="Google Shape;548;p42"/>
            <p:cNvSpPr/>
            <p:nvPr/>
          </p:nvSpPr>
          <p:spPr>
            <a:xfrm rot="5400000">
              <a:off x="843" y="3584"/>
              <a:ext cx="168" cy="128"/>
            </a:xfrm>
            <a:custGeom>
              <a:rect b="b" l="l" r="r" t="t"/>
              <a:pathLst>
                <a:path extrusionOk="0" fill="none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</a:path>
                <a:path extrusionOk="0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  <a:lnTo>
                    <a:pt x="0" y="18309"/>
                  </a:lnTo>
                  <a:lnTo>
                    <a:pt x="11460" y="-1"/>
                  </a:lnTo>
                  <a:close/>
                </a:path>
              </a:pathLst>
            </a:custGeom>
            <a:noFill/>
            <a:ln cap="flat" cmpd="sng" w="19050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549" name="Google Shape;549;p42"/>
            <p:cNvSpPr/>
            <p:nvPr/>
          </p:nvSpPr>
          <p:spPr>
            <a:xfrm rot="5400000">
              <a:off x="966" y="3581"/>
              <a:ext cx="168" cy="128"/>
            </a:xfrm>
            <a:custGeom>
              <a:rect b="b" l="l" r="r" t="t"/>
              <a:pathLst>
                <a:path extrusionOk="0" fill="none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</a:path>
                <a:path extrusionOk="0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  <a:lnTo>
                    <a:pt x="0" y="18309"/>
                  </a:lnTo>
                  <a:lnTo>
                    <a:pt x="11460" y="-1"/>
                  </a:lnTo>
                  <a:close/>
                </a:path>
              </a:pathLst>
            </a:custGeom>
            <a:noFill/>
            <a:ln cap="flat" cmpd="sng" w="19050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550" name="Google Shape;550;p42"/>
            <p:cNvSpPr/>
            <p:nvPr/>
          </p:nvSpPr>
          <p:spPr>
            <a:xfrm rot="5400000">
              <a:off x="1094" y="3587"/>
              <a:ext cx="168" cy="128"/>
            </a:xfrm>
            <a:custGeom>
              <a:rect b="b" l="l" r="r" t="t"/>
              <a:pathLst>
                <a:path extrusionOk="0" fill="none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</a:path>
                <a:path extrusionOk="0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  <a:lnTo>
                    <a:pt x="0" y="18309"/>
                  </a:lnTo>
                  <a:lnTo>
                    <a:pt x="11460" y="-1"/>
                  </a:lnTo>
                  <a:close/>
                </a:path>
              </a:pathLst>
            </a:custGeom>
            <a:noFill/>
            <a:ln cap="flat" cmpd="sng" w="19050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</p:grpSp>
      <p:sp>
        <p:nvSpPr>
          <p:cNvPr id="551" name="Google Shape;551;p42"/>
          <p:cNvSpPr txBox="1"/>
          <p:nvPr/>
        </p:nvSpPr>
        <p:spPr>
          <a:xfrm>
            <a:off x="5364269" y="4321912"/>
            <a:ext cx="544512" cy="3365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Verdana"/>
              <a:buNone/>
            </a:pPr>
            <a:r>
              <a:rPr lang="en-US" sz="16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b="1" lang="en-US" sz="16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–3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5" name="Shape 5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" name="Google Shape;556;p43"/>
          <p:cNvSpPr txBox="1"/>
          <p:nvPr/>
        </p:nvSpPr>
        <p:spPr>
          <a:xfrm>
            <a:off x="3474580" y="188613"/>
            <a:ext cx="737538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1"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Write the numbers in </a:t>
            </a:r>
            <a:r>
              <a:rPr b="1" lang="en-US" sz="24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Standard Notation</a:t>
            </a:r>
            <a:r>
              <a:rPr b="1"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</p:txBody>
      </p:sp>
      <p:pic>
        <p:nvPicPr>
          <p:cNvPr id="557" name="Google Shape;557;p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57514" y="0"/>
            <a:ext cx="2346004" cy="2346004"/>
          </a:xfrm>
          <a:prstGeom prst="rect">
            <a:avLst/>
          </a:prstGeom>
          <a:noFill/>
          <a:ln>
            <a:noFill/>
          </a:ln>
        </p:spPr>
      </p:pic>
      <p:sp>
        <p:nvSpPr>
          <p:cNvPr id="558" name="Google Shape;558;p43"/>
          <p:cNvSpPr/>
          <p:nvPr/>
        </p:nvSpPr>
        <p:spPr>
          <a:xfrm>
            <a:off x="10103" y="3254268"/>
            <a:ext cx="867198" cy="833382"/>
          </a:xfrm>
          <a:prstGeom prst="mathPlus">
            <a:avLst>
              <a:gd fmla="val 23520" name="adj1"/>
            </a:avLst>
          </a:prstGeom>
          <a:solidFill>
            <a:schemeClr val="lt1"/>
          </a:solidFill>
          <a:ln cap="flat" cmpd="sng" w="10775">
            <a:solidFill>
              <a:srgbClr val="F0A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559" name="Google Shape;559;p43"/>
          <p:cNvSpPr/>
          <p:nvPr/>
        </p:nvSpPr>
        <p:spPr>
          <a:xfrm>
            <a:off x="10103" y="4193537"/>
            <a:ext cx="924195" cy="799245"/>
          </a:xfrm>
          <a:prstGeom prst="mathMinus">
            <a:avLst>
              <a:gd fmla="val 23520" name="adj1"/>
            </a:avLst>
          </a:prstGeom>
          <a:solidFill>
            <a:schemeClr val="lt1"/>
          </a:solidFill>
          <a:ln cap="flat" cmpd="sng" w="10775">
            <a:solidFill>
              <a:srgbClr val="F0A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560" name="Google Shape;560;p43"/>
          <p:cNvSpPr/>
          <p:nvPr/>
        </p:nvSpPr>
        <p:spPr>
          <a:xfrm>
            <a:off x="1540451" y="3556659"/>
            <a:ext cx="218364" cy="228600"/>
          </a:xfrm>
          <a:prstGeom prst="ellipse">
            <a:avLst/>
          </a:prstGeom>
          <a:solidFill>
            <a:schemeClr val="lt1"/>
          </a:solidFill>
          <a:ln cap="flat" cmpd="sng" w="10775">
            <a:solidFill>
              <a:srgbClr val="F0A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561" name="Google Shape;561;p43"/>
          <p:cNvSpPr/>
          <p:nvPr/>
        </p:nvSpPr>
        <p:spPr>
          <a:xfrm>
            <a:off x="2112511" y="3347793"/>
            <a:ext cx="1096715" cy="646331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lt1"/>
          </a:solidFill>
          <a:ln cap="flat" cmpd="sng" w="10775">
            <a:solidFill>
              <a:srgbClr val="F0A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562" name="Google Shape;562;p43"/>
          <p:cNvSpPr/>
          <p:nvPr/>
        </p:nvSpPr>
        <p:spPr>
          <a:xfrm>
            <a:off x="1540451" y="4478859"/>
            <a:ext cx="218364" cy="228600"/>
          </a:xfrm>
          <a:prstGeom prst="ellipse">
            <a:avLst/>
          </a:prstGeom>
          <a:solidFill>
            <a:schemeClr val="lt1"/>
          </a:solidFill>
          <a:ln cap="flat" cmpd="sng" w="10775">
            <a:solidFill>
              <a:srgbClr val="F0A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563" name="Google Shape;563;p43"/>
          <p:cNvSpPr/>
          <p:nvPr/>
        </p:nvSpPr>
        <p:spPr>
          <a:xfrm>
            <a:off x="2049967" y="4206216"/>
            <a:ext cx="1096715" cy="618413"/>
          </a:xfrm>
          <a:prstGeom prst="leftArrow">
            <a:avLst>
              <a:gd fmla="val 50000" name="adj1"/>
              <a:gd fmla="val 50000" name="adj2"/>
            </a:avLst>
          </a:prstGeom>
          <a:solidFill>
            <a:schemeClr val="lt1"/>
          </a:solidFill>
          <a:ln cap="flat" cmpd="sng" w="10775">
            <a:solidFill>
              <a:srgbClr val="F0A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564" name="Google Shape;564;p43"/>
          <p:cNvSpPr/>
          <p:nvPr/>
        </p:nvSpPr>
        <p:spPr>
          <a:xfrm>
            <a:off x="132516" y="2451226"/>
            <a:ext cx="2935079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From Scientific Notation To Standard Notation </a:t>
            </a:r>
            <a:endParaRPr/>
          </a:p>
        </p:txBody>
      </p:sp>
      <p:sp>
        <p:nvSpPr>
          <p:cNvPr id="565" name="Google Shape;565;p43"/>
          <p:cNvSpPr txBox="1"/>
          <p:nvPr/>
        </p:nvSpPr>
        <p:spPr>
          <a:xfrm>
            <a:off x="6821908" y="3168828"/>
            <a:ext cx="4748213" cy="8858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0A22E"/>
              </a:buClr>
              <a:buSzPts val="2600"/>
              <a:buFont typeface="Arial"/>
              <a:buNone/>
            </a:pPr>
            <a:r>
              <a:rPr b="1" i="1" lang="en-US" sz="2600">
                <a:solidFill>
                  <a:srgbClr val="F0A22E"/>
                </a:solidFill>
                <a:latin typeface="Arial"/>
                <a:ea typeface="Arial"/>
                <a:cs typeface="Arial"/>
                <a:sym typeface="Arial"/>
              </a:rPr>
              <a:t>Think: Move the decimal right 9 places.</a:t>
            </a:r>
            <a:endParaRPr/>
          </a:p>
        </p:txBody>
      </p:sp>
      <p:sp>
        <p:nvSpPr>
          <p:cNvPr id="566" name="Google Shape;566;p43"/>
          <p:cNvSpPr/>
          <p:nvPr/>
        </p:nvSpPr>
        <p:spPr>
          <a:xfrm>
            <a:off x="3702853" y="1003865"/>
            <a:ext cx="2442720" cy="528222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b="-29069" l="-4488" r="0" t="-465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Corbel"/>
                <a:ea typeface="Corbel"/>
                <a:cs typeface="Corbel"/>
                <a:sym typeface="Corbel"/>
              </a:rPr>
              <a:t> </a:t>
            </a:r>
            <a:endParaRPr/>
          </a:p>
        </p:txBody>
      </p:sp>
      <p:sp>
        <p:nvSpPr>
          <p:cNvPr id="567" name="Google Shape;567;p43"/>
          <p:cNvSpPr txBox="1"/>
          <p:nvPr/>
        </p:nvSpPr>
        <p:spPr>
          <a:xfrm>
            <a:off x="4186659" y="1755373"/>
            <a:ext cx="1752600" cy="4889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r>
              <a:rPr lang="en-US" sz="2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–20,100</a:t>
            </a:r>
            <a:endParaRPr/>
          </a:p>
        </p:txBody>
      </p:sp>
      <p:sp>
        <p:nvSpPr>
          <p:cNvPr id="568" name="Google Shape;568;p43"/>
          <p:cNvSpPr txBox="1"/>
          <p:nvPr/>
        </p:nvSpPr>
        <p:spPr>
          <a:xfrm>
            <a:off x="6573464" y="1312460"/>
            <a:ext cx="5245100" cy="8858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0A22E"/>
              </a:buClr>
              <a:buSzPts val="2600"/>
              <a:buFont typeface="Arial"/>
              <a:buNone/>
            </a:pPr>
            <a:r>
              <a:rPr b="1" i="1" lang="en-US" sz="2600">
                <a:solidFill>
                  <a:srgbClr val="F0A22E"/>
                </a:solidFill>
                <a:latin typeface="Arial"/>
                <a:ea typeface="Arial"/>
                <a:cs typeface="Arial"/>
                <a:sym typeface="Arial"/>
              </a:rPr>
              <a:t>Think: Move the decimal right 4 places.</a:t>
            </a:r>
            <a:endParaRPr/>
          </a:p>
        </p:txBody>
      </p:sp>
      <p:grpSp>
        <p:nvGrpSpPr>
          <p:cNvPr id="569" name="Google Shape;569;p43"/>
          <p:cNvGrpSpPr/>
          <p:nvPr/>
        </p:nvGrpSpPr>
        <p:grpSpPr>
          <a:xfrm>
            <a:off x="4683933" y="2086304"/>
            <a:ext cx="927894" cy="280194"/>
            <a:chOff x="921" y="2914"/>
            <a:chExt cx="585" cy="176"/>
          </a:xfrm>
        </p:grpSpPr>
        <p:sp>
          <p:nvSpPr>
            <p:cNvPr id="570" name="Google Shape;570;p43"/>
            <p:cNvSpPr/>
            <p:nvPr/>
          </p:nvSpPr>
          <p:spPr>
            <a:xfrm rot="5400000">
              <a:off x="912" y="2931"/>
              <a:ext cx="168" cy="151"/>
            </a:xfrm>
            <a:custGeom>
              <a:rect b="b" l="l" r="r" t="t"/>
              <a:pathLst>
                <a:path extrusionOk="0" fill="none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</a:path>
                <a:path extrusionOk="0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  <a:lnTo>
                    <a:pt x="0" y="18309"/>
                  </a:lnTo>
                  <a:lnTo>
                    <a:pt x="11460" y="-1"/>
                  </a:lnTo>
                  <a:close/>
                </a:path>
              </a:pathLst>
            </a:custGeom>
            <a:noFill/>
            <a:ln cap="flat" cmpd="sng" w="19050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571" name="Google Shape;571;p43"/>
            <p:cNvSpPr/>
            <p:nvPr/>
          </p:nvSpPr>
          <p:spPr>
            <a:xfrm rot="5400000">
              <a:off x="1075" y="2912"/>
              <a:ext cx="166" cy="175"/>
            </a:xfrm>
            <a:custGeom>
              <a:rect b="b" l="l" r="r" t="t"/>
              <a:pathLst>
                <a:path extrusionOk="0" fill="none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</a:path>
                <a:path extrusionOk="0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  <a:lnTo>
                    <a:pt x="0" y="18309"/>
                  </a:lnTo>
                  <a:lnTo>
                    <a:pt x="11460" y="-1"/>
                  </a:lnTo>
                  <a:close/>
                </a:path>
              </a:pathLst>
            </a:custGeom>
            <a:noFill/>
            <a:ln cap="flat" cmpd="sng" w="19050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572" name="Google Shape;572;p43"/>
            <p:cNvSpPr/>
            <p:nvPr/>
          </p:nvSpPr>
          <p:spPr>
            <a:xfrm rot="5400000">
              <a:off x="1229" y="2934"/>
              <a:ext cx="168" cy="128"/>
            </a:xfrm>
            <a:custGeom>
              <a:rect b="b" l="l" r="r" t="t"/>
              <a:pathLst>
                <a:path extrusionOk="0" fill="none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</a:path>
                <a:path extrusionOk="0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  <a:lnTo>
                    <a:pt x="0" y="18309"/>
                  </a:lnTo>
                  <a:lnTo>
                    <a:pt x="11460" y="-1"/>
                  </a:lnTo>
                  <a:close/>
                </a:path>
              </a:pathLst>
            </a:custGeom>
            <a:noFill/>
            <a:ln cap="flat" cmpd="sng" w="19050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573" name="Google Shape;573;p43"/>
            <p:cNvSpPr/>
            <p:nvPr/>
          </p:nvSpPr>
          <p:spPr>
            <a:xfrm rot="5400000">
              <a:off x="1357" y="2940"/>
              <a:ext cx="168" cy="128"/>
            </a:xfrm>
            <a:custGeom>
              <a:rect b="b" l="l" r="r" t="t"/>
              <a:pathLst>
                <a:path extrusionOk="0" fill="none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</a:path>
                <a:path extrusionOk="0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  <a:lnTo>
                    <a:pt x="0" y="18309"/>
                  </a:lnTo>
                  <a:lnTo>
                    <a:pt x="11460" y="-1"/>
                  </a:lnTo>
                  <a:close/>
                </a:path>
              </a:pathLst>
            </a:custGeom>
            <a:noFill/>
            <a:ln cap="flat" cmpd="sng" w="19050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</p:grpSp>
      <p:sp>
        <p:nvSpPr>
          <p:cNvPr id="574" name="Google Shape;574;p43"/>
          <p:cNvSpPr txBox="1"/>
          <p:nvPr/>
        </p:nvSpPr>
        <p:spPr>
          <a:xfrm>
            <a:off x="3702853" y="2758774"/>
            <a:ext cx="3117850" cy="501484"/>
          </a:xfrm>
          <a:prstGeom prst="rect">
            <a:avLst/>
          </a:prstGeom>
          <a:blipFill rotWithShape="1">
            <a:blip r:embed="rId5">
              <a:alphaModFix/>
            </a:blip>
            <a:stretch>
              <a:fillRect b="-29265" l="-3515" r="0" t="-10975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Corbel"/>
                <a:ea typeface="Corbel"/>
                <a:cs typeface="Corbel"/>
                <a:sym typeface="Corbel"/>
              </a:rPr>
              <a:t> </a:t>
            </a:r>
            <a:endParaRPr/>
          </a:p>
        </p:txBody>
      </p:sp>
      <p:sp>
        <p:nvSpPr>
          <p:cNvPr id="575" name="Google Shape;575;p43"/>
          <p:cNvSpPr txBox="1"/>
          <p:nvPr/>
        </p:nvSpPr>
        <p:spPr>
          <a:xfrm>
            <a:off x="3710473" y="3594583"/>
            <a:ext cx="2757488" cy="4889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r>
              <a:rPr lang="en-US" sz="2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2,870,000,000</a:t>
            </a:r>
            <a:endParaRPr/>
          </a:p>
        </p:txBody>
      </p:sp>
      <p:grpSp>
        <p:nvGrpSpPr>
          <p:cNvPr id="576" name="Google Shape;576;p43"/>
          <p:cNvGrpSpPr/>
          <p:nvPr/>
        </p:nvGrpSpPr>
        <p:grpSpPr>
          <a:xfrm>
            <a:off x="4047088" y="3892728"/>
            <a:ext cx="2128837" cy="307181"/>
            <a:chOff x="827" y="2944"/>
            <a:chExt cx="1341" cy="193"/>
          </a:xfrm>
        </p:grpSpPr>
        <p:sp>
          <p:nvSpPr>
            <p:cNvPr id="577" name="Google Shape;577;p43"/>
            <p:cNvSpPr/>
            <p:nvPr/>
          </p:nvSpPr>
          <p:spPr>
            <a:xfrm rot="5400000">
              <a:off x="807" y="2988"/>
              <a:ext cx="168" cy="128"/>
            </a:xfrm>
            <a:custGeom>
              <a:rect b="b" l="l" r="r" t="t"/>
              <a:pathLst>
                <a:path extrusionOk="0" fill="none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</a:path>
                <a:path extrusionOk="0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  <a:lnTo>
                    <a:pt x="0" y="18309"/>
                  </a:lnTo>
                  <a:lnTo>
                    <a:pt x="11460" y="-1"/>
                  </a:lnTo>
                  <a:close/>
                </a:path>
              </a:pathLst>
            </a:custGeom>
            <a:noFill/>
            <a:ln cap="flat" cmpd="sng" w="19050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578" name="Google Shape;578;p43"/>
            <p:cNvSpPr/>
            <p:nvPr/>
          </p:nvSpPr>
          <p:spPr>
            <a:xfrm rot="5400000">
              <a:off x="1080" y="2978"/>
              <a:ext cx="168" cy="151"/>
            </a:xfrm>
            <a:custGeom>
              <a:rect b="b" l="l" r="r" t="t"/>
              <a:pathLst>
                <a:path extrusionOk="0" fill="none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</a:path>
                <a:path extrusionOk="0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  <a:lnTo>
                    <a:pt x="0" y="18309"/>
                  </a:lnTo>
                  <a:lnTo>
                    <a:pt x="11460" y="-1"/>
                  </a:lnTo>
                  <a:close/>
                </a:path>
              </a:pathLst>
            </a:custGeom>
            <a:noFill/>
            <a:ln cap="flat" cmpd="sng" w="19050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579" name="Google Shape;579;p43"/>
            <p:cNvSpPr/>
            <p:nvPr/>
          </p:nvSpPr>
          <p:spPr>
            <a:xfrm rot="5400000">
              <a:off x="1247" y="2955"/>
              <a:ext cx="166" cy="175"/>
            </a:xfrm>
            <a:custGeom>
              <a:rect b="b" l="l" r="r" t="t"/>
              <a:pathLst>
                <a:path extrusionOk="0" fill="none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</a:path>
                <a:path extrusionOk="0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  <a:lnTo>
                    <a:pt x="0" y="18309"/>
                  </a:lnTo>
                  <a:lnTo>
                    <a:pt x="11460" y="-1"/>
                  </a:lnTo>
                  <a:close/>
                </a:path>
              </a:pathLst>
            </a:custGeom>
            <a:noFill/>
            <a:ln cap="flat" cmpd="sng" w="19050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580" name="Google Shape;580;p43"/>
            <p:cNvSpPr/>
            <p:nvPr/>
          </p:nvSpPr>
          <p:spPr>
            <a:xfrm rot="5400000">
              <a:off x="1403" y="2971"/>
              <a:ext cx="168" cy="132"/>
            </a:xfrm>
            <a:custGeom>
              <a:rect b="b" l="l" r="r" t="t"/>
              <a:pathLst>
                <a:path extrusionOk="0" fill="none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</a:path>
                <a:path extrusionOk="0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  <a:lnTo>
                    <a:pt x="0" y="18309"/>
                  </a:lnTo>
                  <a:lnTo>
                    <a:pt x="11460" y="-1"/>
                  </a:lnTo>
                  <a:close/>
                </a:path>
              </a:pathLst>
            </a:custGeom>
            <a:noFill/>
            <a:ln cap="flat" cmpd="sng" w="19050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581" name="Google Shape;581;p43"/>
            <p:cNvSpPr/>
            <p:nvPr/>
          </p:nvSpPr>
          <p:spPr>
            <a:xfrm rot="5400000">
              <a:off x="2017" y="2972"/>
              <a:ext cx="168" cy="134"/>
            </a:xfrm>
            <a:custGeom>
              <a:rect b="b" l="l" r="r" t="t"/>
              <a:pathLst>
                <a:path extrusionOk="0" fill="none" h="39012" w="21600">
                  <a:moveTo>
                    <a:pt x="7883" y="-1"/>
                  </a:moveTo>
                  <a:cubicBezTo>
                    <a:pt x="16156" y="3243"/>
                    <a:pt x="21600" y="11223"/>
                    <a:pt x="21600" y="20110"/>
                  </a:cubicBezTo>
                  <a:cubicBezTo>
                    <a:pt x="21600" y="27969"/>
                    <a:pt x="17330" y="35208"/>
                    <a:pt x="10453" y="39012"/>
                  </a:cubicBezTo>
                </a:path>
                <a:path extrusionOk="0" h="39012" w="21600">
                  <a:moveTo>
                    <a:pt x="7883" y="-1"/>
                  </a:moveTo>
                  <a:cubicBezTo>
                    <a:pt x="16156" y="3243"/>
                    <a:pt x="21600" y="11223"/>
                    <a:pt x="21600" y="20110"/>
                  </a:cubicBezTo>
                  <a:cubicBezTo>
                    <a:pt x="21600" y="27969"/>
                    <a:pt x="17330" y="35208"/>
                    <a:pt x="10453" y="39012"/>
                  </a:cubicBezTo>
                  <a:lnTo>
                    <a:pt x="0" y="20110"/>
                  </a:lnTo>
                  <a:lnTo>
                    <a:pt x="7883" y="-1"/>
                  </a:lnTo>
                  <a:close/>
                </a:path>
              </a:pathLst>
            </a:custGeom>
            <a:noFill/>
            <a:ln cap="flat" cmpd="sng" w="19050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582" name="Google Shape;582;p43"/>
            <p:cNvSpPr/>
            <p:nvPr/>
          </p:nvSpPr>
          <p:spPr>
            <a:xfrm rot="5400000">
              <a:off x="938" y="2982"/>
              <a:ext cx="168" cy="128"/>
            </a:xfrm>
            <a:custGeom>
              <a:rect b="b" l="l" r="r" t="t"/>
              <a:pathLst>
                <a:path extrusionOk="0" fill="none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</a:path>
                <a:path extrusionOk="0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  <a:lnTo>
                    <a:pt x="0" y="18309"/>
                  </a:lnTo>
                  <a:lnTo>
                    <a:pt x="11460" y="-1"/>
                  </a:lnTo>
                  <a:close/>
                </a:path>
              </a:pathLst>
            </a:custGeom>
            <a:noFill/>
            <a:ln cap="flat" cmpd="sng" w="19050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583" name="Google Shape;583;p43"/>
            <p:cNvSpPr/>
            <p:nvPr/>
          </p:nvSpPr>
          <p:spPr>
            <a:xfrm rot="5400000">
              <a:off x="1877" y="2964"/>
              <a:ext cx="168" cy="128"/>
            </a:xfrm>
            <a:custGeom>
              <a:rect b="b" l="l" r="r" t="t"/>
              <a:pathLst>
                <a:path extrusionOk="0" fill="none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</a:path>
                <a:path extrusionOk="0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  <a:lnTo>
                    <a:pt x="0" y="18309"/>
                  </a:lnTo>
                  <a:lnTo>
                    <a:pt x="11460" y="-1"/>
                  </a:lnTo>
                  <a:close/>
                </a:path>
              </a:pathLst>
            </a:custGeom>
            <a:noFill/>
            <a:ln cap="flat" cmpd="sng" w="19050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584" name="Google Shape;584;p43"/>
            <p:cNvSpPr/>
            <p:nvPr/>
          </p:nvSpPr>
          <p:spPr>
            <a:xfrm rot="5400000">
              <a:off x="1723" y="2951"/>
              <a:ext cx="166" cy="175"/>
            </a:xfrm>
            <a:custGeom>
              <a:rect b="b" l="l" r="r" t="t"/>
              <a:pathLst>
                <a:path extrusionOk="0" fill="none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</a:path>
                <a:path extrusionOk="0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  <a:lnTo>
                    <a:pt x="0" y="18309"/>
                  </a:lnTo>
                  <a:lnTo>
                    <a:pt x="11460" y="-1"/>
                  </a:lnTo>
                  <a:close/>
                </a:path>
              </a:pathLst>
            </a:custGeom>
            <a:noFill/>
            <a:ln cap="flat" cmpd="sng" w="19050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585" name="Google Shape;585;p43"/>
            <p:cNvSpPr/>
            <p:nvPr/>
          </p:nvSpPr>
          <p:spPr>
            <a:xfrm rot="5400000">
              <a:off x="1556" y="2966"/>
              <a:ext cx="168" cy="151"/>
            </a:xfrm>
            <a:custGeom>
              <a:rect b="b" l="l" r="r" t="t"/>
              <a:pathLst>
                <a:path extrusionOk="0" fill="none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</a:path>
                <a:path extrusionOk="0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  <a:lnTo>
                    <a:pt x="0" y="18309"/>
                  </a:lnTo>
                  <a:lnTo>
                    <a:pt x="11460" y="-1"/>
                  </a:lnTo>
                  <a:close/>
                </a:path>
              </a:pathLst>
            </a:custGeom>
            <a:noFill/>
            <a:ln cap="flat" cmpd="sng" w="19050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</p:grpSp>
      <p:sp>
        <p:nvSpPr>
          <p:cNvPr id="586" name="Google Shape;586;p43"/>
          <p:cNvSpPr txBox="1"/>
          <p:nvPr/>
        </p:nvSpPr>
        <p:spPr>
          <a:xfrm>
            <a:off x="3700672" y="4707459"/>
            <a:ext cx="3286125" cy="5191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r>
              <a:rPr b="1" lang="en-US" sz="2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E. 1.9 </a:t>
            </a:r>
            <a:r>
              <a:rPr b="1"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×</a:t>
            </a:r>
            <a:r>
              <a:rPr b="1" lang="en-US" sz="2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10</a:t>
            </a:r>
            <a:r>
              <a:rPr b="1" baseline="30000" lang="en-US" sz="2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–5</a:t>
            </a:r>
            <a:endParaRPr/>
          </a:p>
        </p:txBody>
      </p:sp>
      <p:sp>
        <p:nvSpPr>
          <p:cNvPr id="587" name="Google Shape;587;p43"/>
          <p:cNvSpPr txBox="1"/>
          <p:nvPr/>
        </p:nvSpPr>
        <p:spPr>
          <a:xfrm>
            <a:off x="3967523" y="5344793"/>
            <a:ext cx="2178050" cy="4889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r>
              <a:rPr lang="en-US" sz="2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0.000019</a:t>
            </a:r>
            <a:endParaRPr/>
          </a:p>
        </p:txBody>
      </p:sp>
      <p:grpSp>
        <p:nvGrpSpPr>
          <p:cNvPr id="588" name="Google Shape;588;p43"/>
          <p:cNvGrpSpPr/>
          <p:nvPr/>
        </p:nvGrpSpPr>
        <p:grpSpPr>
          <a:xfrm>
            <a:off x="4250288" y="5628060"/>
            <a:ext cx="1085850" cy="304800"/>
            <a:chOff x="816" y="3408"/>
            <a:chExt cx="684" cy="192"/>
          </a:xfrm>
        </p:grpSpPr>
        <p:sp>
          <p:nvSpPr>
            <p:cNvPr id="589" name="Google Shape;589;p43"/>
            <p:cNvSpPr/>
            <p:nvPr/>
          </p:nvSpPr>
          <p:spPr>
            <a:xfrm rot="5400000">
              <a:off x="935" y="3445"/>
              <a:ext cx="168" cy="129"/>
            </a:xfrm>
            <a:custGeom>
              <a:rect b="b" l="l" r="r" t="t"/>
              <a:pathLst>
                <a:path extrusionOk="0" fill="none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</a:path>
                <a:path extrusionOk="0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  <a:lnTo>
                    <a:pt x="0" y="18309"/>
                  </a:lnTo>
                  <a:lnTo>
                    <a:pt x="11460" y="-1"/>
                  </a:lnTo>
                  <a:close/>
                </a:path>
              </a:pathLst>
            </a:custGeom>
            <a:noFill/>
            <a:ln cap="flat" cmpd="sng" w="19050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590" name="Google Shape;590;p43"/>
            <p:cNvSpPr/>
            <p:nvPr/>
          </p:nvSpPr>
          <p:spPr>
            <a:xfrm rot="5400000">
              <a:off x="1207" y="3436"/>
              <a:ext cx="168" cy="145"/>
            </a:xfrm>
            <a:custGeom>
              <a:rect b="b" l="l" r="r" t="t"/>
              <a:pathLst>
                <a:path extrusionOk="0" fill="none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</a:path>
                <a:path extrusionOk="0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  <a:lnTo>
                    <a:pt x="0" y="18309"/>
                  </a:lnTo>
                  <a:lnTo>
                    <a:pt x="11460" y="-1"/>
                  </a:lnTo>
                  <a:close/>
                </a:path>
              </a:pathLst>
            </a:custGeom>
            <a:noFill/>
            <a:ln cap="flat" cmpd="sng" w="19050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591" name="Google Shape;591;p43"/>
            <p:cNvSpPr/>
            <p:nvPr/>
          </p:nvSpPr>
          <p:spPr>
            <a:xfrm rot="5400000">
              <a:off x="1344" y="3442"/>
              <a:ext cx="179" cy="133"/>
            </a:xfrm>
            <a:custGeom>
              <a:rect b="b" l="l" r="r" t="t"/>
              <a:pathLst>
                <a:path extrusionOk="0" fill="none" h="37648" w="21600">
                  <a:moveTo>
                    <a:pt x="10730" y="0"/>
                  </a:moveTo>
                  <a:cubicBezTo>
                    <a:pt x="17452" y="3848"/>
                    <a:pt x="21600" y="11000"/>
                    <a:pt x="21600" y="18746"/>
                  </a:cubicBezTo>
                  <a:cubicBezTo>
                    <a:pt x="21600" y="26605"/>
                    <a:pt x="17330" y="33844"/>
                    <a:pt x="10453" y="37648"/>
                  </a:cubicBezTo>
                </a:path>
                <a:path extrusionOk="0" h="37648" w="21600">
                  <a:moveTo>
                    <a:pt x="10730" y="0"/>
                  </a:moveTo>
                  <a:cubicBezTo>
                    <a:pt x="17452" y="3848"/>
                    <a:pt x="21600" y="11000"/>
                    <a:pt x="21600" y="18746"/>
                  </a:cubicBezTo>
                  <a:cubicBezTo>
                    <a:pt x="21600" y="26605"/>
                    <a:pt x="17330" y="33844"/>
                    <a:pt x="10453" y="37648"/>
                  </a:cubicBezTo>
                  <a:lnTo>
                    <a:pt x="0" y="18746"/>
                  </a:lnTo>
                  <a:lnTo>
                    <a:pt x="10730" y="0"/>
                  </a:lnTo>
                  <a:close/>
                </a:path>
              </a:pathLst>
            </a:custGeom>
            <a:noFill/>
            <a:ln cap="flat" cmpd="sng" w="19050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592" name="Google Shape;592;p43"/>
            <p:cNvSpPr/>
            <p:nvPr/>
          </p:nvSpPr>
          <p:spPr>
            <a:xfrm rot="5400000">
              <a:off x="792" y="3432"/>
              <a:ext cx="192" cy="144"/>
            </a:xfrm>
            <a:custGeom>
              <a:rect b="b" l="l" r="r" t="t"/>
              <a:pathLst>
                <a:path extrusionOk="0" fill="none" h="37028" w="21600">
                  <a:moveTo>
                    <a:pt x="11747" y="-1"/>
                  </a:moveTo>
                  <a:cubicBezTo>
                    <a:pt x="17891" y="3981"/>
                    <a:pt x="21600" y="10804"/>
                    <a:pt x="21600" y="18126"/>
                  </a:cubicBezTo>
                  <a:cubicBezTo>
                    <a:pt x="21600" y="25985"/>
                    <a:pt x="17330" y="33224"/>
                    <a:pt x="10453" y="37028"/>
                  </a:cubicBezTo>
                </a:path>
                <a:path extrusionOk="0" h="37028" w="21600">
                  <a:moveTo>
                    <a:pt x="11747" y="-1"/>
                  </a:moveTo>
                  <a:cubicBezTo>
                    <a:pt x="17891" y="3981"/>
                    <a:pt x="21600" y="10804"/>
                    <a:pt x="21600" y="18126"/>
                  </a:cubicBezTo>
                  <a:cubicBezTo>
                    <a:pt x="21600" y="25985"/>
                    <a:pt x="17330" y="33224"/>
                    <a:pt x="10453" y="37028"/>
                  </a:cubicBezTo>
                  <a:lnTo>
                    <a:pt x="0" y="18126"/>
                  </a:lnTo>
                  <a:lnTo>
                    <a:pt x="11747" y="-1"/>
                  </a:lnTo>
                  <a:close/>
                </a:path>
              </a:pathLst>
            </a:custGeom>
            <a:noFill/>
            <a:ln cap="flat" cmpd="sng" w="19050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593" name="Google Shape;593;p43"/>
            <p:cNvSpPr/>
            <p:nvPr/>
          </p:nvSpPr>
          <p:spPr>
            <a:xfrm rot="5400000">
              <a:off x="1067" y="3438"/>
              <a:ext cx="174" cy="138"/>
            </a:xfrm>
            <a:custGeom>
              <a:rect b="b" l="l" r="r" t="t"/>
              <a:pathLst>
                <a:path extrusionOk="0" fill="none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</a:path>
                <a:path extrusionOk="0" h="37211" w="21600">
                  <a:moveTo>
                    <a:pt x="11460" y="-1"/>
                  </a:moveTo>
                  <a:cubicBezTo>
                    <a:pt x="17768" y="3948"/>
                    <a:pt x="21600" y="10866"/>
                    <a:pt x="21600" y="18309"/>
                  </a:cubicBezTo>
                  <a:cubicBezTo>
                    <a:pt x="21600" y="26168"/>
                    <a:pt x="17330" y="33407"/>
                    <a:pt x="10453" y="37211"/>
                  </a:cubicBezTo>
                  <a:lnTo>
                    <a:pt x="0" y="18309"/>
                  </a:lnTo>
                  <a:lnTo>
                    <a:pt x="11460" y="-1"/>
                  </a:lnTo>
                  <a:close/>
                </a:path>
              </a:pathLst>
            </a:custGeom>
            <a:noFill/>
            <a:ln cap="flat" cmpd="sng" w="19050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</p:grpSp>
      <p:sp>
        <p:nvSpPr>
          <p:cNvPr id="594" name="Google Shape;594;p43"/>
          <p:cNvSpPr txBox="1"/>
          <p:nvPr/>
        </p:nvSpPr>
        <p:spPr>
          <a:xfrm>
            <a:off x="6821909" y="4992782"/>
            <a:ext cx="4748213" cy="8858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0A22E"/>
              </a:buClr>
              <a:buSzPts val="2600"/>
              <a:buFont typeface="Arial"/>
              <a:buNone/>
            </a:pPr>
            <a:r>
              <a:rPr b="1" i="1" lang="en-US" sz="2600">
                <a:solidFill>
                  <a:srgbClr val="F0A22E"/>
                </a:solidFill>
                <a:latin typeface="Arial"/>
                <a:ea typeface="Arial"/>
                <a:cs typeface="Arial"/>
                <a:sym typeface="Arial"/>
              </a:rPr>
              <a:t>Think: Move the decimal left 5 places.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8" name="Shape 5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9" name="Google Shape;599;p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57514" y="0"/>
            <a:ext cx="2346004" cy="2346004"/>
          </a:xfrm>
          <a:prstGeom prst="rect">
            <a:avLst/>
          </a:prstGeom>
          <a:noFill/>
          <a:ln>
            <a:noFill/>
          </a:ln>
        </p:spPr>
      </p:pic>
      <p:sp>
        <p:nvSpPr>
          <p:cNvPr id="600" name="Google Shape;600;p44"/>
          <p:cNvSpPr/>
          <p:nvPr/>
        </p:nvSpPr>
        <p:spPr>
          <a:xfrm>
            <a:off x="4114800" y="30748"/>
            <a:ext cx="7254318" cy="10772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3200" cap="none">
                <a:solidFill>
                  <a:schemeClr val="dk1"/>
                </a:solidFill>
                <a:latin typeface="Algerian"/>
                <a:ea typeface="Algerian"/>
                <a:cs typeface="Algerian"/>
                <a:sym typeface="Algerian"/>
              </a:rPr>
              <a:t>Translating standard notation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3200" cap="none">
                <a:solidFill>
                  <a:schemeClr val="dk1"/>
                </a:solidFill>
                <a:latin typeface="Algerian"/>
                <a:ea typeface="Algerian"/>
                <a:cs typeface="Algerian"/>
                <a:sym typeface="Algerian"/>
              </a:rPr>
              <a:t>to scientific notation</a:t>
            </a:r>
            <a:endParaRPr/>
          </a:p>
        </p:txBody>
      </p:sp>
      <p:sp>
        <p:nvSpPr>
          <p:cNvPr id="601" name="Google Shape;601;p44"/>
          <p:cNvSpPr/>
          <p:nvPr/>
        </p:nvSpPr>
        <p:spPr>
          <a:xfrm>
            <a:off x="0" y="2450148"/>
            <a:ext cx="3440863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 number in Scientific Notation is Expressed as :</a:t>
            </a:r>
            <a:endParaRPr/>
          </a:p>
        </p:txBody>
      </p:sp>
      <p:sp>
        <p:nvSpPr>
          <p:cNvPr id="602" name="Google Shape;602;p44"/>
          <p:cNvSpPr txBox="1"/>
          <p:nvPr/>
        </p:nvSpPr>
        <p:spPr>
          <a:xfrm>
            <a:off x="977599" y="3292956"/>
            <a:ext cx="1485663" cy="438582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Corbel"/>
                <a:ea typeface="Corbel"/>
                <a:cs typeface="Corbel"/>
                <a:sym typeface="Corbel"/>
              </a:rPr>
              <a:t> </a:t>
            </a:r>
            <a:endParaRPr/>
          </a:p>
        </p:txBody>
      </p:sp>
      <p:sp>
        <p:nvSpPr>
          <p:cNvPr id="603" name="Google Shape;603;p44"/>
          <p:cNvSpPr/>
          <p:nvPr/>
        </p:nvSpPr>
        <p:spPr>
          <a:xfrm>
            <a:off x="-2" y="3744098"/>
            <a:ext cx="3440863" cy="575927"/>
          </a:xfrm>
          <a:prstGeom prst="rect">
            <a:avLst/>
          </a:prstGeom>
          <a:blipFill rotWithShape="1">
            <a:blip r:embed="rId5">
              <a:alphaModFix/>
            </a:blip>
            <a:stretch>
              <a:fillRect b="-5262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Corbel"/>
                <a:ea typeface="Corbel"/>
                <a:cs typeface="Corbel"/>
                <a:sym typeface="Corbel"/>
              </a:rPr>
              <a:t> </a:t>
            </a:r>
            <a:endParaRPr/>
          </a:p>
        </p:txBody>
      </p:sp>
      <p:sp>
        <p:nvSpPr>
          <p:cNvPr id="604" name="Google Shape;604;p44"/>
          <p:cNvSpPr/>
          <p:nvPr/>
        </p:nvSpPr>
        <p:spPr>
          <a:xfrm>
            <a:off x="196429" y="4393007"/>
            <a:ext cx="3048000" cy="3877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609600" lvl="0" marL="60960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 number between 1 and less than 10 times a power of 10</a:t>
            </a:r>
            <a:endParaRPr/>
          </a:p>
        </p:txBody>
      </p:sp>
      <p:sp>
        <p:nvSpPr>
          <p:cNvPr id="605" name="Google Shape;605;p44"/>
          <p:cNvSpPr/>
          <p:nvPr/>
        </p:nvSpPr>
        <p:spPr>
          <a:xfrm>
            <a:off x="183140" y="4882883"/>
            <a:ext cx="3048000" cy="4862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609600" lvl="0" marL="60960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1" lang="en-U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is an integer ( can be </a:t>
            </a:r>
            <a:r>
              <a:rPr b="1" lang="en-US" sz="1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positive</a:t>
            </a:r>
            <a:r>
              <a:rPr b="1" lang="en-U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or </a:t>
            </a:r>
            <a:r>
              <a:rPr b="1" lang="en-US" sz="1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negative</a:t>
            </a:r>
            <a:r>
              <a:rPr b="1" lang="en-U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)</a:t>
            </a:r>
            <a:endParaRPr/>
          </a:p>
        </p:txBody>
      </p:sp>
      <p:sp>
        <p:nvSpPr>
          <p:cNvPr id="606" name="Google Shape;606;p44"/>
          <p:cNvSpPr/>
          <p:nvPr/>
        </p:nvSpPr>
        <p:spPr>
          <a:xfrm>
            <a:off x="4068666" y="1380500"/>
            <a:ext cx="724268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Rules for converting Standard Notation to Scientific Notation</a:t>
            </a:r>
            <a:endParaRPr/>
          </a:p>
        </p:txBody>
      </p:sp>
      <p:sp>
        <p:nvSpPr>
          <p:cNvPr id="607" name="Google Shape;607;p44"/>
          <p:cNvSpPr txBox="1"/>
          <p:nvPr/>
        </p:nvSpPr>
        <p:spPr>
          <a:xfrm>
            <a:off x="3445689" y="1943417"/>
            <a:ext cx="8488641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1. Move the decimal to get a number between 1 and 10.</a:t>
            </a:r>
            <a:endParaRPr/>
          </a:p>
          <a:p>
            <a:pPr indent="0" lvl="0" marL="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2.</a:t>
            </a:r>
            <a:r>
              <a:rPr lang="en-US" sz="18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Count the # of places the decimal moved  (that is the exponent on 10)</a:t>
            </a:r>
            <a:endParaRPr/>
          </a:p>
        </p:txBody>
      </p:sp>
      <p:sp>
        <p:nvSpPr>
          <p:cNvPr id="608" name="Google Shape;608;p44"/>
          <p:cNvSpPr txBox="1"/>
          <p:nvPr/>
        </p:nvSpPr>
        <p:spPr>
          <a:xfrm>
            <a:off x="4419600" y="3188812"/>
            <a:ext cx="7772400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Original number &gt; 1 then </a:t>
            </a:r>
            <a:r>
              <a:rPr lang="en-US" sz="1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positive</a:t>
            </a: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exponent on the 10</a:t>
            </a:r>
            <a:endParaRPr/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Original number &lt; 1 then </a:t>
            </a:r>
            <a:r>
              <a:rPr lang="en-US" sz="1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negative</a:t>
            </a: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exponent on the 10</a:t>
            </a:r>
            <a:endParaRPr/>
          </a:p>
        </p:txBody>
      </p:sp>
      <p:sp>
        <p:nvSpPr>
          <p:cNvPr id="609" name="Google Shape;609;p44"/>
          <p:cNvSpPr/>
          <p:nvPr/>
        </p:nvSpPr>
        <p:spPr>
          <a:xfrm>
            <a:off x="3641471" y="4360388"/>
            <a:ext cx="4022645" cy="76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609600" lvl="0" marL="6096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123,000,000,000,000</a:t>
            </a:r>
            <a:endParaRPr/>
          </a:p>
        </p:txBody>
      </p:sp>
      <p:sp>
        <p:nvSpPr>
          <p:cNvPr id="610" name="Google Shape;610;p44"/>
          <p:cNvSpPr/>
          <p:nvPr/>
        </p:nvSpPr>
        <p:spPr>
          <a:xfrm>
            <a:off x="5041232" y="4882883"/>
            <a:ext cx="324852" cy="579454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0775">
            <a:solidFill>
              <a:srgbClr val="2E87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611" name="Google Shape;611;p4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375484" y="5609232"/>
            <a:ext cx="1981200" cy="620713"/>
          </a:xfrm>
          <a:prstGeom prst="rect">
            <a:avLst/>
          </a:prstGeom>
          <a:noFill/>
          <a:ln>
            <a:noFill/>
          </a:ln>
        </p:spPr>
      </p:pic>
      <p:sp>
        <p:nvSpPr>
          <p:cNvPr id="612" name="Google Shape;612;p44"/>
          <p:cNvSpPr txBox="1"/>
          <p:nvPr/>
        </p:nvSpPr>
        <p:spPr>
          <a:xfrm>
            <a:off x="8117219" y="4359663"/>
            <a:ext cx="343309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0.000000000236</a:t>
            </a:r>
            <a:endParaRPr/>
          </a:p>
        </p:txBody>
      </p:sp>
      <p:sp>
        <p:nvSpPr>
          <p:cNvPr id="613" name="Google Shape;613;p44"/>
          <p:cNvSpPr/>
          <p:nvPr/>
        </p:nvSpPr>
        <p:spPr>
          <a:xfrm>
            <a:off x="9671341" y="4882883"/>
            <a:ext cx="324852" cy="579454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0775">
            <a:solidFill>
              <a:srgbClr val="2E87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614" name="Google Shape;614;p4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8766967" y="5609232"/>
            <a:ext cx="2133600" cy="5984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8" name="Shape 6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" name="Google Shape;619;p45"/>
          <p:cNvSpPr txBox="1"/>
          <p:nvPr/>
        </p:nvSpPr>
        <p:spPr>
          <a:xfrm>
            <a:off x="3515530" y="1157943"/>
            <a:ext cx="737538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1"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Write the numbers in </a:t>
            </a:r>
            <a:r>
              <a:rPr b="1" lang="en-US" sz="24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Scientific Notation</a:t>
            </a:r>
            <a:r>
              <a:rPr b="1"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</p:txBody>
      </p:sp>
      <p:sp>
        <p:nvSpPr>
          <p:cNvPr id="620" name="Google Shape;620;p45"/>
          <p:cNvSpPr/>
          <p:nvPr/>
        </p:nvSpPr>
        <p:spPr>
          <a:xfrm>
            <a:off x="3697965" y="113110"/>
            <a:ext cx="2047741" cy="914400"/>
          </a:xfrm>
          <a:prstGeom prst="roundRect">
            <a:avLst>
              <a:gd fmla="val 16667" name="adj"/>
            </a:avLst>
          </a:prstGeom>
          <a:noFill/>
          <a:ln cap="flat" cmpd="sng" w="762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621" name="Google Shape;621;p45"/>
          <p:cNvSpPr txBox="1"/>
          <p:nvPr/>
        </p:nvSpPr>
        <p:spPr>
          <a:xfrm>
            <a:off x="3807145" y="308700"/>
            <a:ext cx="182938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Example 2</a:t>
            </a:r>
            <a:endParaRPr/>
          </a:p>
        </p:txBody>
      </p:sp>
      <p:pic>
        <p:nvPicPr>
          <p:cNvPr id="622" name="Google Shape;622;p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57514" y="0"/>
            <a:ext cx="2346004" cy="2346004"/>
          </a:xfrm>
          <a:prstGeom prst="rect">
            <a:avLst/>
          </a:prstGeom>
          <a:noFill/>
          <a:ln>
            <a:noFill/>
          </a:ln>
        </p:spPr>
      </p:pic>
      <p:sp>
        <p:nvSpPr>
          <p:cNvPr id="623" name="Google Shape;623;p45"/>
          <p:cNvSpPr/>
          <p:nvPr/>
        </p:nvSpPr>
        <p:spPr>
          <a:xfrm>
            <a:off x="0" y="2450148"/>
            <a:ext cx="3440863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 number in Scientific Notation is Expressed as :</a:t>
            </a:r>
            <a:endParaRPr/>
          </a:p>
        </p:txBody>
      </p:sp>
      <p:sp>
        <p:nvSpPr>
          <p:cNvPr id="624" name="Google Shape;624;p45"/>
          <p:cNvSpPr txBox="1"/>
          <p:nvPr/>
        </p:nvSpPr>
        <p:spPr>
          <a:xfrm>
            <a:off x="977599" y="3292956"/>
            <a:ext cx="1485663" cy="438582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Corbel"/>
                <a:ea typeface="Corbel"/>
                <a:cs typeface="Corbel"/>
                <a:sym typeface="Corbel"/>
              </a:rPr>
              <a:t> </a:t>
            </a:r>
            <a:endParaRPr/>
          </a:p>
        </p:txBody>
      </p:sp>
      <p:sp>
        <p:nvSpPr>
          <p:cNvPr id="625" name="Google Shape;625;p45"/>
          <p:cNvSpPr/>
          <p:nvPr/>
        </p:nvSpPr>
        <p:spPr>
          <a:xfrm>
            <a:off x="-2" y="3744098"/>
            <a:ext cx="3440863" cy="575927"/>
          </a:xfrm>
          <a:prstGeom prst="rect">
            <a:avLst/>
          </a:prstGeom>
          <a:blipFill rotWithShape="1">
            <a:blip r:embed="rId5">
              <a:alphaModFix/>
            </a:blip>
            <a:stretch>
              <a:fillRect b="-5262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Corbel"/>
                <a:ea typeface="Corbel"/>
                <a:cs typeface="Corbel"/>
                <a:sym typeface="Corbel"/>
              </a:rPr>
              <a:t> </a:t>
            </a:r>
            <a:endParaRPr/>
          </a:p>
        </p:txBody>
      </p:sp>
      <p:sp>
        <p:nvSpPr>
          <p:cNvPr id="626" name="Google Shape;626;p45"/>
          <p:cNvSpPr/>
          <p:nvPr/>
        </p:nvSpPr>
        <p:spPr>
          <a:xfrm>
            <a:off x="196429" y="4393007"/>
            <a:ext cx="3048000" cy="3877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609600" lvl="0" marL="60960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 number between 1 and less than 10 times a power of 10</a:t>
            </a:r>
            <a:endParaRPr/>
          </a:p>
        </p:txBody>
      </p:sp>
      <p:sp>
        <p:nvSpPr>
          <p:cNvPr id="627" name="Google Shape;627;p45"/>
          <p:cNvSpPr/>
          <p:nvPr/>
        </p:nvSpPr>
        <p:spPr>
          <a:xfrm>
            <a:off x="183140" y="4882883"/>
            <a:ext cx="3048000" cy="4862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609600" lvl="0" marL="60960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1" lang="en-U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is an integer ( can be </a:t>
            </a:r>
            <a:r>
              <a:rPr b="1" lang="en-US" sz="1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positive</a:t>
            </a:r>
            <a:r>
              <a:rPr b="1" lang="en-U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or </a:t>
            </a:r>
            <a:r>
              <a:rPr b="1" lang="en-US" sz="1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negative</a:t>
            </a:r>
            <a:r>
              <a:rPr b="1" lang="en-U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)</a:t>
            </a:r>
            <a:endParaRPr/>
          </a:p>
        </p:txBody>
      </p:sp>
      <p:sp>
        <p:nvSpPr>
          <p:cNvPr id="628" name="Google Shape;628;p45"/>
          <p:cNvSpPr txBox="1"/>
          <p:nvPr/>
        </p:nvSpPr>
        <p:spPr>
          <a:xfrm>
            <a:off x="3515530" y="1865067"/>
            <a:ext cx="4413281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1"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A. 7,080,000,000,000</a:t>
            </a:r>
            <a:endParaRPr/>
          </a:p>
        </p:txBody>
      </p:sp>
      <p:pic>
        <p:nvPicPr>
          <p:cNvPr id="629" name="Google Shape;629;p4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9424738" y="1853879"/>
            <a:ext cx="1600200" cy="492125"/>
          </a:xfrm>
          <a:prstGeom prst="rect">
            <a:avLst/>
          </a:prstGeom>
          <a:noFill/>
          <a:ln>
            <a:noFill/>
          </a:ln>
        </p:spPr>
      </p:pic>
      <p:sp>
        <p:nvSpPr>
          <p:cNvPr id="630" name="Google Shape;630;p45"/>
          <p:cNvSpPr/>
          <p:nvPr/>
        </p:nvSpPr>
        <p:spPr>
          <a:xfrm>
            <a:off x="7928811" y="1970266"/>
            <a:ext cx="1046747" cy="341177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0775">
            <a:solidFill>
              <a:srgbClr val="2E87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631" name="Google Shape;631;p45"/>
          <p:cNvSpPr txBox="1"/>
          <p:nvPr/>
        </p:nvSpPr>
        <p:spPr>
          <a:xfrm>
            <a:off x="3515529" y="2721114"/>
            <a:ext cx="4413281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1"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B. 0.00000001256</a:t>
            </a:r>
            <a:endParaRPr/>
          </a:p>
        </p:txBody>
      </p:sp>
      <p:sp>
        <p:nvSpPr>
          <p:cNvPr id="632" name="Google Shape;632;p45"/>
          <p:cNvSpPr/>
          <p:nvPr/>
        </p:nvSpPr>
        <p:spPr>
          <a:xfrm>
            <a:off x="7928811" y="2826313"/>
            <a:ext cx="1046747" cy="341177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0775">
            <a:solidFill>
              <a:srgbClr val="2E87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633" name="Google Shape;633;p45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9462838" y="2772380"/>
            <a:ext cx="1524000" cy="420688"/>
          </a:xfrm>
          <a:prstGeom prst="rect">
            <a:avLst/>
          </a:prstGeom>
          <a:noFill/>
          <a:ln>
            <a:noFill/>
          </a:ln>
        </p:spPr>
      </p:pic>
      <p:sp>
        <p:nvSpPr>
          <p:cNvPr id="634" name="Google Shape;634;p45"/>
          <p:cNvSpPr txBox="1"/>
          <p:nvPr/>
        </p:nvSpPr>
        <p:spPr>
          <a:xfrm>
            <a:off x="3515528" y="3632328"/>
            <a:ext cx="4413281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1"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C. 57,000,000</a:t>
            </a:r>
            <a:endParaRPr/>
          </a:p>
        </p:txBody>
      </p:sp>
      <p:sp>
        <p:nvSpPr>
          <p:cNvPr id="635" name="Google Shape;635;p45"/>
          <p:cNvSpPr/>
          <p:nvPr/>
        </p:nvSpPr>
        <p:spPr>
          <a:xfrm>
            <a:off x="7928811" y="3812094"/>
            <a:ext cx="1046747" cy="341177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0775">
            <a:solidFill>
              <a:srgbClr val="2E87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grpSp>
        <p:nvGrpSpPr>
          <p:cNvPr id="636" name="Google Shape;636;p45"/>
          <p:cNvGrpSpPr/>
          <p:nvPr/>
        </p:nvGrpSpPr>
        <p:grpSpPr>
          <a:xfrm>
            <a:off x="9424738" y="3581200"/>
            <a:ext cx="2895600" cy="625475"/>
            <a:chOff x="3408" y="3264"/>
            <a:chExt cx="1824" cy="394"/>
          </a:xfrm>
        </p:grpSpPr>
        <p:sp>
          <p:nvSpPr>
            <p:cNvPr id="637" name="Google Shape;637;p45"/>
            <p:cNvSpPr txBox="1"/>
            <p:nvPr/>
          </p:nvSpPr>
          <p:spPr>
            <a:xfrm>
              <a:off x="3408" y="3331"/>
              <a:ext cx="1824" cy="32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Verdana"/>
                <a:buNone/>
              </a:pPr>
              <a:r>
                <a:rPr lang="en-US" sz="2400">
                  <a:solidFill>
                    <a:schemeClr val="dk1"/>
                  </a:solidFill>
                  <a:latin typeface="Verdana"/>
                  <a:ea typeface="Verdana"/>
                  <a:cs typeface="Verdana"/>
                  <a:sym typeface="Verdana"/>
                </a:rPr>
                <a:t>5.7 </a:t>
              </a:r>
              <a:r>
                <a:rPr b="1" lang="en-US" sz="2800">
                  <a:solidFill>
                    <a:schemeClr val="dk1"/>
                  </a:solidFill>
                  <a:latin typeface="Verdana"/>
                  <a:ea typeface="Verdana"/>
                  <a:cs typeface="Verdana"/>
                  <a:sym typeface="Verdana"/>
                </a:rPr>
                <a:t>×</a:t>
              </a:r>
              <a:r>
                <a:rPr lang="en-US" sz="2400">
                  <a:solidFill>
                    <a:schemeClr val="dk1"/>
                  </a:solidFill>
                  <a:latin typeface="Verdana"/>
                  <a:ea typeface="Verdana"/>
                  <a:cs typeface="Verdana"/>
                  <a:sym typeface="Verdana"/>
                </a:rPr>
                <a:t> 10</a:t>
              </a:r>
              <a:r>
                <a:rPr baseline="30000" lang="en-US" sz="2400">
                  <a:solidFill>
                    <a:schemeClr val="dk1"/>
                  </a:solidFill>
                  <a:latin typeface="Verdana"/>
                  <a:ea typeface="Verdana"/>
                  <a:cs typeface="Verdana"/>
                  <a:sym typeface="Verdana"/>
                </a:rPr>
                <a:t>7</a:t>
              </a:r>
              <a:endParaRPr/>
            </a:p>
          </p:txBody>
        </p:sp>
        <p:sp>
          <p:nvSpPr>
            <p:cNvPr id="638" name="Google Shape;638;p45"/>
            <p:cNvSpPr txBox="1"/>
            <p:nvPr/>
          </p:nvSpPr>
          <p:spPr>
            <a:xfrm>
              <a:off x="4514" y="3264"/>
              <a:ext cx="116" cy="28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Times New Roman"/>
                <a:buNone/>
              </a:pPr>
              <a:r>
                <a:t/>
              </a:r>
              <a:endParaRPr sz="2400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endParaRPr>
            </a:p>
          </p:txBody>
        </p:sp>
      </p:grpSp>
      <p:sp>
        <p:nvSpPr>
          <p:cNvPr id="639" name="Google Shape;639;p45"/>
          <p:cNvSpPr txBox="1"/>
          <p:nvPr/>
        </p:nvSpPr>
        <p:spPr>
          <a:xfrm>
            <a:off x="3607770" y="4602806"/>
            <a:ext cx="4413281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1"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D. 0.0053</a:t>
            </a:r>
            <a:endParaRPr/>
          </a:p>
        </p:txBody>
      </p:sp>
      <p:sp>
        <p:nvSpPr>
          <p:cNvPr id="640" name="Google Shape;640;p45"/>
          <p:cNvSpPr/>
          <p:nvPr/>
        </p:nvSpPr>
        <p:spPr>
          <a:xfrm>
            <a:off x="8021053" y="4782572"/>
            <a:ext cx="1046747" cy="341177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0775">
            <a:solidFill>
              <a:srgbClr val="2E87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grpSp>
        <p:nvGrpSpPr>
          <p:cNvPr id="641" name="Google Shape;641;p45"/>
          <p:cNvGrpSpPr/>
          <p:nvPr/>
        </p:nvGrpSpPr>
        <p:grpSpPr>
          <a:xfrm>
            <a:off x="9372600" y="4514064"/>
            <a:ext cx="2819400" cy="671512"/>
            <a:chOff x="3408" y="2496"/>
            <a:chExt cx="1776" cy="423"/>
          </a:xfrm>
        </p:grpSpPr>
        <p:sp>
          <p:nvSpPr>
            <p:cNvPr id="642" name="Google Shape;642;p45"/>
            <p:cNvSpPr txBox="1"/>
            <p:nvPr/>
          </p:nvSpPr>
          <p:spPr>
            <a:xfrm>
              <a:off x="3408" y="2592"/>
              <a:ext cx="1776" cy="32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Verdana"/>
                <a:buNone/>
              </a:pPr>
              <a:r>
                <a:rPr lang="en-US" sz="2400">
                  <a:solidFill>
                    <a:schemeClr val="dk1"/>
                  </a:solidFill>
                  <a:latin typeface="Verdana"/>
                  <a:ea typeface="Verdana"/>
                  <a:cs typeface="Verdana"/>
                  <a:sym typeface="Verdana"/>
                </a:rPr>
                <a:t>5.3 </a:t>
              </a:r>
              <a:r>
                <a:rPr b="1" lang="en-US" sz="2800">
                  <a:solidFill>
                    <a:schemeClr val="dk1"/>
                  </a:solidFill>
                  <a:latin typeface="Verdana"/>
                  <a:ea typeface="Verdana"/>
                  <a:cs typeface="Verdana"/>
                  <a:sym typeface="Verdana"/>
                </a:rPr>
                <a:t>×</a:t>
              </a:r>
              <a:r>
                <a:rPr lang="en-US" sz="2400">
                  <a:solidFill>
                    <a:schemeClr val="dk1"/>
                  </a:solidFill>
                  <a:latin typeface="Verdana"/>
                  <a:ea typeface="Verdana"/>
                  <a:cs typeface="Verdana"/>
                  <a:sym typeface="Verdana"/>
                </a:rPr>
                <a:t> 10</a:t>
              </a:r>
              <a:r>
                <a:rPr baseline="30000" lang="en-US" sz="2600">
                  <a:solidFill>
                    <a:schemeClr val="dk1"/>
                  </a:solidFill>
                  <a:latin typeface="Verdana"/>
                  <a:ea typeface="Verdana"/>
                  <a:cs typeface="Verdana"/>
                  <a:sym typeface="Verdana"/>
                </a:rPr>
                <a:t>–3</a:t>
              </a:r>
              <a:endParaRPr/>
            </a:p>
          </p:txBody>
        </p:sp>
        <p:sp>
          <p:nvSpPr>
            <p:cNvPr id="643" name="Google Shape;643;p45"/>
            <p:cNvSpPr txBox="1"/>
            <p:nvPr/>
          </p:nvSpPr>
          <p:spPr>
            <a:xfrm>
              <a:off x="4536" y="2496"/>
              <a:ext cx="116" cy="28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Times New Roman"/>
                <a:buNone/>
              </a:pPr>
              <a:r>
                <a:t/>
              </a:r>
              <a:endParaRPr sz="2400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endParaRPr>
            </a:p>
          </p:txBody>
        </p:sp>
      </p:grpSp>
      <p:sp>
        <p:nvSpPr>
          <p:cNvPr id="644" name="Google Shape;644;p45"/>
          <p:cNvSpPr txBox="1"/>
          <p:nvPr/>
        </p:nvSpPr>
        <p:spPr>
          <a:xfrm>
            <a:off x="4419600" y="5778259"/>
            <a:ext cx="7772400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Original number &gt; 1 then </a:t>
            </a:r>
            <a:r>
              <a:rPr lang="en-US" sz="1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positive</a:t>
            </a: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exponent on the 10</a:t>
            </a:r>
            <a:endParaRPr/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Original number &lt; 1 then </a:t>
            </a:r>
            <a:r>
              <a:rPr lang="en-US" sz="1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negative</a:t>
            </a: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exponent on the 10</a:t>
            </a:r>
            <a:endParaRPr/>
          </a:p>
        </p:txBody>
      </p:sp>
      <p:sp>
        <p:nvSpPr>
          <p:cNvPr id="645" name="Google Shape;645;p45"/>
          <p:cNvSpPr/>
          <p:nvPr/>
        </p:nvSpPr>
        <p:spPr>
          <a:xfrm>
            <a:off x="3807145" y="5253570"/>
            <a:ext cx="1730240" cy="562565"/>
          </a:xfrm>
          <a:prstGeom prst="rect">
            <a:avLst/>
          </a:prstGeom>
          <a:solidFill>
            <a:schemeClr val="accent1"/>
          </a:solidFill>
          <a:ln cap="flat" cmpd="sng" w="10775">
            <a:solidFill>
              <a:srgbClr val="F0A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646" name="Google Shape;646;p45"/>
          <p:cNvSpPr txBox="1"/>
          <p:nvPr/>
        </p:nvSpPr>
        <p:spPr>
          <a:xfrm>
            <a:off x="4033736" y="5273242"/>
            <a:ext cx="1780674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Algerian"/>
                <a:ea typeface="Algerian"/>
                <a:cs typeface="Algerian"/>
                <a:sym typeface="Algerian"/>
              </a:rPr>
              <a:t>HINT :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0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" name="Google Shape;651;p46"/>
          <p:cNvSpPr txBox="1"/>
          <p:nvPr>
            <p:ph type="title"/>
          </p:nvPr>
        </p:nvSpPr>
        <p:spPr>
          <a:xfrm>
            <a:off x="3462840" y="0"/>
            <a:ext cx="8243887" cy="13144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lgerian"/>
              <a:buNone/>
            </a:pPr>
            <a:r>
              <a:rPr lang="en-US" sz="3200">
                <a:solidFill>
                  <a:schemeClr val="dk1"/>
                </a:solidFill>
                <a:latin typeface="Algerian"/>
                <a:ea typeface="Algerian"/>
                <a:cs typeface="Algerian"/>
                <a:sym typeface="Algerian"/>
              </a:rPr>
              <a:t>Adding and Subtracting numbers in Scientific Notation</a:t>
            </a:r>
            <a:endParaRPr/>
          </a:p>
        </p:txBody>
      </p:sp>
      <p:pic>
        <p:nvPicPr>
          <p:cNvPr id="652" name="Google Shape;652;p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57514" y="0"/>
            <a:ext cx="2346004" cy="2346004"/>
          </a:xfrm>
          <a:prstGeom prst="rect">
            <a:avLst/>
          </a:prstGeom>
          <a:noFill/>
          <a:ln>
            <a:noFill/>
          </a:ln>
        </p:spPr>
      </p:pic>
      <p:sp>
        <p:nvSpPr>
          <p:cNvPr id="653" name="Google Shape;653;p46"/>
          <p:cNvSpPr txBox="1"/>
          <p:nvPr/>
        </p:nvSpPr>
        <p:spPr>
          <a:xfrm>
            <a:off x="3356810" y="1314450"/>
            <a:ext cx="7848600" cy="14919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82880" lvl="0" marL="18288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Noto Sans Symbols"/>
              <a:buNone/>
            </a:pP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To add or subtract numbers in scientific notation </a:t>
            </a:r>
            <a:r>
              <a:rPr b="1" lang="en-US" sz="32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must have</a:t>
            </a:r>
            <a:r>
              <a:rPr lang="en-US" sz="32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same power of 10!</a:t>
            </a:r>
            <a:endParaRPr/>
          </a:p>
        </p:txBody>
      </p:sp>
      <p:sp>
        <p:nvSpPr>
          <p:cNvPr id="654" name="Google Shape;654;p46"/>
          <p:cNvSpPr txBox="1"/>
          <p:nvPr/>
        </p:nvSpPr>
        <p:spPr>
          <a:xfrm>
            <a:off x="196516" y="2582779"/>
            <a:ext cx="3052010" cy="28000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Add/Subtract the numbers.  Remember to line the decimals up; the power of 10 will remain the same in your answer.</a:t>
            </a:r>
            <a:endParaRPr/>
          </a:p>
        </p:txBody>
      </p:sp>
      <p:pic>
        <p:nvPicPr>
          <p:cNvPr id="655" name="Google Shape;655;p4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592933" y="2882566"/>
            <a:ext cx="3756107" cy="70961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56" name="Google Shape;656;p46"/>
          <p:cNvGrpSpPr/>
          <p:nvPr/>
        </p:nvGrpSpPr>
        <p:grpSpPr>
          <a:xfrm>
            <a:off x="4128483" y="4094831"/>
            <a:ext cx="2682077" cy="1741488"/>
            <a:chOff x="1584" y="2928"/>
            <a:chExt cx="1728" cy="1097"/>
          </a:xfrm>
        </p:grpSpPr>
        <p:pic>
          <p:nvPicPr>
            <p:cNvPr id="657" name="Google Shape;657;p46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1920" y="2928"/>
              <a:ext cx="1172" cy="1097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658" name="Google Shape;658;p46"/>
            <p:cNvCxnSpPr/>
            <p:nvPr/>
          </p:nvCxnSpPr>
          <p:spPr>
            <a:xfrm>
              <a:off x="1632" y="3696"/>
              <a:ext cx="1680" cy="0"/>
            </a:xfrm>
            <a:prstGeom prst="straightConnector1">
              <a:avLst/>
            </a:prstGeom>
            <a:noFill/>
            <a:ln cap="flat" cmpd="sng" w="9525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sp>
          <p:nvSpPr>
            <p:cNvPr id="659" name="Google Shape;659;p46"/>
            <p:cNvSpPr txBox="1"/>
            <p:nvPr/>
          </p:nvSpPr>
          <p:spPr>
            <a:xfrm>
              <a:off x="1584" y="3408"/>
              <a:ext cx="336" cy="2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>
                  <a:solidFill>
                    <a:schemeClr val="dk1"/>
                  </a:solidFill>
                  <a:latin typeface="Verdana"/>
                  <a:ea typeface="Verdana"/>
                  <a:cs typeface="Verdana"/>
                  <a:sym typeface="Verdana"/>
                </a:rPr>
                <a:t>+</a:t>
              </a:r>
              <a:endParaRPr/>
            </a:p>
          </p:txBody>
        </p:sp>
      </p:grpSp>
      <p:grpSp>
        <p:nvGrpSpPr>
          <p:cNvPr id="660" name="Google Shape;660;p46"/>
          <p:cNvGrpSpPr/>
          <p:nvPr/>
        </p:nvGrpSpPr>
        <p:grpSpPr>
          <a:xfrm>
            <a:off x="8523333" y="4120816"/>
            <a:ext cx="2682077" cy="1733550"/>
            <a:chOff x="2736" y="2880"/>
            <a:chExt cx="1728" cy="1092"/>
          </a:xfrm>
        </p:grpSpPr>
        <p:pic>
          <p:nvPicPr>
            <p:cNvPr id="661" name="Google Shape;661;p46"/>
            <p:cNvPicPr preferRelativeResize="0"/>
            <p:nvPr/>
          </p:nvPicPr>
          <p:blipFill rotWithShape="1">
            <a:blip r:embed="rId6">
              <a:alphaModFix/>
            </a:blip>
            <a:srcRect b="0" l="0" r="0" t="0"/>
            <a:stretch/>
          </p:blipFill>
          <p:spPr>
            <a:xfrm>
              <a:off x="3215" y="2880"/>
              <a:ext cx="1153" cy="1092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662" name="Google Shape;662;p46"/>
            <p:cNvCxnSpPr/>
            <p:nvPr/>
          </p:nvCxnSpPr>
          <p:spPr>
            <a:xfrm>
              <a:off x="2736" y="3648"/>
              <a:ext cx="1728" cy="0"/>
            </a:xfrm>
            <a:prstGeom prst="straightConnector1">
              <a:avLst/>
            </a:prstGeom>
            <a:noFill/>
            <a:ln cap="flat" cmpd="sng" w="9525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63" name="Google Shape;663;p46"/>
            <p:cNvCxnSpPr/>
            <p:nvPr/>
          </p:nvCxnSpPr>
          <p:spPr>
            <a:xfrm>
              <a:off x="2832" y="3456"/>
              <a:ext cx="240" cy="0"/>
            </a:xfrm>
            <a:prstGeom prst="straightConnector1">
              <a:avLst/>
            </a:prstGeom>
            <a:noFill/>
            <a:ln cap="flat" cmpd="sng" w="9525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pic>
        <p:nvPicPr>
          <p:cNvPr id="664" name="Google Shape;664;p4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958640" y="2882566"/>
            <a:ext cx="3748087" cy="650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8" name="Shape 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9" name="Google Shape;669;p47"/>
          <p:cNvSpPr txBox="1"/>
          <p:nvPr>
            <p:ph type="title"/>
          </p:nvPr>
        </p:nvSpPr>
        <p:spPr>
          <a:xfrm>
            <a:off x="3176337" y="0"/>
            <a:ext cx="8243888" cy="13144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What happens when the number is greater than </a:t>
            </a:r>
            <a:r>
              <a:rPr lang="en-US" sz="32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10</a:t>
            </a: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  <a:endParaRPr/>
          </a:p>
        </p:txBody>
      </p:sp>
      <p:pic>
        <p:nvPicPr>
          <p:cNvPr id="670" name="Google Shape;670;p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57514" y="0"/>
            <a:ext cx="2346004" cy="2346004"/>
          </a:xfrm>
          <a:prstGeom prst="rect">
            <a:avLst/>
          </a:prstGeom>
          <a:noFill/>
          <a:ln>
            <a:noFill/>
          </a:ln>
        </p:spPr>
      </p:pic>
      <p:pic>
        <p:nvPicPr>
          <p:cNvPr id="671" name="Google Shape;671;p4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994734" y="1397793"/>
            <a:ext cx="4267200" cy="60483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72" name="Google Shape;672;p47"/>
          <p:cNvGrpSpPr/>
          <p:nvPr/>
        </p:nvGrpSpPr>
        <p:grpSpPr>
          <a:xfrm>
            <a:off x="5470358" y="2346004"/>
            <a:ext cx="2590800" cy="1981200"/>
            <a:chOff x="768" y="1728"/>
            <a:chExt cx="1632" cy="1248"/>
          </a:xfrm>
        </p:grpSpPr>
        <p:pic>
          <p:nvPicPr>
            <p:cNvPr id="673" name="Google Shape;673;p47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1104" y="1728"/>
              <a:ext cx="1245" cy="1248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674" name="Google Shape;674;p47"/>
            <p:cNvCxnSpPr/>
            <p:nvPr/>
          </p:nvCxnSpPr>
          <p:spPr>
            <a:xfrm>
              <a:off x="768" y="2592"/>
              <a:ext cx="1632" cy="0"/>
            </a:xfrm>
            <a:prstGeom prst="straightConnector1">
              <a:avLst/>
            </a:prstGeom>
            <a:noFill/>
            <a:ln cap="flat" cmpd="sng" w="9525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sp>
          <p:nvSpPr>
            <p:cNvPr id="675" name="Google Shape;675;p47"/>
            <p:cNvSpPr txBox="1"/>
            <p:nvPr/>
          </p:nvSpPr>
          <p:spPr>
            <a:xfrm>
              <a:off x="912" y="2256"/>
              <a:ext cx="288" cy="28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>
                  <a:solidFill>
                    <a:schemeClr val="dk1"/>
                  </a:solidFill>
                  <a:latin typeface="Verdana"/>
                  <a:ea typeface="Verdana"/>
                  <a:cs typeface="Verdana"/>
                  <a:sym typeface="Verdana"/>
                </a:rPr>
                <a:t>+</a:t>
              </a:r>
              <a:endParaRPr/>
            </a:p>
          </p:txBody>
        </p:sp>
      </p:grpSp>
      <p:pic>
        <p:nvPicPr>
          <p:cNvPr id="676" name="Google Shape;676;p4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772777" y="5197334"/>
            <a:ext cx="2438400" cy="731838"/>
          </a:xfrm>
          <a:prstGeom prst="rect">
            <a:avLst/>
          </a:prstGeom>
          <a:noFill/>
          <a:ln>
            <a:noFill/>
          </a:ln>
        </p:spPr>
      </p:pic>
      <p:sp>
        <p:nvSpPr>
          <p:cNvPr id="677" name="Google Shape;677;p47"/>
          <p:cNvSpPr/>
          <p:nvPr/>
        </p:nvSpPr>
        <p:spPr>
          <a:xfrm>
            <a:off x="6765758" y="4427621"/>
            <a:ext cx="532523" cy="697832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0775">
            <a:solidFill>
              <a:srgbClr val="2E87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678" name="Google Shape;678;p47"/>
          <p:cNvSpPr/>
          <p:nvPr/>
        </p:nvSpPr>
        <p:spPr>
          <a:xfrm>
            <a:off x="7880684" y="5197334"/>
            <a:ext cx="505327" cy="457508"/>
          </a:xfrm>
          <a:prstGeom prst="ellipse">
            <a:avLst/>
          </a:prstGeom>
          <a:noFill/>
          <a:ln cap="flat" cmpd="sng" w="107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679" name="Google Shape;679;p47"/>
          <p:cNvSpPr/>
          <p:nvPr/>
        </p:nvSpPr>
        <p:spPr>
          <a:xfrm rot="-2793226">
            <a:off x="8265695" y="4700496"/>
            <a:ext cx="875923" cy="288758"/>
          </a:xfrm>
          <a:prstGeom prst="left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0775">
            <a:solidFill>
              <a:srgbClr val="2E87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680" name="Google Shape;680;p47"/>
          <p:cNvSpPr txBox="1"/>
          <p:nvPr/>
        </p:nvSpPr>
        <p:spPr>
          <a:xfrm>
            <a:off x="3406013" y="4034908"/>
            <a:ext cx="2445345" cy="18214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82880" lvl="0" marL="18288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Make sure that you put your answer into scientific notation; that number must be at least 1 but </a:t>
            </a:r>
            <a:r>
              <a:rPr b="1" lang="en-US" sz="18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less than</a:t>
            </a: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10</a:t>
            </a: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endParaRPr/>
          </a:p>
        </p:txBody>
      </p:sp>
      <p:sp>
        <p:nvSpPr>
          <p:cNvPr id="681" name="Google Shape;681;p47"/>
          <p:cNvSpPr/>
          <p:nvPr/>
        </p:nvSpPr>
        <p:spPr>
          <a:xfrm>
            <a:off x="8562974" y="4034908"/>
            <a:ext cx="3092116" cy="5355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Remember to change the power of 10.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5" name="Shape 6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" name="Google Shape;686;p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621919" y="1183504"/>
            <a:ext cx="3542960" cy="664305"/>
          </a:xfrm>
          <a:prstGeom prst="rect">
            <a:avLst/>
          </a:prstGeom>
          <a:noFill/>
          <a:ln>
            <a:noFill/>
          </a:ln>
        </p:spPr>
      </p:pic>
      <p:sp>
        <p:nvSpPr>
          <p:cNvPr id="687" name="Google Shape;687;p48"/>
          <p:cNvSpPr txBox="1"/>
          <p:nvPr>
            <p:ph type="title"/>
          </p:nvPr>
        </p:nvSpPr>
        <p:spPr>
          <a:xfrm>
            <a:off x="3462840" y="0"/>
            <a:ext cx="8243887" cy="13144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lgerian"/>
              <a:buNone/>
            </a:pPr>
            <a:r>
              <a:rPr lang="en-US" sz="2800">
                <a:solidFill>
                  <a:schemeClr val="dk1"/>
                </a:solidFill>
                <a:latin typeface="Algerian"/>
                <a:ea typeface="Algerian"/>
                <a:cs typeface="Algerian"/>
                <a:sym typeface="Algerian"/>
              </a:rPr>
              <a:t>Multiplying numbers in Scientific Notation</a:t>
            </a:r>
            <a:endParaRPr/>
          </a:p>
        </p:txBody>
      </p:sp>
      <p:pic>
        <p:nvPicPr>
          <p:cNvPr id="688" name="Google Shape;688;p4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157514" y="0"/>
            <a:ext cx="2346004" cy="2346004"/>
          </a:xfrm>
          <a:prstGeom prst="rect">
            <a:avLst/>
          </a:prstGeom>
          <a:noFill/>
          <a:ln>
            <a:noFill/>
          </a:ln>
        </p:spPr>
      </p:pic>
      <p:sp>
        <p:nvSpPr>
          <p:cNvPr id="689" name="Google Shape;689;p48"/>
          <p:cNvSpPr txBox="1"/>
          <p:nvPr/>
        </p:nvSpPr>
        <p:spPr>
          <a:xfrm>
            <a:off x="-629" y="2057246"/>
            <a:ext cx="3404937" cy="341010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82880" lvl="0" marL="18288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None/>
            </a:pPr>
            <a:r>
              <a:t/>
            </a:r>
            <a:endParaRPr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82880" lvl="0" marL="182880" marR="0" rtl="0" algn="ctr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None/>
            </a:pPr>
            <a:r>
              <a:rPr b="1" lang="en-US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Step 1:  </a:t>
            </a:r>
            <a:r>
              <a:rPr lang="en-US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Multiply the numbers first.</a:t>
            </a:r>
            <a:endParaRPr/>
          </a:p>
          <a:p>
            <a:pPr indent="-182880" lvl="0" marL="182880" marR="0" rtl="0" algn="ctr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None/>
            </a:pPr>
            <a:r>
              <a:rPr b="1" lang="en-US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Step 2:  </a:t>
            </a:r>
            <a:r>
              <a:rPr lang="en-US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Multiply the powers of 10 using the exponent rules.</a:t>
            </a:r>
            <a:endParaRPr/>
          </a:p>
          <a:p>
            <a:pPr indent="-182880" lvl="0" marL="182880" marR="0" rtl="0" algn="ctr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None/>
            </a:pPr>
            <a:r>
              <a:rPr b="1" lang="en-US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Step 3:  </a:t>
            </a:r>
            <a:r>
              <a:rPr lang="en-US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Put your answer together as a product of a number and a power of 10.</a:t>
            </a:r>
            <a:endParaRPr/>
          </a:p>
          <a:p>
            <a:pPr indent="-182880" lvl="0" marL="182880" marR="0" rtl="0" algn="ctr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None/>
            </a:pPr>
            <a:r>
              <a:rPr b="1" lang="en-US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Step 4:  </a:t>
            </a:r>
            <a:r>
              <a:rPr lang="en-US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Check to make sure you don’t have to fix the answer.</a:t>
            </a:r>
            <a:endParaRPr/>
          </a:p>
        </p:txBody>
      </p:sp>
      <p:sp>
        <p:nvSpPr>
          <p:cNvPr id="690" name="Google Shape;690;p48"/>
          <p:cNvSpPr txBox="1"/>
          <p:nvPr/>
        </p:nvSpPr>
        <p:spPr>
          <a:xfrm>
            <a:off x="3862137" y="4536326"/>
            <a:ext cx="3466353" cy="13144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Arial"/>
              <a:buNone/>
            </a:pPr>
            <a:r>
              <a:rPr lang="en-US" sz="24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Exponent Rule</a:t>
            </a:r>
            <a:endParaRPr/>
          </a:p>
        </p:txBody>
      </p:sp>
      <p:pic>
        <p:nvPicPr>
          <p:cNvPr id="691" name="Google Shape;691;p4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697322" y="2727592"/>
            <a:ext cx="1752600" cy="409575"/>
          </a:xfrm>
          <a:prstGeom prst="rect">
            <a:avLst/>
          </a:prstGeom>
          <a:noFill/>
          <a:ln>
            <a:noFill/>
          </a:ln>
        </p:spPr>
      </p:pic>
      <p:sp>
        <p:nvSpPr>
          <p:cNvPr id="692" name="Google Shape;692;p48"/>
          <p:cNvSpPr txBox="1"/>
          <p:nvPr/>
        </p:nvSpPr>
        <p:spPr>
          <a:xfrm>
            <a:off x="2501559" y="1688779"/>
            <a:ext cx="3466353" cy="13144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Arial"/>
              <a:buNone/>
            </a:pPr>
            <a:r>
              <a:rPr lang="en-US" sz="24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Step 1 </a:t>
            </a:r>
            <a:endParaRPr/>
          </a:p>
        </p:txBody>
      </p:sp>
      <p:sp>
        <p:nvSpPr>
          <p:cNvPr id="693" name="Google Shape;693;p48"/>
          <p:cNvSpPr txBox="1"/>
          <p:nvPr/>
        </p:nvSpPr>
        <p:spPr>
          <a:xfrm>
            <a:off x="2511953" y="3003229"/>
            <a:ext cx="3466353" cy="13144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Arial"/>
              <a:buNone/>
            </a:pPr>
            <a:r>
              <a:rPr lang="en-US" sz="24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Step 2 </a:t>
            </a:r>
            <a:endParaRPr/>
          </a:p>
        </p:txBody>
      </p:sp>
      <p:pic>
        <p:nvPicPr>
          <p:cNvPr id="694" name="Google Shape;694;p4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471103" y="4013039"/>
            <a:ext cx="2205038" cy="44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5" name="Google Shape;695;p48"/>
          <p:cNvPicPr preferRelativeResize="0"/>
          <p:nvPr/>
        </p:nvPicPr>
        <p:blipFill rotWithShape="1">
          <a:blip r:embed="rId7">
            <a:alphaModFix/>
          </a:blip>
          <a:srcRect b="73128" l="42040" r="39900" t="20512"/>
          <a:stretch/>
        </p:blipFill>
        <p:spPr>
          <a:xfrm>
            <a:off x="3901613" y="5515804"/>
            <a:ext cx="3828388" cy="75799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6" name="Google Shape;696;p48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9175952" y="2727592"/>
            <a:ext cx="1832943" cy="651996"/>
          </a:xfrm>
          <a:prstGeom prst="rect">
            <a:avLst/>
          </a:prstGeom>
          <a:noFill/>
          <a:ln>
            <a:noFill/>
          </a:ln>
        </p:spPr>
      </p:pic>
      <p:sp>
        <p:nvSpPr>
          <p:cNvPr id="697" name="Google Shape;697;p48"/>
          <p:cNvSpPr txBox="1"/>
          <p:nvPr/>
        </p:nvSpPr>
        <p:spPr>
          <a:xfrm>
            <a:off x="7898350" y="3395149"/>
            <a:ext cx="3466353" cy="13144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Arial"/>
              <a:buNone/>
            </a:pPr>
            <a:r>
              <a:rPr lang="en-US" sz="24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Step 4 </a:t>
            </a:r>
            <a:endParaRPr/>
          </a:p>
        </p:txBody>
      </p:sp>
      <p:sp>
        <p:nvSpPr>
          <p:cNvPr id="698" name="Google Shape;698;p48"/>
          <p:cNvSpPr txBox="1"/>
          <p:nvPr/>
        </p:nvSpPr>
        <p:spPr>
          <a:xfrm>
            <a:off x="7898351" y="1610938"/>
            <a:ext cx="3466353" cy="13144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Arial"/>
              <a:buNone/>
            </a:pPr>
            <a:r>
              <a:rPr lang="en-US" sz="24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Step 3 </a:t>
            </a:r>
            <a:endParaRPr/>
          </a:p>
        </p:txBody>
      </p:sp>
      <p:sp>
        <p:nvSpPr>
          <p:cNvPr id="699" name="Google Shape;699;p48"/>
          <p:cNvSpPr/>
          <p:nvPr/>
        </p:nvSpPr>
        <p:spPr>
          <a:xfrm>
            <a:off x="7898350" y="4451505"/>
            <a:ext cx="3839513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Is the answer in Scientific Notation?</a:t>
            </a:r>
            <a:endParaRPr/>
          </a:p>
        </p:txBody>
      </p:sp>
      <p:sp>
        <p:nvSpPr>
          <p:cNvPr id="700" name="Google Shape;700;p48"/>
          <p:cNvSpPr txBox="1"/>
          <p:nvPr/>
        </p:nvSpPr>
        <p:spPr>
          <a:xfrm>
            <a:off x="9444723" y="4933994"/>
            <a:ext cx="1295400" cy="519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Yes</a:t>
            </a:r>
            <a:endParaRPr/>
          </a:p>
        </p:txBody>
      </p:sp>
      <p:sp>
        <p:nvSpPr>
          <p:cNvPr id="701" name="Google Shape;701;p48"/>
          <p:cNvSpPr/>
          <p:nvPr/>
        </p:nvSpPr>
        <p:spPr>
          <a:xfrm>
            <a:off x="5361353" y="1010231"/>
            <a:ext cx="4109976" cy="925778"/>
          </a:xfrm>
          <a:prstGeom prst="roundRect">
            <a:avLst>
              <a:gd fmla="val 16667" name="adj"/>
            </a:avLst>
          </a:prstGeom>
          <a:noFill/>
          <a:ln cap="flat" cmpd="sng" w="57150">
            <a:solidFill>
              <a:srgbClr val="F0A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6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6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6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6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6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5" name="Shape 7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" name="Google Shape;706;p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317778" y="5670523"/>
            <a:ext cx="918662" cy="918662"/>
          </a:xfrm>
          <a:prstGeom prst="rect">
            <a:avLst/>
          </a:prstGeom>
          <a:noFill/>
          <a:ln>
            <a:noFill/>
          </a:ln>
        </p:spPr>
      </p:pic>
      <p:sp>
        <p:nvSpPr>
          <p:cNvPr id="707" name="Google Shape;707;p49"/>
          <p:cNvSpPr txBox="1"/>
          <p:nvPr>
            <p:ph type="title"/>
          </p:nvPr>
        </p:nvSpPr>
        <p:spPr>
          <a:xfrm>
            <a:off x="3462840" y="0"/>
            <a:ext cx="8243887" cy="13144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lgerian"/>
              <a:buNone/>
            </a:pPr>
            <a:r>
              <a:rPr lang="en-US" sz="2800">
                <a:solidFill>
                  <a:schemeClr val="dk1"/>
                </a:solidFill>
                <a:latin typeface="Algerian"/>
                <a:ea typeface="Algerian"/>
                <a:cs typeface="Algerian"/>
                <a:sym typeface="Algerian"/>
              </a:rPr>
              <a:t>Multiplying numbers in Scientific Notation</a:t>
            </a:r>
            <a:endParaRPr/>
          </a:p>
        </p:txBody>
      </p:sp>
      <p:pic>
        <p:nvPicPr>
          <p:cNvPr id="708" name="Google Shape;708;p4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157514" y="0"/>
            <a:ext cx="2346004" cy="2346004"/>
          </a:xfrm>
          <a:prstGeom prst="rect">
            <a:avLst/>
          </a:prstGeom>
          <a:noFill/>
          <a:ln>
            <a:noFill/>
          </a:ln>
        </p:spPr>
      </p:pic>
      <p:sp>
        <p:nvSpPr>
          <p:cNvPr id="709" name="Google Shape;709;p49"/>
          <p:cNvSpPr txBox="1"/>
          <p:nvPr/>
        </p:nvSpPr>
        <p:spPr>
          <a:xfrm>
            <a:off x="-629" y="2057246"/>
            <a:ext cx="3404937" cy="341010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82880" lvl="0" marL="18288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None/>
            </a:pPr>
            <a:r>
              <a:t/>
            </a:r>
            <a:endParaRPr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82880" lvl="0" marL="182880" marR="0" rtl="0" algn="ctr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None/>
            </a:pPr>
            <a:r>
              <a:rPr b="1" lang="en-US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Step 1:  </a:t>
            </a:r>
            <a:r>
              <a:rPr lang="en-US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Multiply the numbers first.</a:t>
            </a:r>
            <a:endParaRPr/>
          </a:p>
          <a:p>
            <a:pPr indent="-182880" lvl="0" marL="182880" marR="0" rtl="0" algn="ctr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None/>
            </a:pPr>
            <a:r>
              <a:rPr b="1" lang="en-US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Step 2:  </a:t>
            </a:r>
            <a:r>
              <a:rPr lang="en-US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Multiply the powers of 10 using the exponent rules.</a:t>
            </a:r>
            <a:endParaRPr/>
          </a:p>
          <a:p>
            <a:pPr indent="-182880" lvl="0" marL="182880" marR="0" rtl="0" algn="ctr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None/>
            </a:pPr>
            <a:r>
              <a:rPr b="1" lang="en-US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Step 3:  </a:t>
            </a:r>
            <a:r>
              <a:rPr lang="en-US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Put your answer together as a product of a number and a power of 10.</a:t>
            </a:r>
            <a:endParaRPr/>
          </a:p>
          <a:p>
            <a:pPr indent="-182880" lvl="0" marL="182880" marR="0" rtl="0" algn="ctr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None/>
            </a:pPr>
            <a:r>
              <a:rPr b="1" lang="en-US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Step 4:  </a:t>
            </a:r>
            <a:r>
              <a:rPr lang="en-US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Check to make sure you don’t have to fix the answer.</a:t>
            </a:r>
            <a:endParaRPr/>
          </a:p>
        </p:txBody>
      </p:sp>
      <p:sp>
        <p:nvSpPr>
          <p:cNvPr id="710" name="Google Shape;710;p49"/>
          <p:cNvSpPr txBox="1"/>
          <p:nvPr/>
        </p:nvSpPr>
        <p:spPr>
          <a:xfrm>
            <a:off x="3862137" y="4536326"/>
            <a:ext cx="3466353" cy="13144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Arial"/>
              <a:buNone/>
            </a:pPr>
            <a:r>
              <a:rPr lang="en-US" sz="24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Exponent Rule</a:t>
            </a:r>
            <a:endParaRPr/>
          </a:p>
        </p:txBody>
      </p:sp>
      <p:sp>
        <p:nvSpPr>
          <p:cNvPr id="711" name="Google Shape;711;p49"/>
          <p:cNvSpPr txBox="1"/>
          <p:nvPr/>
        </p:nvSpPr>
        <p:spPr>
          <a:xfrm>
            <a:off x="2501559" y="1688779"/>
            <a:ext cx="3466353" cy="13144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Arial"/>
              <a:buNone/>
            </a:pPr>
            <a:r>
              <a:rPr lang="en-US" sz="24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Step 1 </a:t>
            </a:r>
            <a:endParaRPr/>
          </a:p>
        </p:txBody>
      </p:sp>
      <p:sp>
        <p:nvSpPr>
          <p:cNvPr id="712" name="Google Shape;712;p49"/>
          <p:cNvSpPr txBox="1"/>
          <p:nvPr/>
        </p:nvSpPr>
        <p:spPr>
          <a:xfrm>
            <a:off x="2511953" y="3003229"/>
            <a:ext cx="3466353" cy="13144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Arial"/>
              <a:buNone/>
            </a:pPr>
            <a:r>
              <a:rPr lang="en-US" sz="24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Step 2 </a:t>
            </a:r>
            <a:endParaRPr/>
          </a:p>
        </p:txBody>
      </p:sp>
      <p:pic>
        <p:nvPicPr>
          <p:cNvPr id="713" name="Google Shape;713;p49"/>
          <p:cNvPicPr preferRelativeResize="0"/>
          <p:nvPr/>
        </p:nvPicPr>
        <p:blipFill rotWithShape="1">
          <a:blip r:embed="rId5">
            <a:alphaModFix/>
          </a:blip>
          <a:srcRect b="73128" l="42040" r="39900" t="20512"/>
          <a:stretch/>
        </p:blipFill>
        <p:spPr>
          <a:xfrm>
            <a:off x="3901613" y="5515804"/>
            <a:ext cx="3828388" cy="7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714" name="Google Shape;714;p49"/>
          <p:cNvSpPr txBox="1"/>
          <p:nvPr/>
        </p:nvSpPr>
        <p:spPr>
          <a:xfrm>
            <a:off x="7935336" y="3003229"/>
            <a:ext cx="3466353" cy="13144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Arial"/>
              <a:buNone/>
            </a:pPr>
            <a:r>
              <a:rPr lang="en-US" sz="24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Step 4 </a:t>
            </a:r>
            <a:endParaRPr/>
          </a:p>
        </p:txBody>
      </p:sp>
      <p:sp>
        <p:nvSpPr>
          <p:cNvPr id="715" name="Google Shape;715;p49"/>
          <p:cNvSpPr txBox="1"/>
          <p:nvPr/>
        </p:nvSpPr>
        <p:spPr>
          <a:xfrm>
            <a:off x="7898351" y="1610938"/>
            <a:ext cx="3466353" cy="13144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Arial"/>
              <a:buNone/>
            </a:pPr>
            <a:r>
              <a:rPr lang="en-US" sz="24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Step 3 </a:t>
            </a:r>
            <a:endParaRPr/>
          </a:p>
        </p:txBody>
      </p:sp>
      <p:sp>
        <p:nvSpPr>
          <p:cNvPr id="716" name="Google Shape;716;p49"/>
          <p:cNvSpPr/>
          <p:nvPr/>
        </p:nvSpPr>
        <p:spPr>
          <a:xfrm>
            <a:off x="7935336" y="4059585"/>
            <a:ext cx="3839513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Is the answer in Scientific Notation?</a:t>
            </a:r>
            <a:endParaRPr/>
          </a:p>
        </p:txBody>
      </p:sp>
      <p:sp>
        <p:nvSpPr>
          <p:cNvPr id="717" name="Google Shape;717;p49"/>
          <p:cNvSpPr txBox="1"/>
          <p:nvPr/>
        </p:nvSpPr>
        <p:spPr>
          <a:xfrm>
            <a:off x="9481709" y="4542074"/>
            <a:ext cx="1295400" cy="519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NO</a:t>
            </a:r>
            <a:endParaRPr/>
          </a:p>
        </p:txBody>
      </p:sp>
      <p:sp>
        <p:nvSpPr>
          <p:cNvPr id="718" name="Google Shape;718;p49"/>
          <p:cNvSpPr/>
          <p:nvPr/>
        </p:nvSpPr>
        <p:spPr>
          <a:xfrm>
            <a:off x="5361353" y="1010231"/>
            <a:ext cx="4109976" cy="925778"/>
          </a:xfrm>
          <a:prstGeom prst="roundRect">
            <a:avLst>
              <a:gd fmla="val 16667" name="adj"/>
            </a:avLst>
          </a:prstGeom>
          <a:noFill/>
          <a:ln cap="flat" cmpd="sng" w="57150">
            <a:solidFill>
              <a:srgbClr val="F0A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719" name="Google Shape;719;p4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473241" y="1094412"/>
            <a:ext cx="3886200" cy="771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20" name="Google Shape;720;p49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4011154" y="2680546"/>
            <a:ext cx="2590800" cy="569913"/>
          </a:xfrm>
          <a:prstGeom prst="rect">
            <a:avLst/>
          </a:prstGeom>
          <a:noFill/>
          <a:ln>
            <a:noFill/>
          </a:ln>
        </p:spPr>
      </p:pic>
      <p:pic>
        <p:nvPicPr>
          <p:cNvPr id="721" name="Google Shape;721;p49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4271807" y="4035270"/>
            <a:ext cx="2743200" cy="534988"/>
          </a:xfrm>
          <a:prstGeom prst="rect">
            <a:avLst/>
          </a:prstGeom>
          <a:noFill/>
          <a:ln>
            <a:noFill/>
          </a:ln>
        </p:spPr>
      </p:pic>
      <p:pic>
        <p:nvPicPr>
          <p:cNvPr id="722" name="Google Shape;722;p49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8675106" y="2609109"/>
            <a:ext cx="2286000" cy="641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23" name="Google Shape;723;p49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815961" y="5242336"/>
            <a:ext cx="2362200" cy="6524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7" name="Shape 7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8" name="Google Shape;728;p50"/>
          <p:cNvSpPr txBox="1"/>
          <p:nvPr>
            <p:ph type="title"/>
          </p:nvPr>
        </p:nvSpPr>
        <p:spPr>
          <a:xfrm>
            <a:off x="3439452" y="-64943"/>
            <a:ext cx="8243887" cy="13144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lgerian"/>
              <a:buNone/>
            </a:pPr>
            <a:r>
              <a:rPr lang="en-US" sz="2800">
                <a:solidFill>
                  <a:schemeClr val="dk1"/>
                </a:solidFill>
                <a:latin typeface="Algerian"/>
                <a:ea typeface="Algerian"/>
                <a:cs typeface="Algerian"/>
                <a:sym typeface="Algerian"/>
              </a:rPr>
              <a:t>Dividing numbers in Scientific Notation</a:t>
            </a:r>
            <a:endParaRPr/>
          </a:p>
        </p:txBody>
      </p:sp>
      <p:pic>
        <p:nvPicPr>
          <p:cNvPr id="729" name="Google Shape;729;p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57514" y="0"/>
            <a:ext cx="2346004" cy="2346004"/>
          </a:xfrm>
          <a:prstGeom prst="rect">
            <a:avLst/>
          </a:prstGeom>
          <a:noFill/>
          <a:ln>
            <a:noFill/>
          </a:ln>
        </p:spPr>
      </p:pic>
      <p:sp>
        <p:nvSpPr>
          <p:cNvPr id="730" name="Google Shape;730;p50"/>
          <p:cNvSpPr txBox="1"/>
          <p:nvPr/>
        </p:nvSpPr>
        <p:spPr>
          <a:xfrm>
            <a:off x="-629" y="2057246"/>
            <a:ext cx="3404937" cy="341010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82880" lvl="0" marL="18288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None/>
            </a:pPr>
            <a:r>
              <a:t/>
            </a:r>
            <a:endParaRPr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82880" lvl="0" marL="182880" marR="0" rtl="0" algn="ctr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None/>
            </a:pPr>
            <a:r>
              <a:rPr b="1" lang="en-US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Step 1:  </a:t>
            </a:r>
            <a:r>
              <a:rPr lang="en-US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Divide the numbers first</a:t>
            </a:r>
            <a:endParaRPr/>
          </a:p>
          <a:p>
            <a:pPr indent="-182880" lvl="0" marL="182880" marR="0" rtl="0" algn="ctr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None/>
            </a:pPr>
            <a:r>
              <a:rPr b="1" lang="en-US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Step 2:  </a:t>
            </a:r>
            <a:r>
              <a:rPr lang="en-US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Divide the powers of 10 using the exponent rules.</a:t>
            </a:r>
            <a:endParaRPr/>
          </a:p>
          <a:p>
            <a:pPr indent="-182880" lvl="0" marL="182880" marR="0" rtl="0" algn="ctr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None/>
            </a:pPr>
            <a:r>
              <a:rPr b="1" lang="en-US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Step 3:  </a:t>
            </a:r>
            <a:r>
              <a:rPr lang="en-US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Put your answer together as a product of a number and a power of 10.</a:t>
            </a:r>
            <a:endParaRPr/>
          </a:p>
          <a:p>
            <a:pPr indent="-182880" lvl="0" marL="182880" marR="0" rtl="0" algn="ctr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None/>
            </a:pPr>
            <a:r>
              <a:rPr b="1" lang="en-US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Step 4:  </a:t>
            </a:r>
            <a:r>
              <a:rPr lang="en-US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Check to make sure you don’t have to fix the answer.</a:t>
            </a:r>
            <a:endParaRPr/>
          </a:p>
        </p:txBody>
      </p:sp>
      <p:sp>
        <p:nvSpPr>
          <p:cNvPr id="731" name="Google Shape;731;p50"/>
          <p:cNvSpPr txBox="1"/>
          <p:nvPr/>
        </p:nvSpPr>
        <p:spPr>
          <a:xfrm>
            <a:off x="3862137" y="4536326"/>
            <a:ext cx="3466353" cy="13144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Arial"/>
              <a:buNone/>
            </a:pPr>
            <a:r>
              <a:rPr lang="en-US" sz="24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Exponent Rule</a:t>
            </a:r>
            <a:endParaRPr/>
          </a:p>
        </p:txBody>
      </p:sp>
      <p:sp>
        <p:nvSpPr>
          <p:cNvPr id="732" name="Google Shape;732;p50"/>
          <p:cNvSpPr txBox="1"/>
          <p:nvPr/>
        </p:nvSpPr>
        <p:spPr>
          <a:xfrm>
            <a:off x="2501559" y="1688779"/>
            <a:ext cx="3466353" cy="13144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Arial"/>
              <a:buNone/>
            </a:pPr>
            <a:r>
              <a:rPr lang="en-US" sz="24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Step 1 </a:t>
            </a:r>
            <a:endParaRPr/>
          </a:p>
        </p:txBody>
      </p:sp>
      <p:sp>
        <p:nvSpPr>
          <p:cNvPr id="733" name="Google Shape;733;p50"/>
          <p:cNvSpPr txBox="1"/>
          <p:nvPr/>
        </p:nvSpPr>
        <p:spPr>
          <a:xfrm>
            <a:off x="2511953" y="3003229"/>
            <a:ext cx="3466353" cy="13144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Arial"/>
              <a:buNone/>
            </a:pPr>
            <a:r>
              <a:rPr lang="en-US" sz="24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Step 2 </a:t>
            </a:r>
            <a:endParaRPr/>
          </a:p>
        </p:txBody>
      </p:sp>
      <p:sp>
        <p:nvSpPr>
          <p:cNvPr id="734" name="Google Shape;734;p50"/>
          <p:cNvSpPr txBox="1"/>
          <p:nvPr/>
        </p:nvSpPr>
        <p:spPr>
          <a:xfrm>
            <a:off x="7898350" y="3395149"/>
            <a:ext cx="3466353" cy="13144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Arial"/>
              <a:buNone/>
            </a:pPr>
            <a:r>
              <a:rPr lang="en-US" sz="24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Step 4 </a:t>
            </a:r>
            <a:endParaRPr/>
          </a:p>
        </p:txBody>
      </p:sp>
      <p:sp>
        <p:nvSpPr>
          <p:cNvPr id="735" name="Google Shape;735;p50"/>
          <p:cNvSpPr txBox="1"/>
          <p:nvPr/>
        </p:nvSpPr>
        <p:spPr>
          <a:xfrm>
            <a:off x="7898351" y="1610938"/>
            <a:ext cx="3466353" cy="13144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Arial"/>
              <a:buNone/>
            </a:pPr>
            <a:r>
              <a:rPr lang="en-US" sz="24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Step 3 </a:t>
            </a:r>
            <a:endParaRPr/>
          </a:p>
        </p:txBody>
      </p:sp>
      <p:sp>
        <p:nvSpPr>
          <p:cNvPr id="736" name="Google Shape;736;p50"/>
          <p:cNvSpPr/>
          <p:nvPr/>
        </p:nvSpPr>
        <p:spPr>
          <a:xfrm>
            <a:off x="7898350" y="4451505"/>
            <a:ext cx="3839513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Is the answer in Scientific Notation?</a:t>
            </a:r>
            <a:endParaRPr/>
          </a:p>
        </p:txBody>
      </p:sp>
      <p:sp>
        <p:nvSpPr>
          <p:cNvPr id="737" name="Google Shape;737;p50"/>
          <p:cNvSpPr txBox="1"/>
          <p:nvPr/>
        </p:nvSpPr>
        <p:spPr>
          <a:xfrm>
            <a:off x="9444723" y="4933994"/>
            <a:ext cx="1295400" cy="519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Yes</a:t>
            </a:r>
            <a:endParaRPr/>
          </a:p>
        </p:txBody>
      </p:sp>
      <p:pic>
        <p:nvPicPr>
          <p:cNvPr id="738" name="Google Shape;738;p50"/>
          <p:cNvPicPr preferRelativeResize="0"/>
          <p:nvPr/>
        </p:nvPicPr>
        <p:blipFill rotWithShape="1">
          <a:blip r:embed="rId4">
            <a:alphaModFix/>
          </a:blip>
          <a:srcRect b="67552" l="42040" r="39900" t="25962"/>
          <a:stretch/>
        </p:blipFill>
        <p:spPr>
          <a:xfrm>
            <a:off x="3858604" y="5554072"/>
            <a:ext cx="3837038" cy="750982"/>
          </a:xfrm>
          <a:prstGeom prst="rect">
            <a:avLst/>
          </a:prstGeom>
          <a:noFill/>
          <a:ln>
            <a:noFill/>
          </a:ln>
        </p:spPr>
      </p:pic>
      <p:pic>
        <p:nvPicPr>
          <p:cNvPr id="739" name="Google Shape;739;p5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708863" y="957811"/>
            <a:ext cx="1447800" cy="1038225"/>
          </a:xfrm>
          <a:prstGeom prst="rect">
            <a:avLst/>
          </a:prstGeom>
          <a:noFill/>
          <a:ln>
            <a:noFill/>
          </a:ln>
        </p:spPr>
      </p:pic>
      <p:sp>
        <p:nvSpPr>
          <p:cNvPr id="740" name="Google Shape;740;p50"/>
          <p:cNvSpPr/>
          <p:nvPr/>
        </p:nvSpPr>
        <p:spPr>
          <a:xfrm>
            <a:off x="6466344" y="871331"/>
            <a:ext cx="1899994" cy="1195624"/>
          </a:xfrm>
          <a:prstGeom prst="roundRect">
            <a:avLst>
              <a:gd fmla="val 16667" name="adj"/>
            </a:avLst>
          </a:prstGeom>
          <a:noFill/>
          <a:ln cap="flat" cmpd="sng" w="57150">
            <a:solidFill>
              <a:srgbClr val="F0A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741" name="Google Shape;741;p5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942344" y="2400719"/>
            <a:ext cx="1524000" cy="1049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742" name="Google Shape;742;p5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5040590" y="3836826"/>
            <a:ext cx="1752600" cy="1055688"/>
          </a:xfrm>
          <a:prstGeom prst="rect">
            <a:avLst/>
          </a:prstGeom>
          <a:noFill/>
          <a:ln>
            <a:noFill/>
          </a:ln>
        </p:spPr>
      </p:pic>
      <p:pic>
        <p:nvPicPr>
          <p:cNvPr id="743" name="Google Shape;743;p50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8987523" y="2627382"/>
            <a:ext cx="1752600" cy="6842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7" name="Shape 7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8" name="Google Shape;748;p51"/>
          <p:cNvSpPr txBox="1"/>
          <p:nvPr>
            <p:ph type="title"/>
          </p:nvPr>
        </p:nvSpPr>
        <p:spPr>
          <a:xfrm>
            <a:off x="2325805" y="177768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lgerian"/>
              <a:buNone/>
            </a:pPr>
            <a:r>
              <a:rPr lang="en-US" sz="2800">
                <a:solidFill>
                  <a:schemeClr val="dk1"/>
                </a:solidFill>
                <a:latin typeface="Algerian"/>
                <a:ea typeface="Algerian"/>
                <a:cs typeface="Algerian"/>
                <a:sym typeface="Algerian"/>
              </a:rPr>
              <a:t>Most commonly used prefixes in Physics</a:t>
            </a:r>
            <a:endParaRPr sz="2800">
              <a:solidFill>
                <a:schemeClr val="dk1"/>
              </a:solidFill>
              <a:latin typeface="Algerian"/>
              <a:ea typeface="Algerian"/>
              <a:cs typeface="Algerian"/>
              <a:sym typeface="Algerian"/>
            </a:endParaRPr>
          </a:p>
        </p:txBody>
      </p:sp>
      <p:graphicFrame>
        <p:nvGraphicFramePr>
          <p:cNvPr id="749" name="Google Shape;749;p51"/>
          <p:cNvGraphicFramePr/>
          <p:nvPr/>
        </p:nvGraphicFramePr>
        <p:xfrm>
          <a:off x="3660285" y="1503331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{ACDA5602-BF64-4AD0-A9B5-DB5C16A8439E}</a:tableStyleId>
              </a:tblPr>
              <a:tblGrid>
                <a:gridCol w="3487625"/>
                <a:gridCol w="1969475"/>
                <a:gridCol w="2389550"/>
              </a:tblGrid>
              <a:tr h="3657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Prefix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Factor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Symbol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5524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rgbClr val="FF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Mega </a:t>
                      </a:r>
                      <a:endParaRPr b="0" i="0" sz="18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x 10</a:t>
                      </a:r>
                      <a:r>
                        <a:rPr b="1" baseline="30000" i="0" lang="en-US" sz="18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b="0" i="0" sz="18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M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BCBCB"/>
                    </a:solidFill>
                  </a:tcPr>
                </a:tc>
              </a:tr>
              <a:tr h="7890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rgbClr val="FF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Kilo </a:t>
                      </a:r>
                      <a:endParaRPr b="0" i="0" sz="18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x 10</a:t>
                      </a:r>
                      <a:r>
                        <a:rPr b="1" baseline="30000" i="0" lang="en-US" sz="18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b="0" i="0" sz="18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K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7E7E7"/>
                    </a:solidFill>
                  </a:tcPr>
                </a:tc>
              </a:tr>
              <a:tr h="9144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rgbClr val="FF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Centi </a:t>
                      </a:r>
                      <a:endParaRPr b="0" i="0" sz="18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x 10</a:t>
                      </a:r>
                      <a:r>
                        <a:rPr b="1" baseline="30000" i="0" lang="en-US" sz="18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-2</a:t>
                      </a:r>
                      <a:endParaRPr b="0" i="0" sz="18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BCBCB"/>
                    </a:solidFill>
                  </a:tcPr>
                </a:tc>
              </a:tr>
              <a:tr h="6401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rgbClr val="FF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Milli </a:t>
                      </a:r>
                      <a:endParaRPr b="0" i="0" sz="18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x 10</a:t>
                      </a:r>
                      <a:r>
                        <a:rPr b="1" baseline="30000" i="0" lang="en-US" sz="18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-3</a:t>
                      </a:r>
                      <a:endParaRPr b="0" i="0" sz="18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m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7E7E7"/>
                    </a:solidFill>
                  </a:tcPr>
                </a:tc>
              </a:tr>
              <a:tr h="6401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rgbClr val="FF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Micro</a:t>
                      </a:r>
                      <a:endParaRPr b="0" i="0" sz="18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x 10</a:t>
                      </a:r>
                      <a:r>
                        <a:rPr b="1" baseline="30000" i="0" lang="en-US" sz="18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-6</a:t>
                      </a:r>
                      <a:endParaRPr b="0" i="0" sz="18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Noto Sans Symbols"/>
                        <a:buNone/>
                      </a:pPr>
                      <a:r>
                        <a:rPr b="0" i="0" lang="en-US" sz="1800" u="none" cap="none" strike="noStrike">
                          <a:solidFill>
                            <a:srgbClr val="000000"/>
                          </a:solidFill>
                          <a:latin typeface="Noto Sans Symbols"/>
                          <a:ea typeface="Noto Sans Symbols"/>
                          <a:cs typeface="Noto Sans Symbols"/>
                          <a:sym typeface="Noto Sans Symbols"/>
                        </a:rPr>
                        <a:t>μ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BCBCB"/>
                    </a:solidFill>
                  </a:tcPr>
                </a:tc>
              </a:tr>
              <a:tr h="9144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rgbClr val="FF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Nano</a:t>
                      </a:r>
                      <a:endParaRPr b="0" i="0" sz="18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x 10</a:t>
                      </a:r>
                      <a:r>
                        <a:rPr b="1" baseline="30000" i="0" lang="en-US" sz="18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-9</a:t>
                      </a:r>
                      <a:endParaRPr b="0" i="0" sz="18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n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7E7E7"/>
                    </a:solidFill>
                  </a:tcPr>
                </a:tc>
              </a:tr>
            </a:tbl>
          </a:graphicData>
        </a:graphic>
      </p:graphicFrame>
      <p:pic>
        <p:nvPicPr>
          <p:cNvPr id="750" name="Google Shape;750;p5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57514" y="0"/>
            <a:ext cx="2346004" cy="2346004"/>
          </a:xfrm>
          <a:prstGeom prst="rect">
            <a:avLst/>
          </a:prstGeom>
          <a:noFill/>
          <a:ln>
            <a:noFill/>
          </a:ln>
        </p:spPr>
      </p:pic>
      <p:sp>
        <p:nvSpPr>
          <p:cNvPr id="751" name="Google Shape;751;p51"/>
          <p:cNvSpPr txBox="1"/>
          <p:nvPr/>
        </p:nvSpPr>
        <p:spPr>
          <a:xfrm>
            <a:off x="0" y="2349487"/>
            <a:ext cx="3522970" cy="39703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Char char="▪"/>
            </a:pPr>
            <a:r>
              <a:rPr lang="en-US" sz="1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Convert from scientific notation to standard notation</a:t>
            </a:r>
            <a:endParaRPr/>
          </a:p>
          <a:p>
            <a:pPr indent="-285750" lvl="0" marL="28575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Char char="▪"/>
            </a:pPr>
            <a:r>
              <a:rPr lang="en-US" sz="1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Convert from standard notation to scientific notation</a:t>
            </a:r>
            <a:endParaRPr/>
          </a:p>
          <a:p>
            <a:pPr indent="-285750" lvl="0" marL="28575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Char char="▪"/>
            </a:pPr>
            <a:r>
              <a:rPr lang="en-US" sz="1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Add and subtract numbers in  scientific notation</a:t>
            </a:r>
            <a:endParaRPr/>
          </a:p>
          <a:p>
            <a:pPr indent="-285750" lvl="0" marL="28575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Char char="▪"/>
            </a:pPr>
            <a:r>
              <a:rPr lang="en-US" sz="1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Multiply and divide numbers in  scientific notation</a:t>
            </a:r>
            <a:endParaRPr/>
          </a:p>
          <a:p>
            <a:pPr indent="-196850" lvl="0" marL="28575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None/>
            </a:pPr>
            <a:r>
              <a:t/>
            </a:r>
            <a:endParaRPr sz="14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752" name="Google Shape;752;p51"/>
          <p:cNvSpPr txBox="1"/>
          <p:nvPr/>
        </p:nvSpPr>
        <p:spPr>
          <a:xfrm>
            <a:off x="1957314" y="1173002"/>
            <a:ext cx="1454625" cy="11430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Objective Learning </a:t>
            </a:r>
            <a:endParaRPr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6" name="Shape 7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" name="Google Shape;757;p52"/>
          <p:cNvSpPr txBox="1"/>
          <p:nvPr/>
        </p:nvSpPr>
        <p:spPr>
          <a:xfrm>
            <a:off x="4296176" y="243109"/>
            <a:ext cx="6471908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chemeClr val="dk1"/>
                </a:solidFill>
                <a:latin typeface="Algerian"/>
                <a:ea typeface="Algerian"/>
                <a:cs typeface="Algerian"/>
                <a:sym typeface="Algerian"/>
              </a:rPr>
              <a:t>Section 2- Review</a:t>
            </a:r>
            <a:endParaRPr/>
          </a:p>
        </p:txBody>
      </p:sp>
      <p:pic>
        <p:nvPicPr>
          <p:cNvPr id="758" name="Google Shape;758;p5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57514" y="0"/>
            <a:ext cx="2346004" cy="2346004"/>
          </a:xfrm>
          <a:prstGeom prst="rect">
            <a:avLst/>
          </a:prstGeom>
          <a:noFill/>
          <a:ln>
            <a:noFill/>
          </a:ln>
        </p:spPr>
      </p:pic>
      <p:pic>
        <p:nvPicPr>
          <p:cNvPr id="759" name="Google Shape;759;p5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539344" y="888643"/>
            <a:ext cx="1641743" cy="1641743"/>
          </a:xfrm>
          <a:prstGeom prst="rect">
            <a:avLst/>
          </a:prstGeom>
          <a:noFill/>
          <a:ln>
            <a:noFill/>
          </a:ln>
        </p:spPr>
      </p:pic>
      <p:pic>
        <p:nvPicPr>
          <p:cNvPr id="760" name="Google Shape;760;p5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90117" y="3953896"/>
            <a:ext cx="2537939" cy="1691959"/>
          </a:xfrm>
          <a:prstGeom prst="rect">
            <a:avLst/>
          </a:prstGeom>
          <a:noFill/>
          <a:ln>
            <a:noFill/>
          </a:ln>
        </p:spPr>
      </p:pic>
      <p:sp>
        <p:nvSpPr>
          <p:cNvPr id="761" name="Google Shape;761;p52"/>
          <p:cNvSpPr/>
          <p:nvPr/>
        </p:nvSpPr>
        <p:spPr>
          <a:xfrm>
            <a:off x="2912" y="3180717"/>
            <a:ext cx="2177199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3200" cap="none">
                <a:solidFill>
                  <a:schemeClr val="dk1"/>
                </a:solidFill>
                <a:latin typeface="Algerian"/>
                <a:ea typeface="Algerian"/>
                <a:cs typeface="Algerian"/>
                <a:sym typeface="Algerian"/>
              </a:rPr>
              <a:t>In Groups</a:t>
            </a:r>
            <a:endParaRPr/>
          </a:p>
        </p:txBody>
      </p:sp>
      <p:pic>
        <p:nvPicPr>
          <p:cNvPr id="762" name="Google Shape;762;p5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532772" y="1103084"/>
            <a:ext cx="8231598" cy="53248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6" name="Shape 7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7" name="Google Shape;767;p53"/>
          <p:cNvSpPr txBox="1"/>
          <p:nvPr/>
        </p:nvSpPr>
        <p:spPr>
          <a:xfrm>
            <a:off x="4296176" y="243109"/>
            <a:ext cx="6471908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chemeClr val="dk1"/>
                </a:solidFill>
                <a:latin typeface="Algerian"/>
                <a:ea typeface="Algerian"/>
                <a:cs typeface="Algerian"/>
                <a:sym typeface="Algerian"/>
              </a:rPr>
              <a:t>Section 2- Review</a:t>
            </a:r>
            <a:endParaRPr/>
          </a:p>
        </p:txBody>
      </p:sp>
      <p:pic>
        <p:nvPicPr>
          <p:cNvPr id="768" name="Google Shape;768;p5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57514" y="0"/>
            <a:ext cx="2346004" cy="2346004"/>
          </a:xfrm>
          <a:prstGeom prst="rect">
            <a:avLst/>
          </a:prstGeom>
          <a:noFill/>
          <a:ln>
            <a:noFill/>
          </a:ln>
        </p:spPr>
      </p:pic>
      <p:pic>
        <p:nvPicPr>
          <p:cNvPr id="769" name="Google Shape;769;p5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539344" y="888643"/>
            <a:ext cx="1641743" cy="1641743"/>
          </a:xfrm>
          <a:prstGeom prst="rect">
            <a:avLst/>
          </a:prstGeom>
          <a:noFill/>
          <a:ln>
            <a:noFill/>
          </a:ln>
        </p:spPr>
      </p:pic>
      <p:pic>
        <p:nvPicPr>
          <p:cNvPr id="770" name="Google Shape;770;p5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90117" y="3953896"/>
            <a:ext cx="2537939" cy="1691959"/>
          </a:xfrm>
          <a:prstGeom prst="rect">
            <a:avLst/>
          </a:prstGeom>
          <a:noFill/>
          <a:ln>
            <a:noFill/>
          </a:ln>
        </p:spPr>
      </p:pic>
      <p:sp>
        <p:nvSpPr>
          <p:cNvPr id="771" name="Google Shape;771;p53"/>
          <p:cNvSpPr/>
          <p:nvPr/>
        </p:nvSpPr>
        <p:spPr>
          <a:xfrm>
            <a:off x="2912" y="3180717"/>
            <a:ext cx="2177199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3200" cap="none">
                <a:solidFill>
                  <a:schemeClr val="dk1"/>
                </a:solidFill>
                <a:latin typeface="Algerian"/>
                <a:ea typeface="Algerian"/>
                <a:cs typeface="Algerian"/>
                <a:sym typeface="Algerian"/>
              </a:rPr>
              <a:t>In Groups</a:t>
            </a:r>
            <a:endParaRPr/>
          </a:p>
        </p:txBody>
      </p:sp>
      <p:pic>
        <p:nvPicPr>
          <p:cNvPr id="772" name="Google Shape;772;p5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 rot="-5400000">
            <a:off x="6340049" y="104337"/>
            <a:ext cx="2631700" cy="8319332"/>
          </a:xfrm>
          <a:prstGeom prst="rect">
            <a:avLst/>
          </a:prstGeom>
          <a:noFill/>
          <a:ln>
            <a:noFill/>
          </a:ln>
        </p:spPr>
      </p:pic>
      <p:pic>
        <p:nvPicPr>
          <p:cNvPr id="773" name="Google Shape;773;p53"/>
          <p:cNvPicPr preferRelativeResize="0"/>
          <p:nvPr/>
        </p:nvPicPr>
        <p:blipFill rotWithShape="1">
          <a:blip r:embed="rId7">
            <a:alphaModFix/>
          </a:blip>
          <a:srcRect b="5378" l="2473" r="0" t="62839"/>
          <a:stretch/>
        </p:blipFill>
        <p:spPr>
          <a:xfrm>
            <a:off x="3496231" y="1173002"/>
            <a:ext cx="8319331" cy="1775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7" name="Shape 7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" name="Google Shape;778;p54"/>
          <p:cNvSpPr txBox="1"/>
          <p:nvPr/>
        </p:nvSpPr>
        <p:spPr>
          <a:xfrm>
            <a:off x="4296176" y="243109"/>
            <a:ext cx="6471908" cy="13234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chemeClr val="dk1"/>
                </a:solidFill>
                <a:latin typeface="Algerian"/>
                <a:ea typeface="Algerian"/>
                <a:cs typeface="Algerian"/>
                <a:sym typeface="Algerian"/>
              </a:rPr>
              <a:t>Section 2- Review Answer Key</a:t>
            </a:r>
            <a:endParaRPr/>
          </a:p>
        </p:txBody>
      </p:sp>
      <p:pic>
        <p:nvPicPr>
          <p:cNvPr id="779" name="Google Shape;779;p5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57514" y="0"/>
            <a:ext cx="2346004" cy="2346004"/>
          </a:xfrm>
          <a:prstGeom prst="rect">
            <a:avLst/>
          </a:prstGeom>
          <a:noFill/>
          <a:ln>
            <a:noFill/>
          </a:ln>
        </p:spPr>
      </p:pic>
      <p:sp>
        <p:nvSpPr>
          <p:cNvPr id="780" name="Google Shape;780;p54"/>
          <p:cNvSpPr txBox="1"/>
          <p:nvPr/>
        </p:nvSpPr>
        <p:spPr>
          <a:xfrm>
            <a:off x="3560631" y="1709514"/>
            <a:ext cx="7942997" cy="28007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8) It is one way of representing relationships between measurements.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9) Almost everyone uses it to communicate results and understand it.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10) 750,000 kilohertz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781" name="Google Shape;781;p54"/>
          <p:cNvSpPr/>
          <p:nvPr/>
        </p:nvSpPr>
        <p:spPr>
          <a:xfrm>
            <a:off x="3560631" y="4226940"/>
            <a:ext cx="8179600" cy="14773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11) One calendar leap year has 366 days (occurs every 4 years):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 leap year = 366 days = (366 days) × (24 hours/day) × (3600 seconds/hour) = 31,622,400 seconds</a:t>
            </a:r>
            <a:endParaRPr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5" name="Shape 7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6" name="Google Shape;786;p55"/>
          <p:cNvSpPr txBox="1"/>
          <p:nvPr/>
        </p:nvSpPr>
        <p:spPr>
          <a:xfrm>
            <a:off x="4296176" y="243109"/>
            <a:ext cx="6471908" cy="13234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chemeClr val="dk1"/>
                </a:solidFill>
                <a:latin typeface="Algerian"/>
                <a:ea typeface="Algerian"/>
                <a:cs typeface="Algerian"/>
                <a:sym typeface="Algerian"/>
              </a:rPr>
              <a:t>Section 2- Review Answer Key</a:t>
            </a:r>
            <a:endParaRPr/>
          </a:p>
        </p:txBody>
      </p:sp>
      <p:pic>
        <p:nvPicPr>
          <p:cNvPr id="787" name="Google Shape;787;p5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57514" y="0"/>
            <a:ext cx="2346004" cy="2346004"/>
          </a:xfrm>
          <a:prstGeom prst="rect">
            <a:avLst/>
          </a:prstGeom>
          <a:noFill/>
          <a:ln>
            <a:noFill/>
          </a:ln>
        </p:spPr>
      </p:pic>
      <p:sp>
        <p:nvSpPr>
          <p:cNvPr id="788" name="Google Shape;788;p55"/>
          <p:cNvSpPr txBox="1"/>
          <p:nvPr/>
        </p:nvSpPr>
        <p:spPr>
          <a:xfrm>
            <a:off x="3560631" y="1709514"/>
            <a:ext cx="6333996" cy="5044394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b="-2172" l="-2885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Corbel"/>
                <a:ea typeface="Corbel"/>
                <a:cs typeface="Corbel"/>
                <a:sym typeface="Corbel"/>
              </a:rPr>
              <a:t> 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