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6858000" cx="12192000"/>
  <p:notesSz cx="9144000" cy="6858000"/>
  <p:embeddedFontLst>
    <p:embeddedFont>
      <p:font typeface="Jacques Francois Shadow"/>
      <p:regular r:id="rId53"/>
    </p:embeddedFont>
    <p:embeddedFont>
      <p:font typeface="Sorts Mill Goudy"/>
      <p:regular r:id="rId54"/>
      <p: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F3BCCFE-94EB-4128-A7C1-BF7272E73412}">
  <a:tblStyle styleId="{8F3BCCFE-94EB-4128-A7C1-BF7272E7341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CEAF0"/>
          </a:solidFill>
        </a:fill>
      </a:tcStyle>
    </a:wholeTbl>
    <a:band1H>
      <a:tcTxStyle/>
      <a:tcStyle>
        <a:fill>
          <a:solidFill>
            <a:srgbClr val="D7D2DF"/>
          </a:solidFill>
        </a:fill>
      </a:tcStyle>
    </a:band1H>
    <a:band2H>
      <a:tcTxStyle/>
    </a:band2H>
    <a:band1V>
      <a:tcTxStyle/>
      <a:tcStyle>
        <a:fill>
          <a:solidFill>
            <a:srgbClr val="D7D2D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JacquesFrancoisShadow-regular.fntdata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SortsMillGoudy-italic.fntdata"/><Relationship Id="rId10" Type="http://schemas.openxmlformats.org/officeDocument/2006/relationships/slide" Target="slides/slide4.xml"/><Relationship Id="rId54" Type="http://schemas.openxmlformats.org/officeDocument/2006/relationships/font" Target="fonts/SortsMillGoudy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79484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 txBox="1"/>
          <p:nvPr>
            <p:ph idx="12" type="sldNum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2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2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2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2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2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2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2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5" name="Google Shape;905;p2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28:notes"/>
          <p:cNvSpPr txBox="1"/>
          <p:nvPr>
            <p:ph idx="12" type="sldNum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2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2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3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3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3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3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3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3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3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3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3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3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3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3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3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3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4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4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4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4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4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4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4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4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4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4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4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2.png"/><Relationship Id="rId4" Type="http://schemas.openxmlformats.org/officeDocument/2006/relationships/image" Target="../media/image2.png"/><Relationship Id="rId5" Type="http://schemas.openxmlformats.org/officeDocument/2006/relationships/image" Target="../media/image2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Relationship Id="rId4" Type="http://schemas.openxmlformats.org/officeDocument/2006/relationships/image" Target="../media/image12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2.png"/><Relationship Id="rId4" Type="http://schemas.openxmlformats.org/officeDocument/2006/relationships/image" Target="../media/image9.jp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7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4.jp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image" Target="../media/image24.jpg"/><Relationship Id="rId7" Type="http://schemas.openxmlformats.org/officeDocument/2006/relationships/image" Target="../media/image5.png"/><Relationship Id="rId8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21.jpg"/><Relationship Id="rId6" Type="http://schemas.openxmlformats.org/officeDocument/2006/relationships/image" Target="../media/image33.jpg"/><Relationship Id="rId7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51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9" Type="http://schemas.openxmlformats.org/officeDocument/2006/relationships/image" Target="../media/image57.jpg"/><Relationship Id="rId5" Type="http://schemas.openxmlformats.org/officeDocument/2006/relationships/image" Target="../media/image17.png"/><Relationship Id="rId6" Type="http://schemas.openxmlformats.org/officeDocument/2006/relationships/image" Target="../media/image34.jpg"/><Relationship Id="rId7" Type="http://schemas.openxmlformats.org/officeDocument/2006/relationships/image" Target="../media/image31.png"/><Relationship Id="rId8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Relationship Id="rId8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Relationship Id="rId8" Type="http://schemas.openxmlformats.org/officeDocument/2006/relationships/image" Target="../media/image4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Relationship Id="rId4" Type="http://schemas.openxmlformats.org/officeDocument/2006/relationships/image" Target="../media/image44.jpg"/><Relationship Id="rId5" Type="http://schemas.openxmlformats.org/officeDocument/2006/relationships/image" Target="../media/image69.png"/><Relationship Id="rId6" Type="http://schemas.openxmlformats.org/officeDocument/2006/relationships/image" Target="../media/image66.gif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5" Type="http://schemas.openxmlformats.org/officeDocument/2006/relationships/image" Target="../media/image17.png"/><Relationship Id="rId6" Type="http://schemas.openxmlformats.org/officeDocument/2006/relationships/image" Target="../media/image33.jpg"/><Relationship Id="rId7" Type="http://schemas.openxmlformats.org/officeDocument/2006/relationships/image" Target="../media/image36.png"/><Relationship Id="rId8" Type="http://schemas.openxmlformats.org/officeDocument/2006/relationships/hyperlink" Target="https://thewordsearch.com/puzzle/1400194/methods-of-science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43.png"/><Relationship Id="rId7" Type="http://schemas.openxmlformats.org/officeDocument/2006/relationships/image" Target="../media/image6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43.png"/><Relationship Id="rId7" Type="http://schemas.openxmlformats.org/officeDocument/2006/relationships/image" Target="../media/image6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Relationship Id="rId4" Type="http://schemas.openxmlformats.org/officeDocument/2006/relationships/image" Target="../media/image9.jpg"/><Relationship Id="rId5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jpg"/><Relationship Id="rId4" Type="http://schemas.openxmlformats.org/officeDocument/2006/relationships/image" Target="../media/image40.jpg"/><Relationship Id="rId5" Type="http://schemas.openxmlformats.org/officeDocument/2006/relationships/image" Target="../media/image37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4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46.jpg"/><Relationship Id="rId6" Type="http://schemas.openxmlformats.org/officeDocument/2006/relationships/image" Target="../media/image48.jpg"/><Relationship Id="rId7" Type="http://schemas.openxmlformats.org/officeDocument/2006/relationships/image" Target="../media/image5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jpg"/><Relationship Id="rId4" Type="http://schemas.openxmlformats.org/officeDocument/2006/relationships/image" Target="../media/image47.jpg"/><Relationship Id="rId5" Type="http://schemas.openxmlformats.org/officeDocument/2006/relationships/image" Target="../media/image65.jpg"/><Relationship Id="rId6" Type="http://schemas.openxmlformats.org/officeDocument/2006/relationships/image" Target="../media/image71.jpg"/><Relationship Id="rId7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jpg"/><Relationship Id="rId4" Type="http://schemas.openxmlformats.org/officeDocument/2006/relationships/image" Target="../media/image49.jpg"/><Relationship Id="rId5" Type="http://schemas.openxmlformats.org/officeDocument/2006/relationships/image" Target="../media/image5.png"/><Relationship Id="rId6" Type="http://schemas.openxmlformats.org/officeDocument/2006/relationships/image" Target="../media/image1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5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52.png"/><Relationship Id="rId7" Type="http://schemas.openxmlformats.org/officeDocument/2006/relationships/image" Target="../media/image5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52.png"/><Relationship Id="rId7" Type="http://schemas.openxmlformats.org/officeDocument/2006/relationships/image" Target="../media/image5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4.jp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7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4.jpg"/><Relationship Id="rId4" Type="http://schemas.openxmlformats.org/officeDocument/2006/relationships/image" Target="../media/image44.jpg"/><Relationship Id="rId5" Type="http://schemas.openxmlformats.org/officeDocument/2006/relationships/image" Target="../media/image69.png"/><Relationship Id="rId6" Type="http://schemas.openxmlformats.org/officeDocument/2006/relationships/image" Target="../media/image66.gif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4.jpg"/><Relationship Id="rId4" Type="http://schemas.openxmlformats.org/officeDocument/2006/relationships/image" Target="../media/image64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4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8.gif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4384192"/>
            <a:ext cx="12192000" cy="1864208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>
            <p:ph type="ctrTitle"/>
          </p:nvPr>
        </p:nvSpPr>
        <p:spPr>
          <a:xfrm>
            <a:off x="2352990" y="4916662"/>
            <a:ext cx="7658147" cy="799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Sorts Mill Goudy"/>
              <a:buNone/>
            </a:pPr>
            <a:r>
              <a:rPr b="1" lang="en-US" sz="3450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Welcome to Our Distance Learning Session</a:t>
            </a:r>
            <a:endParaRPr/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36110"/>
          <a:stretch/>
        </p:blipFill>
        <p:spPr>
          <a:xfrm>
            <a:off x="4648200" y="5864"/>
            <a:ext cx="3592496" cy="786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rawing of a cartoon character&#10;&#10;Description automatically generated"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53125" y="764356"/>
            <a:ext cx="7285749" cy="335360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grpSp>
        <p:nvGrpSpPr>
          <p:cNvPr id="92" name="Google Shape;92;p13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93" name="Google Shape;93;p13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0" name="Google Shape;100;p13"/>
          <p:cNvPicPr preferRelativeResize="0"/>
          <p:nvPr/>
        </p:nvPicPr>
        <p:blipFill rotWithShape="1">
          <a:blip r:embed="rId5">
            <a:alphaModFix/>
          </a:blip>
          <a:srcRect b="0" l="18258" r="17583" t="0"/>
          <a:stretch/>
        </p:blipFill>
        <p:spPr>
          <a:xfrm>
            <a:off x="10023307" y="0"/>
            <a:ext cx="2168693" cy="1642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0" y="4384192"/>
            <a:ext cx="12192000" cy="1864208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4"/>
          <p:cNvPicPr preferRelativeResize="0"/>
          <p:nvPr/>
        </p:nvPicPr>
        <p:blipFill rotWithShape="1">
          <a:blip r:embed="rId3">
            <a:alphaModFix/>
          </a:blip>
          <a:srcRect b="0" l="0" r="0" t="36110"/>
          <a:stretch/>
        </p:blipFill>
        <p:spPr>
          <a:xfrm>
            <a:off x="4299752" y="13065"/>
            <a:ext cx="3592496" cy="786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ock&#10;&#10;Description automatically generated" id="107" name="Google Shape;107;p14"/>
          <p:cNvPicPr preferRelativeResize="0"/>
          <p:nvPr/>
        </p:nvPicPr>
        <p:blipFill rotWithShape="1">
          <a:blip r:embed="rId4">
            <a:alphaModFix/>
          </a:blip>
          <a:srcRect b="13444" l="23733" r="24886" t="10846"/>
          <a:stretch/>
        </p:blipFill>
        <p:spPr>
          <a:xfrm>
            <a:off x="1527867" y="212975"/>
            <a:ext cx="967976" cy="106973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08" name="Google Shape;108;p14"/>
          <p:cNvSpPr txBox="1"/>
          <p:nvPr/>
        </p:nvSpPr>
        <p:spPr>
          <a:xfrm>
            <a:off x="1527867" y="1361231"/>
            <a:ext cx="1219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2 Mins</a:t>
            </a:r>
            <a:endParaRPr/>
          </a:p>
        </p:txBody>
      </p:sp>
      <p:grpSp>
        <p:nvGrpSpPr>
          <p:cNvPr id="109" name="Google Shape;109;p14"/>
          <p:cNvGrpSpPr/>
          <p:nvPr/>
        </p:nvGrpSpPr>
        <p:grpSpPr>
          <a:xfrm>
            <a:off x="-1" y="59139"/>
            <a:ext cx="1388302" cy="6798860"/>
            <a:chOff x="4058859" y="987782"/>
            <a:chExt cx="1052368" cy="3696328"/>
          </a:xfrm>
        </p:grpSpPr>
        <p:sp>
          <p:nvSpPr>
            <p:cNvPr id="110" name="Google Shape;110;p14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4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4"/>
          <p:cNvSpPr txBox="1"/>
          <p:nvPr/>
        </p:nvSpPr>
        <p:spPr>
          <a:xfrm>
            <a:off x="2385415" y="4663416"/>
            <a:ext cx="77072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Once I call your name , just say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YES or comment in the chat </a:t>
            </a:r>
            <a:endParaRPr/>
          </a:p>
        </p:txBody>
      </p:sp>
      <p:pic>
        <p:nvPicPr>
          <p:cNvPr descr="A close up of a logo&#10;&#10;Description automatically generated" id="118" name="Google Shape;11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20028" y="792561"/>
            <a:ext cx="4551944" cy="343969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A close up of a sign&#10;&#10;Description automatically generated" id="119" name="Google Shape;11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70702" y="1742446"/>
            <a:ext cx="2717547" cy="2530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 rotWithShape="1">
          <a:blip r:embed="rId7">
            <a:alphaModFix/>
          </a:blip>
          <a:srcRect b="0" l="18258" r="17583" t="0"/>
          <a:stretch/>
        </p:blipFill>
        <p:spPr>
          <a:xfrm>
            <a:off x="11108225" y="71382"/>
            <a:ext cx="1087314" cy="1130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3684297" y="246174"/>
            <a:ext cx="536396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Warm up </a:t>
            </a:r>
            <a:endParaRPr/>
          </a:p>
        </p:txBody>
      </p:sp>
      <p:pic>
        <p:nvPicPr>
          <p:cNvPr id="128" name="Google Shape;128;p15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" name="Google Shape;129;p15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30" name="Google Shape;130;p15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5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5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A picture containing clock&#10;&#10;Description automatically generated" id="137" name="Google Shape;137;p15"/>
          <p:cNvPicPr preferRelativeResize="0"/>
          <p:nvPr/>
        </p:nvPicPr>
        <p:blipFill rotWithShape="1">
          <a:blip r:embed="rId4">
            <a:alphaModFix/>
          </a:blip>
          <a:srcRect b="13444" l="23733" r="24886" t="10846"/>
          <a:stretch/>
        </p:blipFill>
        <p:spPr>
          <a:xfrm>
            <a:off x="1593947" y="4547872"/>
            <a:ext cx="1254005" cy="138583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138" name="Google Shape;138;p15"/>
          <p:cNvSpPr txBox="1"/>
          <p:nvPr/>
        </p:nvSpPr>
        <p:spPr>
          <a:xfrm>
            <a:off x="1629301" y="5958144"/>
            <a:ext cx="1219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3 Mins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2889437" y="-135947"/>
            <a:ext cx="181182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>
                <a:solidFill>
                  <a:schemeClr val="dk1"/>
                </a:solidFill>
                <a:latin typeface="Jacques Francois Shadow"/>
                <a:ea typeface="Jacques Francois Shadow"/>
                <a:cs typeface="Jacques Francois Shadow"/>
                <a:sym typeface="Jacques Francois Shadow"/>
              </a:rPr>
              <a:t>1</a:t>
            </a:r>
            <a:endParaRPr/>
          </a:p>
        </p:txBody>
      </p:sp>
      <p:sp>
        <p:nvSpPr>
          <p:cNvPr id="140" name="Google Shape;140;p15"/>
          <p:cNvSpPr/>
          <p:nvPr/>
        </p:nvSpPr>
        <p:spPr>
          <a:xfrm rot="5400000">
            <a:off x="5876904" y="542904"/>
            <a:ext cx="438191" cy="12191999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0" y="6454238"/>
            <a:ext cx="38166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https://www.menti.com/xzjnw2mxx4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2161506" y="1267489"/>
            <a:ext cx="858298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What comes to your mind when you hear the word Science ?</a:t>
            </a:r>
            <a:endParaRPr/>
          </a:p>
        </p:txBody>
      </p:sp>
      <p:pic>
        <p:nvPicPr>
          <p:cNvPr descr="A picture containing clock&#10;&#10;Description automatically generated" id="143" name="Google Shape;14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0278" y="2104183"/>
            <a:ext cx="4572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3684297" y="246174"/>
            <a:ext cx="536396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Quote of the day</a:t>
            </a:r>
            <a:endParaRPr/>
          </a:p>
        </p:txBody>
      </p:sp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6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53" name="Google Shape;153;p16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0" name="Google Shape;160;p16"/>
          <p:cNvSpPr/>
          <p:nvPr/>
        </p:nvSpPr>
        <p:spPr>
          <a:xfrm rot="5400000">
            <a:off x="5753100" y="419100"/>
            <a:ext cx="685800" cy="12191999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cell phone&#10;&#10;Description automatically generated" id="161" name="Google Shape;161;p16"/>
          <p:cNvPicPr preferRelativeResize="0"/>
          <p:nvPr/>
        </p:nvPicPr>
        <p:blipFill rotWithShape="1">
          <a:blip r:embed="rId4">
            <a:alphaModFix/>
          </a:blip>
          <a:srcRect b="23333" l="0" r="0" t="12116"/>
          <a:stretch/>
        </p:blipFill>
        <p:spPr>
          <a:xfrm>
            <a:off x="3764053" y="1223615"/>
            <a:ext cx="5098581" cy="473275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/>
          <p:nvPr/>
        </p:nvSpPr>
        <p:spPr>
          <a:xfrm>
            <a:off x="-1" y="838200"/>
            <a:ext cx="10286999" cy="5181600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10287000" y="888365"/>
            <a:ext cx="1905000" cy="5131435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 b="0" l="0" r="0" t="36110"/>
          <a:stretch/>
        </p:blipFill>
        <p:spPr>
          <a:xfrm>
            <a:off x="3122650" y="0"/>
            <a:ext cx="4776249" cy="104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/>
          <p:cNvPicPr preferRelativeResize="0"/>
          <p:nvPr/>
        </p:nvPicPr>
        <p:blipFill rotWithShape="1">
          <a:blip r:embed="rId4">
            <a:alphaModFix/>
          </a:blip>
          <a:srcRect b="0" l="18258" r="17583" t="0"/>
          <a:stretch/>
        </p:blipFill>
        <p:spPr>
          <a:xfrm>
            <a:off x="10287001" y="50165"/>
            <a:ext cx="19050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1219200" y="770254"/>
            <a:ext cx="8173277" cy="710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Sorts Mill Goudy"/>
              <a:buNone/>
            </a:pPr>
            <a:r>
              <a:rPr b="1" lang="en-US" sz="6600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1-1 Methods of Science</a:t>
            </a:r>
            <a:endParaRPr/>
          </a:p>
        </p:txBody>
      </p:sp>
      <p:pic>
        <p:nvPicPr>
          <p:cNvPr descr="A close up of a logo&#10;&#10;Description automatically generated" id="172" name="Google Shape;172;p17"/>
          <p:cNvPicPr preferRelativeResize="0"/>
          <p:nvPr/>
        </p:nvPicPr>
        <p:blipFill rotWithShape="1">
          <a:blip r:embed="rId5">
            <a:alphaModFix/>
          </a:blip>
          <a:srcRect b="8892" l="0" r="0" t="1357"/>
          <a:stretch/>
        </p:blipFill>
        <p:spPr>
          <a:xfrm>
            <a:off x="3160748" y="1784391"/>
            <a:ext cx="3965500" cy="384378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Learning objectives</a:t>
            </a:r>
            <a:endParaRPr/>
          </a:p>
        </p:txBody>
      </p:sp>
      <p:grpSp>
        <p:nvGrpSpPr>
          <p:cNvPr id="179" name="Google Shape;179;p18"/>
          <p:cNvGrpSpPr/>
          <p:nvPr/>
        </p:nvGrpSpPr>
        <p:grpSpPr>
          <a:xfrm>
            <a:off x="2637697" y="1685288"/>
            <a:ext cx="6990735" cy="1069071"/>
            <a:chOff x="3131840" y="1491630"/>
            <a:chExt cx="5256584" cy="576064"/>
          </a:xfrm>
        </p:grpSpPr>
        <p:sp>
          <p:nvSpPr>
            <p:cNvPr id="180" name="Google Shape;180;p18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5F497A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18"/>
          <p:cNvSpPr txBox="1"/>
          <p:nvPr/>
        </p:nvSpPr>
        <p:spPr>
          <a:xfrm>
            <a:off x="2612857" y="1728610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3430012" y="1958154"/>
            <a:ext cx="509203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physics.</a:t>
            </a:r>
            <a:endParaRPr/>
          </a:p>
        </p:txBody>
      </p:sp>
      <p:grpSp>
        <p:nvGrpSpPr>
          <p:cNvPr id="184" name="Google Shape;184;p18"/>
          <p:cNvGrpSpPr/>
          <p:nvPr/>
        </p:nvGrpSpPr>
        <p:grpSpPr>
          <a:xfrm>
            <a:off x="2637697" y="3237707"/>
            <a:ext cx="6990735" cy="1069071"/>
            <a:chOff x="3131840" y="1491630"/>
            <a:chExt cx="5256584" cy="576064"/>
          </a:xfrm>
        </p:grpSpPr>
        <p:sp>
          <p:nvSpPr>
            <p:cNvPr id="185" name="Google Shape;185;p18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B2A0C7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18"/>
          <p:cNvSpPr txBox="1"/>
          <p:nvPr/>
        </p:nvSpPr>
        <p:spPr>
          <a:xfrm>
            <a:off x="2612857" y="3281029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3360464" y="3510573"/>
            <a:ext cx="645816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9" name="Google Shape;189;p18"/>
          <p:cNvGrpSpPr/>
          <p:nvPr/>
        </p:nvGrpSpPr>
        <p:grpSpPr>
          <a:xfrm>
            <a:off x="0" y="6172199"/>
            <a:ext cx="12192000" cy="685800"/>
            <a:chOff x="-2" y="6172199"/>
            <a:chExt cx="9144002" cy="685800"/>
          </a:xfrm>
        </p:grpSpPr>
        <p:sp>
          <p:nvSpPr>
            <p:cNvPr id="190" name="Google Shape;190;p18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8"/>
            <p:cNvSpPr txBox="1"/>
            <p:nvPr/>
          </p:nvSpPr>
          <p:spPr>
            <a:xfrm>
              <a:off x="-2" y="6219966"/>
              <a:ext cx="5586616" cy="590265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1.1 Methods of Science </a:t>
              </a:r>
              <a:endParaRPr/>
            </a:p>
          </p:txBody>
        </p:sp>
      </p:grpSp>
      <p:grpSp>
        <p:nvGrpSpPr>
          <p:cNvPr id="192" name="Google Shape;192;p18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93" name="Google Shape;193;p1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18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18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8"/>
          <p:cNvSpPr txBox="1"/>
          <p:nvPr/>
        </p:nvSpPr>
        <p:spPr>
          <a:xfrm>
            <a:off x="8384650" y="6315042"/>
            <a:ext cx="2588150" cy="400110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Textbook Page  04</a:t>
            </a:r>
            <a:endParaRPr/>
          </a:p>
        </p:txBody>
      </p:sp>
      <p:sp>
        <p:nvSpPr>
          <p:cNvPr id="203" name="Google Shape;203;p18"/>
          <p:cNvSpPr/>
          <p:nvPr/>
        </p:nvSpPr>
        <p:spPr>
          <a:xfrm flipH="1">
            <a:off x="7518401" y="6279904"/>
            <a:ext cx="828000" cy="470387"/>
          </a:xfrm>
          <a:custGeom>
            <a:rect b="b" l="l" r="r" t="t"/>
            <a:pathLst>
              <a:path extrusionOk="0" h="3032924" w="3239999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/>
          <p:nvPr/>
        </p:nvSpPr>
        <p:spPr>
          <a:xfrm>
            <a:off x="3498474" y="77406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3201885" y="257765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Key vocabulary </a:t>
            </a:r>
            <a:endParaRPr/>
          </a:p>
        </p:txBody>
      </p:sp>
      <p:sp>
        <p:nvSpPr>
          <p:cNvPr id="210" name="Google Shape;210;p19"/>
          <p:cNvSpPr/>
          <p:nvPr/>
        </p:nvSpPr>
        <p:spPr>
          <a:xfrm>
            <a:off x="3510284" y="1677622"/>
            <a:ext cx="5331428" cy="928061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 cap="flat" cmpd="sng" w="254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3498474" y="1805545"/>
            <a:ext cx="5349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</a:t>
            </a:r>
            <a:endParaRPr/>
          </a:p>
        </p:txBody>
      </p:sp>
      <p:grpSp>
        <p:nvGrpSpPr>
          <p:cNvPr id="212" name="Google Shape;212;p19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213" name="Google Shape;213;p19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9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04</a:t>
              </a:r>
              <a:endParaRPr/>
            </a:p>
          </p:txBody>
        </p:sp>
        <p:sp>
          <p:nvSpPr>
            <p:cNvPr id="215" name="Google Shape;215;p19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19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217" name="Google Shape;217;p19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9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9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19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9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9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3512983" y="3565664"/>
            <a:ext cx="5331429" cy="928061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 cap="flat" cmpd="sng" w="254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 txBox="1"/>
          <p:nvPr/>
        </p:nvSpPr>
        <p:spPr>
          <a:xfrm>
            <a:off x="3498474" y="3693587"/>
            <a:ext cx="5349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Method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0"/>
          <p:cNvSpPr txBox="1"/>
          <p:nvPr/>
        </p:nvSpPr>
        <p:spPr>
          <a:xfrm>
            <a:off x="3201885" y="257765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What is science</a:t>
            </a:r>
            <a:endParaRPr/>
          </a:p>
        </p:txBody>
      </p:sp>
      <p:grpSp>
        <p:nvGrpSpPr>
          <p:cNvPr id="235" name="Google Shape;235;p20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236" name="Google Shape;236;p20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20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20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20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246" name="Google Shape;246;p20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247" name="Google Shape;247;p2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8" name="Google Shape;248;p20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249" name="Google Shape;249;p20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0" name="Google Shape;250;p20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1" name="Google Shape;251;p20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0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 txBox="1"/>
          <p:nvPr/>
        </p:nvSpPr>
        <p:spPr>
          <a:xfrm>
            <a:off x="2172503" y="1426368"/>
            <a:ext cx="8384147" cy="589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a method for studying the NATURAL WORLD</a:t>
            </a:r>
            <a:endParaRPr/>
          </a:p>
        </p:txBody>
      </p:sp>
      <p:pic>
        <p:nvPicPr>
          <p:cNvPr id="254" name="Google Shape;25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40541" y="2435962"/>
            <a:ext cx="10006710" cy="3556622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0"/>
          <p:cNvSpPr txBox="1"/>
          <p:nvPr/>
        </p:nvSpPr>
        <p:spPr>
          <a:xfrm>
            <a:off x="4084614" y="2199152"/>
            <a:ext cx="45612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Latin Word </a:t>
            </a:r>
            <a:r>
              <a:rPr b="1" i="1"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Scientia</a:t>
            </a: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: Knowledge</a:t>
            </a:r>
            <a:endParaRPr/>
          </a:p>
        </p:txBody>
      </p:sp>
      <p:grpSp>
        <p:nvGrpSpPr>
          <p:cNvPr id="256" name="Google Shape;256;p20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257" name="Google Shape;257;p20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0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04</a:t>
              </a:r>
              <a:endParaRPr/>
            </a:p>
          </p:txBody>
        </p:sp>
        <p:sp>
          <p:nvSpPr>
            <p:cNvPr id="259" name="Google Shape;259;p20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20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1"/>
          <p:cNvSpPr txBox="1"/>
          <p:nvPr/>
        </p:nvSpPr>
        <p:spPr>
          <a:xfrm>
            <a:off x="3201885" y="257765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What is physics</a:t>
            </a:r>
            <a:endParaRPr/>
          </a:p>
        </p:txBody>
      </p:sp>
      <p:grpSp>
        <p:nvGrpSpPr>
          <p:cNvPr id="267" name="Google Shape;267;p21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268" name="Google Shape;268;p21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1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1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1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1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p21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21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" name="Google Shape;277;p21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278" name="Google Shape;278;p21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279" name="Google Shape;279;p2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0" name="Google Shape;280;p21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281" name="Google Shape;281;p21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2" name="Google Shape;282;p21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3" name="Google Shape;283;p21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91949" y="2432567"/>
            <a:ext cx="7112570" cy="367394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286" name="Google Shape;286;p21"/>
          <p:cNvSpPr txBox="1"/>
          <p:nvPr/>
        </p:nvSpPr>
        <p:spPr>
          <a:xfrm>
            <a:off x="2017153" y="1201996"/>
            <a:ext cx="8384147" cy="1143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 is a branch of science that includes the study of physical world like the relation between energy and matter.</a:t>
            </a:r>
            <a:endParaRPr/>
          </a:p>
        </p:txBody>
      </p:sp>
      <p:grpSp>
        <p:nvGrpSpPr>
          <p:cNvPr id="287" name="Google Shape;287;p21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288" name="Google Shape;288;p21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1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04</a:t>
              </a:r>
              <a:endParaRPr/>
            </a:p>
          </p:txBody>
        </p:sp>
        <p:sp>
          <p:nvSpPr>
            <p:cNvPr id="290" name="Google Shape;290;p21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21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3201885" y="257765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BRAIN GEAR </a:t>
            </a:r>
            <a:endParaRPr/>
          </a:p>
        </p:txBody>
      </p:sp>
      <p:grpSp>
        <p:nvGrpSpPr>
          <p:cNvPr id="298" name="Google Shape;298;p22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299" name="Google Shape;299;p22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2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2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2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2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22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7" name="Google Shape;307;p22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8" name="Google Shape;308;p22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309" name="Google Shape;309;p22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310" name="Google Shape;310;p2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1" name="Google Shape;311;p22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312" name="Google Shape;312;p22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3" name="Google Shape;313;p22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4" name="Google Shape;314;p22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a football ball&#10;&#10;Description automatically generated" id="316" name="Google Shape;316;p22"/>
          <p:cNvPicPr preferRelativeResize="0"/>
          <p:nvPr/>
        </p:nvPicPr>
        <p:blipFill rotWithShape="1">
          <a:blip r:embed="rId5">
            <a:alphaModFix/>
          </a:blip>
          <a:srcRect b="0" l="0" r="0" t="20681"/>
          <a:stretch/>
        </p:blipFill>
        <p:spPr>
          <a:xfrm>
            <a:off x="2374335" y="1235293"/>
            <a:ext cx="7621483" cy="453396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2"/>
          <p:cNvSpPr txBox="1"/>
          <p:nvPr/>
        </p:nvSpPr>
        <p:spPr>
          <a:xfrm>
            <a:off x="4459329" y="5692296"/>
            <a:ext cx="36398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https://www.menti.com/r15vow4cyb</a:t>
            </a:r>
            <a:endParaRPr/>
          </a:p>
        </p:txBody>
      </p:sp>
      <p:pic>
        <p:nvPicPr>
          <p:cNvPr descr="A picture containing clock&#10;&#10;Description automatically generated" id="318" name="Google Shape;31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37275" y="3762590"/>
            <a:ext cx="2611571" cy="26115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lant, tree&#10;&#10;Description automatically generated" id="319" name="Google Shape;31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" name="Google Shape;320;p22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321" name="Google Shape;321;p22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2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323" name="Google Shape;323;p22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22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3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1" name="Google Shape;331;p23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332" name="Google Shape;332;p23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3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3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3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3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9" name="Google Shape;339;p23"/>
          <p:cNvSpPr txBox="1"/>
          <p:nvPr/>
        </p:nvSpPr>
        <p:spPr>
          <a:xfrm>
            <a:off x="3191197" y="233199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Search about ..</a:t>
            </a:r>
            <a:endParaRPr/>
          </a:p>
        </p:txBody>
      </p:sp>
      <p:sp>
        <p:nvSpPr>
          <p:cNvPr id="340" name="Google Shape;340;p23"/>
          <p:cNvSpPr txBox="1"/>
          <p:nvPr/>
        </p:nvSpPr>
        <p:spPr>
          <a:xfrm>
            <a:off x="1672899" y="1406734"/>
            <a:ext cx="946233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 it’s time to search about which would hit the ground first the bowling ball or the soccer ball and share with us on the LMS Course Wall !</a:t>
            </a:r>
            <a:endParaRPr/>
          </a:p>
        </p:txBody>
      </p:sp>
      <p:pic>
        <p:nvPicPr>
          <p:cNvPr descr="A close up of a logo&#10;&#10;Description automatically generated" id="341" name="Google Shape;34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5971" y="2606050"/>
            <a:ext cx="3358177" cy="3358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3"/>
          <p:cNvPicPr preferRelativeResize="0"/>
          <p:nvPr/>
        </p:nvPicPr>
        <p:blipFill rotWithShape="1">
          <a:blip r:embed="rId4">
            <a:alphaModFix/>
          </a:blip>
          <a:srcRect b="11031" l="30833" r="27069" t="45445"/>
          <a:stretch/>
        </p:blipFill>
        <p:spPr>
          <a:xfrm>
            <a:off x="3644763" y="2371852"/>
            <a:ext cx="4759525" cy="276646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descr="A picture containing clock&#10;&#10;Description automatically generated" id="343" name="Google Shape;343;p23"/>
          <p:cNvPicPr preferRelativeResize="0"/>
          <p:nvPr/>
        </p:nvPicPr>
        <p:blipFill rotWithShape="1">
          <a:blip r:embed="rId5">
            <a:alphaModFix/>
          </a:blip>
          <a:srcRect b="13444" l="23733" r="24886" t="10846"/>
          <a:stretch/>
        </p:blipFill>
        <p:spPr>
          <a:xfrm>
            <a:off x="1793778" y="3719985"/>
            <a:ext cx="1671857" cy="184761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344" name="Google Shape;344;p23"/>
          <p:cNvSpPr txBox="1"/>
          <p:nvPr/>
        </p:nvSpPr>
        <p:spPr>
          <a:xfrm>
            <a:off x="1963237" y="5656139"/>
            <a:ext cx="1219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2 Mins</a:t>
            </a:r>
            <a:endParaRPr/>
          </a:p>
        </p:txBody>
      </p:sp>
      <p:pic>
        <p:nvPicPr>
          <p:cNvPr id="345" name="Google Shape;345;p23"/>
          <p:cNvPicPr preferRelativeResize="0"/>
          <p:nvPr/>
        </p:nvPicPr>
        <p:blipFill rotWithShape="1">
          <a:blip r:embed="rId6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6" name="Google Shape;346;p23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347" name="Google Shape;347;p23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348" name="Google Shape;348;p2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9" name="Google Shape;349;p23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350" name="Google Shape;350;p23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1" name="Google Shape;351;p23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" name="Google Shape;352;p23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3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354" name="Google Shape;35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5" name="Google Shape;355;p23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356" name="Google Shape;356;p23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3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358" name="Google Shape;358;p23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9" name="Google Shape;359;p23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4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4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6" name="Google Shape;366;p24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367" name="Google Shape;367;p24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4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4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4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4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4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4" name="Google Shape;374;p24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5" name="Google Shape;375;p24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376" name="Google Shape;376;p24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377" name="Google Shape;377;p2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78" name="Google Shape;378;p24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379" name="Google Shape;379;p24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0" name="Google Shape;380;p24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1" name="Google Shape;381;p24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24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383" name="Google Shape;38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4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</a:t>
            </a:r>
            <a:endParaRPr/>
          </a:p>
        </p:txBody>
      </p:sp>
      <p:grpSp>
        <p:nvGrpSpPr>
          <p:cNvPr id="385" name="Google Shape;385;p24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386" name="Google Shape;386;p24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4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388" name="Google Shape;388;p24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9" name="Google Shape;389;p24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390" name="Google Shape;390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41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5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5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7" name="Google Shape;397;p25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398" name="Google Shape;398;p25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5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5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5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5" name="Google Shape;405;p25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406" name="Google Shape;406;p25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7" name="Google Shape;407;p25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408" name="Google Shape;408;p25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409" name="Google Shape;409;p2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0" name="Google Shape;410;p25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411" name="Google Shape;411;p25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2" name="Google Shape;412;p25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25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5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21563" y="1217297"/>
            <a:ext cx="5059343" cy="4859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08673" y="1469334"/>
            <a:ext cx="2885508" cy="1923672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5"/>
          <p:cNvSpPr/>
          <p:nvPr/>
        </p:nvSpPr>
        <p:spPr>
          <a:xfrm>
            <a:off x="8481283" y="5281526"/>
            <a:ext cx="341289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Scientists do not always follow rigid steps.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418" name="Google Shape;41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p25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420" name="Google Shape;420;p25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25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422" name="Google Shape;422;p25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3" name="Google Shape;423;p25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6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0" name="Google Shape;430;p26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431" name="Google Shape;431;p26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6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6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6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6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6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6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8" name="Google Shape;438;p26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439" name="Google Shape;439;p26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26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441" name="Google Shape;441;p26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442" name="Google Shape;442;p2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3" name="Google Shape;443;p26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444" name="Google Shape;444;p26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5" name="Google Shape;445;p26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26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6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448" name="Google Shape;44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26"/>
          <p:cNvSpPr/>
          <p:nvPr/>
        </p:nvSpPr>
        <p:spPr>
          <a:xfrm>
            <a:off x="1538083" y="2233274"/>
            <a:ext cx="7708005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When you begin an investigation, you should state what you are going to investigate.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question of “ Why “ or “ How “ is the problem.</a:t>
            </a:r>
            <a:endParaRPr/>
          </a:p>
          <a:p>
            <a:pPr indent="-158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Results leads to new questions !</a:t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26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9979390" y="1354451"/>
            <a:ext cx="1867437" cy="1923672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26"/>
          <p:cNvSpPr txBox="1"/>
          <p:nvPr/>
        </p:nvSpPr>
        <p:spPr>
          <a:xfrm>
            <a:off x="1507301" y="1263083"/>
            <a:ext cx="585988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1) State the Problem</a:t>
            </a:r>
            <a:endParaRPr/>
          </a:p>
        </p:txBody>
      </p:sp>
      <p:pic>
        <p:nvPicPr>
          <p:cNvPr id="452" name="Google Shape;45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87380" y="3412888"/>
            <a:ext cx="2726562" cy="2726562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453" name="Google Shape;453;p26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454" name="Google Shape;454;p26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6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456" name="Google Shape;456;p26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p26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7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7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4" name="Google Shape;464;p27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465" name="Google Shape;465;p27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27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27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7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7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7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7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2" name="Google Shape;472;p27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Guess the picture</a:t>
            </a:r>
            <a:endParaRPr/>
          </a:p>
        </p:txBody>
      </p:sp>
      <p:pic>
        <p:nvPicPr>
          <p:cNvPr id="473" name="Google Shape;473;p27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4" name="Google Shape;474;p27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475" name="Google Shape;475;p27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476" name="Google Shape;476;p2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77" name="Google Shape;477;p27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478" name="Google Shape;478;p27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9" name="Google Shape;479;p27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0" name="Google Shape;480;p27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7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482" name="Google Shape;48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27"/>
          <p:cNvSpPr txBox="1"/>
          <p:nvPr/>
        </p:nvSpPr>
        <p:spPr>
          <a:xfrm>
            <a:off x="3311621" y="5679624"/>
            <a:ext cx="61423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https://www.jigsawplanet.com/?rc=play&amp;pid=2d00f1b34725</a:t>
            </a:r>
            <a:endParaRPr/>
          </a:p>
        </p:txBody>
      </p:sp>
      <p:pic>
        <p:nvPicPr>
          <p:cNvPr id="484" name="Google Shape;484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10047" y="1393316"/>
            <a:ext cx="8848725" cy="41399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grpSp>
        <p:nvGrpSpPr>
          <p:cNvPr id="485" name="Google Shape;485;p27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486" name="Google Shape;486;p27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7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488" name="Google Shape;488;p27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9" name="Google Shape;489;p27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8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8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6" name="Google Shape;496;p28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497" name="Google Shape;497;p2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8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8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8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8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28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04" name="Google Shape;504;p28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5" name="Google Shape;505;p28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506" name="Google Shape;506;p28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507" name="Google Shape;507;p2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8" name="Google Shape;508;p28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509" name="Google Shape;509;p28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0" name="Google Shape;510;p28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1" name="Google Shape;511;p28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8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513" name="Google Shape;513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8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Percy spencer</a:t>
            </a:r>
            <a:endParaRPr/>
          </a:p>
        </p:txBody>
      </p:sp>
      <p:pic>
        <p:nvPicPr>
          <p:cNvPr id="515" name="Google Shape;515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42657" y="1307490"/>
            <a:ext cx="8310514" cy="4674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6" name="Google Shape;516;p28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517" name="Google Shape;517;p28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8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20" name="Google Shape;520;p28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9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9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7" name="Google Shape;527;p29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528" name="Google Shape;528;p29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29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29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29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29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9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5" name="Google Shape;535;p29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Percy spencer</a:t>
            </a:r>
            <a:endParaRPr/>
          </a:p>
        </p:txBody>
      </p:sp>
      <p:pic>
        <p:nvPicPr>
          <p:cNvPr id="536" name="Google Shape;536;p29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7" name="Google Shape;537;p29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538" name="Google Shape;538;p29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539" name="Google Shape;539;p2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40" name="Google Shape;540;p29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541" name="Google Shape;541;p29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2" name="Google Shape;542;p29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3" name="Google Shape;543;p29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9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545" name="Google Shape;54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9"/>
          <p:cNvSpPr/>
          <p:nvPr/>
        </p:nvSpPr>
        <p:spPr>
          <a:xfrm>
            <a:off x="3571173" y="1428774"/>
            <a:ext cx="597579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Percy Lebaron Spencer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American physicist and Inventor.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7" name="Google Shape;54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0418" y="1132145"/>
            <a:ext cx="1944401" cy="2848774"/>
          </a:xfrm>
          <a:prstGeom prst="ellipse">
            <a:avLst/>
          </a:prstGeom>
          <a:noFill/>
          <a:ln>
            <a:noFill/>
          </a:ln>
        </p:spPr>
      </p:pic>
      <p:sp>
        <p:nvSpPr>
          <p:cNvPr id="548" name="Google Shape;548;p29"/>
          <p:cNvSpPr/>
          <p:nvPr/>
        </p:nvSpPr>
        <p:spPr>
          <a:xfrm>
            <a:off x="3592329" y="3025670"/>
            <a:ext cx="6014435" cy="965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Q: How to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mass-produce</a:t>
            </a: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the </a:t>
            </a:r>
            <a:r>
              <a:rPr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magnetron</a:t>
            </a:r>
            <a:r>
              <a:rPr lang="en-US" sz="20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tubes used in radar systems ?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9" name="Google Shape;549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599595">
            <a:off x="2870587" y="3909691"/>
            <a:ext cx="2742238" cy="1799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93222" y="1394007"/>
            <a:ext cx="3238176" cy="184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119656" y="3706279"/>
            <a:ext cx="3116516" cy="212312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grpSp>
        <p:nvGrpSpPr>
          <p:cNvPr id="552" name="Google Shape;552;p29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553" name="Google Shape;553;p29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9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555" name="Google Shape;555;p29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6" name="Google Shape;556;p29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0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0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3" name="Google Shape;563;p30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564" name="Google Shape;564;p30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0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1" name="Google Shape;571;p30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572" name="Google Shape;572;p30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3" name="Google Shape;573;p30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574" name="Google Shape;574;p30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575" name="Google Shape;575;p3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6" name="Google Shape;576;p30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577" name="Google Shape;577;p30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8" name="Google Shape;578;p30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9" name="Google Shape;579;p30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0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581" name="Google Shape;581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0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9979390" y="1354451"/>
            <a:ext cx="1867437" cy="19236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3" name="Google Shape;583;p30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584" name="Google Shape;584;p30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0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586" name="Google Shape;586;p30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7" name="Google Shape;587;p30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sp>
        <p:nvSpPr>
          <p:cNvPr id="588" name="Google Shape;588;p30"/>
          <p:cNvSpPr txBox="1"/>
          <p:nvPr/>
        </p:nvSpPr>
        <p:spPr>
          <a:xfrm>
            <a:off x="1462042" y="1234423"/>
            <a:ext cx="9443459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2) Research and Gather Information</a:t>
            </a:r>
            <a:endParaRPr/>
          </a:p>
        </p:txBody>
      </p:sp>
      <p:sp>
        <p:nvSpPr>
          <p:cNvPr id="589" name="Google Shape;589;p30"/>
          <p:cNvSpPr/>
          <p:nvPr/>
        </p:nvSpPr>
        <p:spPr>
          <a:xfrm>
            <a:off x="1409584" y="1991314"/>
            <a:ext cx="8081493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Research what is already known about the problem.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Form into a hypothesis.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0" name="Google Shape;590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6093" y="2853325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1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7" name="Google Shape;597;p31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598" name="Google Shape;598;p31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1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31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31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1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5" name="Google Shape;605;p31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606" name="Google Shape;606;p31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7" name="Google Shape;607;p31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608" name="Google Shape;608;p31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609" name="Google Shape;609;p3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10" name="Google Shape;610;p31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611" name="Google Shape;611;p31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2" name="Google Shape;612;p31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3" name="Google Shape;613;p31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1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615" name="Google Shape;61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1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9979390" y="1354451"/>
            <a:ext cx="1867437" cy="19236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7" name="Google Shape;617;p31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618" name="Google Shape;618;p31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1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620" name="Google Shape;620;p31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1" name="Google Shape;621;p31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622" name="Google Shape;622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94688" y="2750223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623" name="Google Shape;623;p31"/>
          <p:cNvSpPr/>
          <p:nvPr/>
        </p:nvSpPr>
        <p:spPr>
          <a:xfrm>
            <a:off x="1480707" y="1878463"/>
            <a:ext cx="8081493" cy="4016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An Educated Guess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proposed solution to a problem. 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yet been supported by any measurable data.</a:t>
            </a:r>
            <a:endParaRPr/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Ways to test hypothesis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 an experiment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a model and relate it to real life situations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Investigations ( if experiment is not possible )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observations</a:t>
            </a:r>
            <a:endParaRPr/>
          </a:p>
        </p:txBody>
      </p:sp>
      <p:sp>
        <p:nvSpPr>
          <p:cNvPr id="624" name="Google Shape;624;p31"/>
          <p:cNvSpPr txBox="1"/>
          <p:nvPr/>
        </p:nvSpPr>
        <p:spPr>
          <a:xfrm>
            <a:off x="1517932" y="1218594"/>
            <a:ext cx="76371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3) Form and test a hypothesis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2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2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1" name="Google Shape;631;p32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632" name="Google Shape;632;p32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32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32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32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32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32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32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32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640" name="Google Shape;640;p32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1" name="Google Shape;641;p32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642" name="Google Shape;642;p32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643" name="Google Shape;643;p3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44" name="Google Shape;644;p32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645" name="Google Shape;645;p32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46" name="Google Shape;646;p32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7" name="Google Shape;647;p32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2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649" name="Google Shape;64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32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9979390" y="1354451"/>
            <a:ext cx="1867437" cy="19236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Google Shape;651;p32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652" name="Google Shape;652;p32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32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654" name="Google Shape;654;p32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5" name="Google Shape;655;p32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656" name="Google Shape;656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94688" y="2750223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657" name="Google Shape;657;p32"/>
          <p:cNvSpPr/>
          <p:nvPr/>
        </p:nvSpPr>
        <p:spPr>
          <a:xfrm>
            <a:off x="1361615" y="1680399"/>
            <a:ext cx="8081493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Organize data into easy to read tables and graphs.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 all results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Organize in a logical manner.</a:t>
            </a:r>
            <a:endParaRPr sz="18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2"/>
          <p:cNvSpPr txBox="1"/>
          <p:nvPr/>
        </p:nvSpPr>
        <p:spPr>
          <a:xfrm>
            <a:off x="1672899" y="1234388"/>
            <a:ext cx="76371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4) Analyze Data</a:t>
            </a:r>
            <a:endParaRPr/>
          </a:p>
        </p:txBody>
      </p:sp>
      <p:pic>
        <p:nvPicPr>
          <p:cNvPr id="659" name="Google Shape;659;p32"/>
          <p:cNvPicPr preferRelativeResize="0"/>
          <p:nvPr/>
        </p:nvPicPr>
        <p:blipFill rotWithShape="1">
          <a:blip r:embed="rId8">
            <a:alphaModFix/>
          </a:blip>
          <a:srcRect b="0" l="0" r="11589" t="52523"/>
          <a:stretch/>
        </p:blipFill>
        <p:spPr>
          <a:xfrm>
            <a:off x="1436461" y="3966400"/>
            <a:ext cx="5215137" cy="2080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3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33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6" name="Google Shape;666;p33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667" name="Google Shape;667;p33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33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33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33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4" name="Google Shape;674;p33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675" name="Google Shape;675;p33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6" name="Google Shape;676;p33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677" name="Google Shape;677;p33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678" name="Google Shape;678;p3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79" name="Google Shape;679;p33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680" name="Google Shape;680;p33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81" name="Google Shape;681;p33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2" name="Google Shape;682;p33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3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684" name="Google Shape;68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3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10450413" y="1279345"/>
            <a:ext cx="1244857" cy="1282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6" name="Google Shape;686;p33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687" name="Google Shape;687;p33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33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689" name="Google Shape;689;p33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0" name="Google Shape;690;p33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691" name="Google Shape;691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18042" y="2819317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692" name="Google Shape;692;p33"/>
          <p:cNvSpPr/>
          <p:nvPr/>
        </p:nvSpPr>
        <p:spPr>
          <a:xfrm>
            <a:off x="1291339" y="1796569"/>
            <a:ext cx="8002298" cy="3323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Whether the hypothesis is supported or not </a:t>
            </a:r>
            <a:endParaRPr/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 </a:t>
            </a:r>
            <a:r>
              <a:rPr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Supported </a:t>
            </a:r>
            <a:r>
              <a:rPr i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Must be the same every time if repeated ) 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Revise and reconsider if experiment does not support hypothesis.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3"/>
          <p:cNvSpPr txBox="1"/>
          <p:nvPr/>
        </p:nvSpPr>
        <p:spPr>
          <a:xfrm>
            <a:off x="1504557" y="1155469"/>
            <a:ext cx="76371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5) Draw Conclusions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4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34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0" name="Google Shape;700;p34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701" name="Google Shape;701;p34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34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34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34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34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34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34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8" name="Google Shape;708;p34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709" name="Google Shape;709;p34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0" name="Google Shape;710;p34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711" name="Google Shape;711;p34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712" name="Google Shape;712;p3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13" name="Google Shape;713;p34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714" name="Google Shape;714;p34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5" name="Google Shape;715;p34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6" name="Google Shape;716;p34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34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718" name="Google Shape;718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34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10450413" y="1279345"/>
            <a:ext cx="1244857" cy="1282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0" name="Google Shape;720;p34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721" name="Google Shape;721;p34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34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723" name="Google Shape;723;p34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4" name="Google Shape;724;p34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725" name="Google Shape;725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18042" y="2819317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726" name="Google Shape;726;p34"/>
          <p:cNvSpPr/>
          <p:nvPr/>
        </p:nvSpPr>
        <p:spPr>
          <a:xfrm>
            <a:off x="1283543" y="1832558"/>
            <a:ext cx="8081493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it is made public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Reviewed by scientists same field of study</a:t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34"/>
          <p:cNvSpPr txBox="1"/>
          <p:nvPr/>
        </p:nvSpPr>
        <p:spPr>
          <a:xfrm>
            <a:off x="1487919" y="1323864"/>
            <a:ext cx="76371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6) Peer Review</a:t>
            </a:r>
            <a:endParaRPr/>
          </a:p>
        </p:txBody>
      </p:sp>
      <p:pic>
        <p:nvPicPr>
          <p:cNvPr id="728" name="Google Shape;728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52837" y="3407908"/>
            <a:ext cx="3579475" cy="258217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35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5" name="Google Shape;735;p35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736" name="Google Shape;736;p35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35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35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35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35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35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5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3" name="Google Shape;743;p35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methods</a:t>
            </a:r>
            <a:endParaRPr/>
          </a:p>
        </p:txBody>
      </p:sp>
      <p:pic>
        <p:nvPicPr>
          <p:cNvPr id="744" name="Google Shape;744;p35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5" name="Google Shape;745;p35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746" name="Google Shape;746;p35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747" name="Google Shape;747;p3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48" name="Google Shape;748;p35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749" name="Google Shape;749;p35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0" name="Google Shape;750;p35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1" name="Google Shape;751;p35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35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753" name="Google Shape;753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35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10450413" y="1279345"/>
            <a:ext cx="1244857" cy="1282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5" name="Google Shape;755;p35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756" name="Google Shape;756;p35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35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758" name="Google Shape;758;p35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9" name="Google Shape;759;p35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760" name="Google Shape;760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418042" y="2819317"/>
            <a:ext cx="2539040" cy="298863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761" name="Google Shape;761;p35"/>
          <p:cNvSpPr/>
          <p:nvPr/>
        </p:nvSpPr>
        <p:spPr>
          <a:xfrm>
            <a:off x="1305992" y="2027628"/>
            <a:ext cx="8081493" cy="294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Reduce bias in scientific investigations</a:t>
            </a:r>
            <a:endParaRPr/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bias :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a result from one trial over those from other trails.</a:t>
            </a:r>
            <a:endParaRPr/>
          </a:p>
          <a:p>
            <a:pPr indent="-285750" lvl="0" marL="28575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Products used in promotion and obstacles are not presented.</a:t>
            </a:r>
            <a:endParaRPr i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35"/>
          <p:cNvSpPr txBox="1"/>
          <p:nvPr/>
        </p:nvSpPr>
        <p:spPr>
          <a:xfrm>
            <a:off x="1439942" y="1371775"/>
            <a:ext cx="76371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7) Being Objective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oogle Shape;767;p36"/>
          <p:cNvGrpSpPr/>
          <p:nvPr/>
        </p:nvGrpSpPr>
        <p:grpSpPr>
          <a:xfrm>
            <a:off x="3116528" y="1588090"/>
            <a:ext cx="6990735" cy="1069071"/>
            <a:chOff x="3131840" y="1491630"/>
            <a:chExt cx="5256584" cy="576064"/>
          </a:xfrm>
        </p:grpSpPr>
        <p:sp>
          <p:nvSpPr>
            <p:cNvPr id="768" name="Google Shape;768;p36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36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5F497A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0" name="Google Shape;770;p36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6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Learning objectives</a:t>
            </a:r>
            <a:endParaRPr/>
          </a:p>
        </p:txBody>
      </p:sp>
      <p:pic>
        <p:nvPicPr>
          <p:cNvPr id="772" name="Google Shape;772;p36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9372895" y="3"/>
            <a:ext cx="1295106" cy="9808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773" name="Google Shape;77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5773" y="3843414"/>
            <a:ext cx="3973616" cy="2176964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36"/>
          <p:cNvSpPr/>
          <p:nvPr/>
        </p:nvSpPr>
        <p:spPr>
          <a:xfrm>
            <a:off x="3983572" y="1784450"/>
            <a:ext cx="37126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5" name="Google Shape;775;p36"/>
          <p:cNvGrpSpPr/>
          <p:nvPr/>
        </p:nvGrpSpPr>
        <p:grpSpPr>
          <a:xfrm>
            <a:off x="3107800" y="2942765"/>
            <a:ext cx="6990735" cy="1069071"/>
            <a:chOff x="3131840" y="1491630"/>
            <a:chExt cx="5256584" cy="576064"/>
          </a:xfrm>
        </p:grpSpPr>
        <p:sp>
          <p:nvSpPr>
            <p:cNvPr id="776" name="Google Shape;776;p36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36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B2A0C7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8" name="Google Shape;778;p36"/>
          <p:cNvSpPr/>
          <p:nvPr/>
        </p:nvSpPr>
        <p:spPr>
          <a:xfrm>
            <a:off x="3773541" y="3196008"/>
            <a:ext cx="630674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36"/>
          <p:cNvSpPr txBox="1"/>
          <p:nvPr/>
        </p:nvSpPr>
        <p:spPr>
          <a:xfrm>
            <a:off x="3091688" y="1631412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36"/>
          <p:cNvSpPr txBox="1"/>
          <p:nvPr/>
        </p:nvSpPr>
        <p:spPr>
          <a:xfrm>
            <a:off x="3082960" y="2986087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781" name="Google Shape;78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6473" y="1133931"/>
            <a:ext cx="1190789" cy="13621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782" name="Google Shape;782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16472" y="3535878"/>
            <a:ext cx="2887570" cy="288757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36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4" name="Google Shape;784;p36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785" name="Google Shape;785;p36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36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36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36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36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36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36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A picture containing plant, tree&#10;&#10;Description automatically generated" id="792" name="Google Shape;792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5334" y="2422184"/>
            <a:ext cx="1190789" cy="13621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3" name="Google Shape;793;p36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794" name="Google Shape;794;p36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36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796" name="Google Shape;796;p36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7" name="Google Shape;797;p36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7"/>
          <p:cNvSpPr/>
          <p:nvPr/>
        </p:nvSpPr>
        <p:spPr>
          <a:xfrm>
            <a:off x="3604710" y="1218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37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4" name="Google Shape;804;p37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805" name="Google Shape;805;p37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37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37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37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37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37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37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12" name="Google Shape;812;p37"/>
          <p:cNvSpPr txBox="1"/>
          <p:nvPr/>
        </p:nvSpPr>
        <p:spPr>
          <a:xfrm>
            <a:off x="3291743" y="271447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Word search</a:t>
            </a:r>
            <a:endParaRPr/>
          </a:p>
        </p:txBody>
      </p:sp>
      <p:pic>
        <p:nvPicPr>
          <p:cNvPr id="813" name="Google Shape;813;p37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4" name="Google Shape;814;p37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815" name="Google Shape;815;p37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816" name="Google Shape;816;p3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7" name="Google Shape;817;p37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818" name="Google Shape;818;p37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9" name="Google Shape;819;p37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0" name="Google Shape;820;p37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37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822" name="Google Shape;82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37"/>
          <p:cNvPicPr preferRelativeResize="0"/>
          <p:nvPr/>
        </p:nvPicPr>
        <p:blipFill rotWithShape="1">
          <a:blip r:embed="rId6">
            <a:alphaModFix/>
          </a:blip>
          <a:srcRect b="0" l="12508" r="22774" t="0"/>
          <a:stretch/>
        </p:blipFill>
        <p:spPr>
          <a:xfrm>
            <a:off x="8485442" y="1485161"/>
            <a:ext cx="3426301" cy="35294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4" name="Google Shape;824;p37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825" name="Google Shape;825;p37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37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827" name="Google Shape;827;p37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8" name="Google Shape;828;p37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829" name="Google Shape;829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28453" y="1285866"/>
            <a:ext cx="4708152" cy="412213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830" name="Google Shape;830;p37"/>
          <p:cNvSpPr txBox="1"/>
          <p:nvPr/>
        </p:nvSpPr>
        <p:spPr>
          <a:xfrm>
            <a:off x="2750164" y="5699386"/>
            <a:ext cx="644220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https://thewordsearch.com/puzzle/1400194/methods-of-science/</a:t>
            </a:r>
            <a:endParaRPr sz="18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clock&#10;&#10;Description automatically generated" id="831" name="Google Shape;831;p37"/>
          <p:cNvPicPr preferRelativeResize="0"/>
          <p:nvPr/>
        </p:nvPicPr>
        <p:blipFill rotWithShape="1">
          <a:blip r:embed="rId9">
            <a:alphaModFix/>
          </a:blip>
          <a:srcRect b="13444" l="23733" r="24886" t="10846"/>
          <a:stretch/>
        </p:blipFill>
        <p:spPr>
          <a:xfrm>
            <a:off x="1515694" y="3719985"/>
            <a:ext cx="1671857" cy="184761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832" name="Google Shape;832;p37"/>
          <p:cNvSpPr txBox="1"/>
          <p:nvPr/>
        </p:nvSpPr>
        <p:spPr>
          <a:xfrm>
            <a:off x="1685153" y="5656139"/>
            <a:ext cx="1219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4 Mins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38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38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39" name="Google Shape;839;p38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840" name="Google Shape;840;p3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38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38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38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38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38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38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7" name="Google Shape;847;p38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Check your understanding</a:t>
            </a:r>
            <a:endParaRPr/>
          </a:p>
        </p:txBody>
      </p:sp>
      <p:pic>
        <p:nvPicPr>
          <p:cNvPr id="848" name="Google Shape;848;p38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9" name="Google Shape;849;p38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850" name="Google Shape;850;p38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851" name="Google Shape;851;p3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52" name="Google Shape;852;p38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853" name="Google Shape;853;p38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54" name="Google Shape;854;p38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5" name="Google Shape;855;p38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38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857" name="Google Shape;857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8" name="Google Shape;858;p38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859" name="Google Shape;859;p38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38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861" name="Google Shape;861;p38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2" name="Google Shape;862;p38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863" name="Google Shape;863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899" y="1250475"/>
            <a:ext cx="6984077" cy="474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60751" y="1786304"/>
            <a:ext cx="3886076" cy="388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39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39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1" name="Google Shape;871;p39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872" name="Google Shape;872;p39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39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39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39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39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p39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39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9" name="Google Shape;879;p39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Check your understanding</a:t>
            </a:r>
            <a:endParaRPr/>
          </a:p>
        </p:txBody>
      </p:sp>
      <p:pic>
        <p:nvPicPr>
          <p:cNvPr id="880" name="Google Shape;880;p39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1" name="Google Shape;881;p39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882" name="Google Shape;882;p39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883" name="Google Shape;883;p3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4" name="Google Shape;884;p39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885" name="Google Shape;885;p39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6" name="Google Shape;886;p39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7" name="Google Shape;887;p39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39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889" name="Google Shape;88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0" name="Google Shape;890;p39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891" name="Google Shape;891;p39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2" name="Google Shape;892;p39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893" name="Google Shape;893;p39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4" name="Google Shape;894;p39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id="895" name="Google Shape;895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72899" y="1250475"/>
            <a:ext cx="6984077" cy="474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60751" y="1786304"/>
            <a:ext cx="3886076" cy="3886076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39"/>
          <p:cNvSpPr txBox="1"/>
          <p:nvPr/>
        </p:nvSpPr>
        <p:spPr>
          <a:xfrm>
            <a:off x="3698993" y="3997462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898" name="Google Shape;898;p39"/>
          <p:cNvSpPr txBox="1"/>
          <p:nvPr/>
        </p:nvSpPr>
        <p:spPr>
          <a:xfrm>
            <a:off x="3692457" y="5143612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899" name="Google Shape;899;p39"/>
          <p:cNvSpPr txBox="1"/>
          <p:nvPr/>
        </p:nvSpPr>
        <p:spPr>
          <a:xfrm>
            <a:off x="3685923" y="2221965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900" name="Google Shape;900;p39"/>
          <p:cNvSpPr txBox="1"/>
          <p:nvPr/>
        </p:nvSpPr>
        <p:spPr>
          <a:xfrm>
            <a:off x="3692135" y="3368115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901" name="Google Shape;901;p39"/>
          <p:cNvSpPr txBox="1"/>
          <p:nvPr/>
        </p:nvSpPr>
        <p:spPr>
          <a:xfrm>
            <a:off x="3685922" y="4525522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902" name="Google Shape;902;p39"/>
          <p:cNvSpPr txBox="1"/>
          <p:nvPr/>
        </p:nvSpPr>
        <p:spPr>
          <a:xfrm>
            <a:off x="3685921" y="2802072"/>
            <a:ext cx="4108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0"/>
          <p:cNvSpPr/>
          <p:nvPr/>
        </p:nvSpPr>
        <p:spPr>
          <a:xfrm>
            <a:off x="-1" y="838200"/>
            <a:ext cx="10286999" cy="5181600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40"/>
          <p:cNvSpPr/>
          <p:nvPr/>
        </p:nvSpPr>
        <p:spPr>
          <a:xfrm>
            <a:off x="10287000" y="888365"/>
            <a:ext cx="1905000" cy="5131435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0" name="Google Shape;910;p40"/>
          <p:cNvPicPr preferRelativeResize="0"/>
          <p:nvPr/>
        </p:nvPicPr>
        <p:blipFill rotWithShape="1">
          <a:blip r:embed="rId3">
            <a:alphaModFix/>
          </a:blip>
          <a:srcRect b="0" l="0" r="0" t="36110"/>
          <a:stretch/>
        </p:blipFill>
        <p:spPr>
          <a:xfrm>
            <a:off x="3122650" y="0"/>
            <a:ext cx="4776249" cy="1042451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40"/>
          <p:cNvSpPr txBox="1"/>
          <p:nvPr/>
        </p:nvSpPr>
        <p:spPr>
          <a:xfrm>
            <a:off x="914400" y="6185677"/>
            <a:ext cx="8991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Subject: </a:t>
            </a:r>
            <a:r>
              <a:rPr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Physics | </a:t>
            </a:r>
            <a:r>
              <a:rPr b="1"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Grade: </a:t>
            </a:r>
            <a:r>
              <a:rPr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9 Advanced |</a:t>
            </a:r>
            <a:r>
              <a:rPr b="1"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Teacher: </a:t>
            </a:r>
            <a:r>
              <a:rPr lang="en-US" sz="2400">
                <a:solidFill>
                  <a:srgbClr val="7F7F7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Dana Kamal Abdel Jabbar</a:t>
            </a:r>
            <a:endParaRPr/>
          </a:p>
        </p:txBody>
      </p:sp>
      <p:pic>
        <p:nvPicPr>
          <p:cNvPr id="912" name="Google Shape;912;p40"/>
          <p:cNvPicPr preferRelativeResize="0"/>
          <p:nvPr/>
        </p:nvPicPr>
        <p:blipFill rotWithShape="1">
          <a:blip r:embed="rId4">
            <a:alphaModFix/>
          </a:blip>
          <a:srcRect b="0" l="18258" r="17583" t="0"/>
          <a:stretch/>
        </p:blipFill>
        <p:spPr>
          <a:xfrm>
            <a:off x="10287001" y="50165"/>
            <a:ext cx="19050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40"/>
          <p:cNvSpPr txBox="1"/>
          <p:nvPr/>
        </p:nvSpPr>
        <p:spPr>
          <a:xfrm>
            <a:off x="1219200" y="770254"/>
            <a:ext cx="8173277" cy="710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Sorts Mill Goudy"/>
              <a:buNone/>
            </a:pPr>
            <a:r>
              <a:rPr b="1" lang="en-US" sz="6600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1-1 Methods of Science</a:t>
            </a:r>
            <a:endParaRPr/>
          </a:p>
        </p:txBody>
      </p:sp>
      <p:pic>
        <p:nvPicPr>
          <p:cNvPr descr="A close up of a logo&#10;&#10;Description automatically generated" id="914" name="Google Shape;914;p40"/>
          <p:cNvPicPr preferRelativeResize="0"/>
          <p:nvPr/>
        </p:nvPicPr>
        <p:blipFill rotWithShape="1">
          <a:blip r:embed="rId5">
            <a:alphaModFix/>
          </a:blip>
          <a:srcRect b="8892" l="0" r="0" t="1357"/>
          <a:stretch/>
        </p:blipFill>
        <p:spPr>
          <a:xfrm>
            <a:off x="3160748" y="1784391"/>
            <a:ext cx="3965500" cy="384378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41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41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41"/>
          <p:cNvSpPr txBox="1"/>
          <p:nvPr/>
        </p:nvSpPr>
        <p:spPr>
          <a:xfrm>
            <a:off x="3684297" y="246174"/>
            <a:ext cx="536396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Quote of the day</a:t>
            </a:r>
            <a:endParaRPr/>
          </a:p>
        </p:txBody>
      </p:sp>
      <p:pic>
        <p:nvPicPr>
          <p:cNvPr id="922" name="Google Shape;922;p41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3" name="Google Shape;923;p41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924" name="Google Shape;924;p41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41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41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41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41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41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41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1" name="Google Shape;931;p41"/>
          <p:cNvSpPr/>
          <p:nvPr/>
        </p:nvSpPr>
        <p:spPr>
          <a:xfrm rot="5400000">
            <a:off x="5753100" y="419100"/>
            <a:ext cx="685800" cy="12191999"/>
          </a:xfrm>
          <a:prstGeom prst="rect">
            <a:avLst/>
          </a:prstGeom>
          <a:solidFill>
            <a:srgbClr val="5F497A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close up of text on a white surface&#10;&#10;Description automatically generated" id="932" name="Google Shape;932;p41"/>
          <p:cNvPicPr preferRelativeResize="0"/>
          <p:nvPr/>
        </p:nvPicPr>
        <p:blipFill rotWithShape="1">
          <a:blip r:embed="rId4">
            <a:alphaModFix/>
          </a:blip>
          <a:srcRect b="12462" l="0" r="0" t="4797"/>
          <a:stretch/>
        </p:blipFill>
        <p:spPr>
          <a:xfrm>
            <a:off x="4519785" y="1193180"/>
            <a:ext cx="3264029" cy="47936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A picture containing clock&#10;&#10;Description automatically generated" id="933" name="Google Shape;933;p41"/>
          <p:cNvPicPr preferRelativeResize="0"/>
          <p:nvPr/>
        </p:nvPicPr>
        <p:blipFill rotWithShape="1">
          <a:blip r:embed="rId5">
            <a:alphaModFix/>
          </a:blip>
          <a:srcRect b="28887" l="25556" r="25389" t="30102"/>
          <a:stretch/>
        </p:blipFill>
        <p:spPr>
          <a:xfrm>
            <a:off x="8206830" y="994073"/>
            <a:ext cx="2121657" cy="17736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ock&#10;&#10;Description automatically generated" id="934" name="Google Shape;934;p41"/>
          <p:cNvPicPr preferRelativeResize="0"/>
          <p:nvPr/>
        </p:nvPicPr>
        <p:blipFill rotWithShape="1">
          <a:blip r:embed="rId5">
            <a:alphaModFix/>
          </a:blip>
          <a:srcRect b="28887" l="25556" r="25389" t="30102"/>
          <a:stretch/>
        </p:blipFill>
        <p:spPr>
          <a:xfrm rot="10800000">
            <a:off x="1922718" y="4320339"/>
            <a:ext cx="2121657" cy="1773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42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42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Learning objectives</a:t>
            </a:r>
            <a:endParaRPr/>
          </a:p>
        </p:txBody>
      </p:sp>
      <p:grpSp>
        <p:nvGrpSpPr>
          <p:cNvPr id="941" name="Google Shape;941;p42"/>
          <p:cNvGrpSpPr/>
          <p:nvPr/>
        </p:nvGrpSpPr>
        <p:grpSpPr>
          <a:xfrm>
            <a:off x="2637697" y="1685288"/>
            <a:ext cx="8837632" cy="1069071"/>
            <a:chOff x="3131840" y="1491630"/>
            <a:chExt cx="5256584" cy="576064"/>
          </a:xfrm>
        </p:grpSpPr>
        <p:sp>
          <p:nvSpPr>
            <p:cNvPr id="942" name="Google Shape;942;p42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42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5F497A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4" name="Google Shape;944;p42"/>
          <p:cNvSpPr txBox="1"/>
          <p:nvPr/>
        </p:nvSpPr>
        <p:spPr>
          <a:xfrm>
            <a:off x="2612857" y="1728610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42"/>
          <p:cNvSpPr/>
          <p:nvPr/>
        </p:nvSpPr>
        <p:spPr>
          <a:xfrm>
            <a:off x="3430012" y="1958154"/>
            <a:ext cx="509203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a model.</a:t>
            </a:r>
            <a:endParaRPr/>
          </a:p>
        </p:txBody>
      </p:sp>
      <p:grpSp>
        <p:nvGrpSpPr>
          <p:cNvPr id="946" name="Google Shape;946;p42"/>
          <p:cNvGrpSpPr/>
          <p:nvPr/>
        </p:nvGrpSpPr>
        <p:grpSpPr>
          <a:xfrm>
            <a:off x="2637697" y="3237707"/>
            <a:ext cx="8837632" cy="1069071"/>
            <a:chOff x="3131840" y="1491630"/>
            <a:chExt cx="5256584" cy="576064"/>
          </a:xfrm>
        </p:grpSpPr>
        <p:sp>
          <p:nvSpPr>
            <p:cNvPr id="947" name="Google Shape;947;p42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42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B2A0C7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9" name="Google Shape;949;p42"/>
          <p:cNvSpPr txBox="1"/>
          <p:nvPr/>
        </p:nvSpPr>
        <p:spPr>
          <a:xfrm>
            <a:off x="2612857" y="3281029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42"/>
          <p:cNvSpPr/>
          <p:nvPr/>
        </p:nvSpPr>
        <p:spPr>
          <a:xfrm>
            <a:off x="3360464" y="3510573"/>
            <a:ext cx="814200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difference between scientific theory and law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1" name="Google Shape;951;p42"/>
          <p:cNvGrpSpPr/>
          <p:nvPr/>
        </p:nvGrpSpPr>
        <p:grpSpPr>
          <a:xfrm>
            <a:off x="0" y="6172199"/>
            <a:ext cx="12192000" cy="685800"/>
            <a:chOff x="-2" y="6172199"/>
            <a:chExt cx="9144002" cy="685800"/>
          </a:xfrm>
        </p:grpSpPr>
        <p:sp>
          <p:nvSpPr>
            <p:cNvPr id="952" name="Google Shape;952;p42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42"/>
            <p:cNvSpPr txBox="1"/>
            <p:nvPr/>
          </p:nvSpPr>
          <p:spPr>
            <a:xfrm>
              <a:off x="-2" y="6219966"/>
              <a:ext cx="5586616" cy="590265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1.1 Methods of Science </a:t>
              </a:r>
              <a:endParaRPr/>
            </a:p>
          </p:txBody>
        </p:sp>
      </p:grpSp>
      <p:grpSp>
        <p:nvGrpSpPr>
          <p:cNvPr id="954" name="Google Shape;954;p42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955" name="Google Shape;955;p42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42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42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2" name="Google Shape;962;p42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3" name="Google Shape;963;p42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42"/>
          <p:cNvSpPr txBox="1"/>
          <p:nvPr/>
        </p:nvSpPr>
        <p:spPr>
          <a:xfrm>
            <a:off x="8384650" y="6315042"/>
            <a:ext cx="2588150" cy="400110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Textbook Page  06</a:t>
            </a:r>
            <a:endParaRPr/>
          </a:p>
        </p:txBody>
      </p:sp>
      <p:sp>
        <p:nvSpPr>
          <p:cNvPr id="965" name="Google Shape;965;p42"/>
          <p:cNvSpPr/>
          <p:nvPr/>
        </p:nvSpPr>
        <p:spPr>
          <a:xfrm flipH="1">
            <a:off x="7518401" y="6279904"/>
            <a:ext cx="828000" cy="470387"/>
          </a:xfrm>
          <a:custGeom>
            <a:rect b="b" l="l" r="r" t="t"/>
            <a:pathLst>
              <a:path extrusionOk="0" h="3032924" w="3239999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 cap="flat" cmpd="sng" w="2540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43"/>
          <p:cNvSpPr/>
          <p:nvPr/>
        </p:nvSpPr>
        <p:spPr>
          <a:xfrm>
            <a:off x="3498474" y="77406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43"/>
          <p:cNvSpPr txBox="1"/>
          <p:nvPr/>
        </p:nvSpPr>
        <p:spPr>
          <a:xfrm>
            <a:off x="3201885" y="257765"/>
            <a:ext cx="59422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Key vocabulary </a:t>
            </a:r>
            <a:endParaRPr/>
          </a:p>
        </p:txBody>
      </p:sp>
      <p:sp>
        <p:nvSpPr>
          <p:cNvPr id="972" name="Google Shape;972;p43"/>
          <p:cNvSpPr/>
          <p:nvPr/>
        </p:nvSpPr>
        <p:spPr>
          <a:xfrm>
            <a:off x="3510284" y="1677622"/>
            <a:ext cx="5331428" cy="928061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 cap="flat" cmpd="sng" w="254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43"/>
          <p:cNvSpPr txBox="1"/>
          <p:nvPr/>
        </p:nvSpPr>
        <p:spPr>
          <a:xfrm>
            <a:off x="3498474" y="1805545"/>
            <a:ext cx="5349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 </a:t>
            </a:r>
            <a:endParaRPr/>
          </a:p>
        </p:txBody>
      </p:sp>
      <p:grpSp>
        <p:nvGrpSpPr>
          <p:cNvPr id="974" name="Google Shape;974;p43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975" name="Google Shape;975;p43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43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06</a:t>
              </a:r>
              <a:endParaRPr/>
            </a:p>
          </p:txBody>
        </p:sp>
        <p:sp>
          <p:nvSpPr>
            <p:cNvPr id="977" name="Google Shape;977;p43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8" name="Google Shape;978;p43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979" name="Google Shape;979;p43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43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43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43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43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43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43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6" name="Google Shape;986;p43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7" name="Google Shape;987;p43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0744493" y="6590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43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sp>
        <p:nvSpPr>
          <p:cNvPr id="989" name="Google Shape;989;p43"/>
          <p:cNvSpPr/>
          <p:nvPr/>
        </p:nvSpPr>
        <p:spPr>
          <a:xfrm>
            <a:off x="3498474" y="2857846"/>
            <a:ext cx="5331429" cy="928061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 cap="flat" cmpd="sng" w="254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43"/>
          <p:cNvSpPr txBox="1"/>
          <p:nvPr/>
        </p:nvSpPr>
        <p:spPr>
          <a:xfrm>
            <a:off x="3483965" y="2985769"/>
            <a:ext cx="5349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Theory </a:t>
            </a:r>
            <a:endParaRPr/>
          </a:p>
        </p:txBody>
      </p:sp>
      <p:sp>
        <p:nvSpPr>
          <p:cNvPr id="991" name="Google Shape;991;p43"/>
          <p:cNvSpPr/>
          <p:nvPr/>
        </p:nvSpPr>
        <p:spPr>
          <a:xfrm>
            <a:off x="3496428" y="4126707"/>
            <a:ext cx="5331429" cy="928061"/>
          </a:xfrm>
          <a:prstGeom prst="roundRect">
            <a:avLst>
              <a:gd fmla="val 16667" name="adj"/>
            </a:avLst>
          </a:prstGeom>
          <a:solidFill>
            <a:srgbClr val="BFBFBF"/>
          </a:solidFill>
          <a:ln cap="flat" cmpd="sng" w="254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43"/>
          <p:cNvSpPr txBox="1"/>
          <p:nvPr/>
        </p:nvSpPr>
        <p:spPr>
          <a:xfrm>
            <a:off x="3481919" y="4254630"/>
            <a:ext cx="534908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Law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44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44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9" name="Google Shape;999;p44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000" name="Google Shape;1000;p44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44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44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44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44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44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44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7" name="Google Shape;1007;p44"/>
          <p:cNvSpPr txBox="1"/>
          <p:nvPr/>
        </p:nvSpPr>
        <p:spPr>
          <a:xfrm>
            <a:off x="3503580" y="165709"/>
            <a:ext cx="50082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CAN SCIENTISTS SEE EVERYTHING WITH THEIR EYES ?</a:t>
            </a:r>
            <a:endParaRPr/>
          </a:p>
        </p:txBody>
      </p:sp>
      <p:pic>
        <p:nvPicPr>
          <p:cNvPr id="1008" name="Google Shape;1008;p44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9" name="Google Shape;1009;p44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010" name="Google Shape;1010;p44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011" name="Google Shape;1011;p4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2" name="Google Shape;1012;p44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013" name="Google Shape;1013;p44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14" name="Google Shape;1014;p44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5" name="Google Shape;1015;p44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Physics.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44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characteristics of scientific methods.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017" name="Google Shape;1017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8" name="Google Shape;1018;p44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019" name="Google Shape;1019;p44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44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1021" name="Google Shape;1021;p44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2" name="Google Shape;1022;p44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descr="A picture containing device, star&#10;&#10;Description automatically generated" id="1023" name="Google Shape;1023;p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72808" y="1586395"/>
            <a:ext cx="6469743" cy="430532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5"/>
          <p:cNvSpPr/>
          <p:nvPr/>
        </p:nvSpPr>
        <p:spPr>
          <a:xfrm>
            <a:off x="3442306" y="120624"/>
            <a:ext cx="5349083" cy="61214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45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0" name="Google Shape;1030;p45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031" name="Google Shape;1031;p45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45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45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45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45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45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45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8" name="Google Shape;1038;p45"/>
          <p:cNvSpPr txBox="1"/>
          <p:nvPr/>
        </p:nvSpPr>
        <p:spPr>
          <a:xfrm>
            <a:off x="3503580" y="165709"/>
            <a:ext cx="5008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Why do we use models ?</a:t>
            </a:r>
            <a:endParaRPr/>
          </a:p>
        </p:txBody>
      </p:sp>
      <p:pic>
        <p:nvPicPr>
          <p:cNvPr id="1039" name="Google Shape;1039;p45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0" name="Google Shape;1040;p45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041" name="Google Shape;1041;p45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042" name="Google Shape;1042;p4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43" name="Google Shape;1043;p45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044" name="Google Shape;1044;p45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5" name="Google Shape;1045;p45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6" name="Google Shape;1046;p45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45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8" name="Google Shape;1048;p45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049" name="Google Shape;1049;p45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45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06</a:t>
              </a:r>
              <a:endParaRPr/>
            </a:p>
          </p:txBody>
        </p:sp>
        <p:sp>
          <p:nvSpPr>
            <p:cNvPr id="1051" name="Google Shape;1051;p45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2" name="Google Shape;1052;p45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pic>
        <p:nvPicPr>
          <p:cNvPr descr="ÙØªÙØ¬Ø© Ø¨Ø­Ø« Ø§ÙØµÙØ± Ø¹Ù âªsolar system modelâ¬â" id="1053" name="Google Shape;1053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4988" y="1491858"/>
            <a:ext cx="2205318" cy="220531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ÙØªÙØ¬Ø© Ø¨Ø­Ø« Ø§ÙØµÙØ± Ø¹Ù âªcell modelâ¬â" id="1054" name="Google Shape;1054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0169" y="1586395"/>
            <a:ext cx="2571750" cy="3429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ØµÙØ±Ø© Ø°Ø§Øª ØµÙØ©" id="1055" name="Google Shape;1055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05579" y="2264487"/>
            <a:ext cx="2882785" cy="3533947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46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46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2" name="Google Shape;1062;p46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063" name="Google Shape;1063;p46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46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46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46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46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46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46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0" name="Google Shape;1070;p46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Models in history </a:t>
            </a:r>
            <a:endParaRPr/>
          </a:p>
        </p:txBody>
      </p:sp>
      <p:pic>
        <p:nvPicPr>
          <p:cNvPr id="1071" name="Google Shape;1071;p46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2" name="Google Shape;1072;p46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073" name="Google Shape;1073;p46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46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1075" name="Google Shape;1075;p46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76" name="Google Shape;1076;p46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077" name="Google Shape;1077;p46"/>
          <p:cNvGrpSpPr/>
          <p:nvPr/>
        </p:nvGrpSpPr>
        <p:grpSpPr>
          <a:xfrm>
            <a:off x="2083198" y="1165885"/>
            <a:ext cx="7430256" cy="4958545"/>
            <a:chOff x="3593206" y="1173002"/>
            <a:chExt cx="8364877" cy="5249105"/>
          </a:xfrm>
        </p:grpSpPr>
        <p:sp>
          <p:nvSpPr>
            <p:cNvPr id="1078" name="Google Shape;1078;p46"/>
            <p:cNvSpPr txBox="1"/>
            <p:nvPr/>
          </p:nvSpPr>
          <p:spPr>
            <a:xfrm>
              <a:off x="3593206" y="1173002"/>
              <a:ext cx="3383662" cy="423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Thomson’s Model ( 1904 )</a:t>
              </a:r>
              <a:endParaRPr/>
            </a:p>
          </p:txBody>
        </p:sp>
        <p:pic>
          <p:nvPicPr>
            <p:cNvPr id="1079" name="Google Shape;1079;p46"/>
            <p:cNvPicPr preferRelativeResize="0"/>
            <p:nvPr/>
          </p:nvPicPr>
          <p:blipFill rotWithShape="1">
            <a:blip r:embed="rId4">
              <a:alphaModFix/>
            </a:blip>
            <a:srcRect b="6253" l="7903" r="0" t="7425"/>
            <a:stretch/>
          </p:blipFill>
          <p:spPr>
            <a:xfrm>
              <a:off x="3790873" y="1664520"/>
              <a:ext cx="2961610" cy="17835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0" name="Google Shape;1080;p46"/>
            <p:cNvSpPr txBox="1"/>
            <p:nvPr/>
          </p:nvSpPr>
          <p:spPr>
            <a:xfrm>
              <a:off x="7325212" y="1245403"/>
              <a:ext cx="4374573" cy="423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Rutherford’s Model ( 1911 )</a:t>
              </a:r>
              <a:endParaRPr/>
            </a:p>
          </p:txBody>
        </p:sp>
        <p:pic>
          <p:nvPicPr>
            <p:cNvPr id="1081" name="Google Shape;1081;p46"/>
            <p:cNvPicPr preferRelativeResize="0"/>
            <p:nvPr/>
          </p:nvPicPr>
          <p:blipFill rotWithShape="1">
            <a:blip r:embed="rId5">
              <a:alphaModFix/>
            </a:blip>
            <a:srcRect b="17076" l="15757" r="14772" t="0"/>
            <a:stretch/>
          </p:blipFill>
          <p:spPr>
            <a:xfrm>
              <a:off x="8050319" y="1673726"/>
              <a:ext cx="2662343" cy="18263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2" name="Google Shape;1082;p46"/>
            <p:cNvSpPr txBox="1"/>
            <p:nvPr/>
          </p:nvSpPr>
          <p:spPr>
            <a:xfrm>
              <a:off x="5183746" y="3557124"/>
              <a:ext cx="4651419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Electron Cloud Model ( Present Day )</a:t>
              </a:r>
              <a:endParaRPr/>
            </a:p>
          </p:txBody>
        </p:sp>
        <p:pic>
          <p:nvPicPr>
            <p:cNvPr id="1083" name="Google Shape;1083;p4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5714" y="4034762"/>
              <a:ext cx="2936161" cy="23873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84" name="Google Shape;1084;p46"/>
            <p:cNvCxnSpPr/>
            <p:nvPr/>
          </p:nvCxnSpPr>
          <p:spPr>
            <a:xfrm rot="10800000">
              <a:off x="5486400" y="4803820"/>
              <a:ext cx="914400" cy="500582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</p:cxnSp>
        <p:sp>
          <p:nvSpPr>
            <p:cNvPr id="1085" name="Google Shape;1085;p46"/>
            <p:cNvSpPr txBox="1"/>
            <p:nvPr/>
          </p:nvSpPr>
          <p:spPr>
            <a:xfrm>
              <a:off x="3857222" y="4434488"/>
              <a:ext cx="2086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Electron Cloud</a:t>
              </a:r>
              <a:endParaRPr/>
            </a:p>
          </p:txBody>
        </p:sp>
        <p:sp>
          <p:nvSpPr>
            <p:cNvPr id="1086" name="Google Shape;1086;p46"/>
            <p:cNvSpPr txBox="1"/>
            <p:nvPr/>
          </p:nvSpPr>
          <p:spPr>
            <a:xfrm>
              <a:off x="8561229" y="4245333"/>
              <a:ext cx="3396854" cy="6516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Nucleus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 Made of protons and neutrons )</a:t>
              </a:r>
              <a:endParaRPr/>
            </a:p>
          </p:txBody>
        </p:sp>
        <p:sp>
          <p:nvSpPr>
            <p:cNvPr id="1087" name="Google Shape;1087;p46"/>
            <p:cNvSpPr txBox="1"/>
            <p:nvPr/>
          </p:nvSpPr>
          <p:spPr>
            <a:xfrm>
              <a:off x="8153834" y="6032020"/>
              <a:ext cx="2086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ATOM</a:t>
              </a:r>
              <a:endParaRPr/>
            </a:p>
          </p:txBody>
        </p:sp>
        <p:cxnSp>
          <p:nvCxnSpPr>
            <p:cNvPr id="1088" name="Google Shape;1088;p46"/>
            <p:cNvCxnSpPr>
              <a:stCxn id="1086" idx="1"/>
            </p:cNvCxnSpPr>
            <p:nvPr/>
          </p:nvCxnSpPr>
          <p:spPr>
            <a:xfrm flipH="1">
              <a:off x="7611429" y="4571145"/>
              <a:ext cx="949800" cy="606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</p:cxnSp>
      </p:grpSp>
      <p:sp>
        <p:nvSpPr>
          <p:cNvPr id="1089" name="Google Shape;1089;p46"/>
          <p:cNvSpPr txBox="1"/>
          <p:nvPr/>
        </p:nvSpPr>
        <p:spPr>
          <a:xfrm>
            <a:off x="9020388" y="2163005"/>
            <a:ext cx="3094796" cy="189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representation of an Idea , structure , or object that helps people better understand it</a:t>
            </a:r>
            <a:endParaRPr/>
          </a:p>
        </p:txBody>
      </p:sp>
      <p:sp>
        <p:nvSpPr>
          <p:cNvPr id="1090" name="Google Shape;1090;p46"/>
          <p:cNvSpPr txBox="1"/>
          <p:nvPr/>
        </p:nvSpPr>
        <p:spPr>
          <a:xfrm>
            <a:off x="9513454" y="1706834"/>
            <a:ext cx="19903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F497A"/>
                </a:solidFill>
                <a:latin typeface="Algerian"/>
                <a:ea typeface="Algerian"/>
                <a:cs typeface="Algerian"/>
                <a:sym typeface="Algerian"/>
              </a:rPr>
              <a:t>model</a:t>
            </a:r>
            <a:endParaRPr/>
          </a:p>
        </p:txBody>
      </p:sp>
      <p:grpSp>
        <p:nvGrpSpPr>
          <p:cNvPr id="1091" name="Google Shape;1091;p46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092" name="Google Shape;1092;p46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093" name="Google Shape;1093;p46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4" name="Google Shape;1094;p46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095" name="Google Shape;1095;p46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96" name="Google Shape;1096;p46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7" name="Google Shape;1097;p46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p46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47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47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5" name="Google Shape;1105;p47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106" name="Google Shape;1106;p47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47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47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47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47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47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47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3" name="Google Shape;1113;p47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High tech models</a:t>
            </a:r>
            <a:endParaRPr/>
          </a:p>
        </p:txBody>
      </p:sp>
      <p:pic>
        <p:nvPicPr>
          <p:cNvPr id="1114" name="Google Shape;1114;p47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5" name="Google Shape;1115;p47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116" name="Google Shape;1116;p47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47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05</a:t>
              </a:r>
              <a:endParaRPr/>
            </a:p>
          </p:txBody>
        </p:sp>
        <p:sp>
          <p:nvSpPr>
            <p:cNvPr id="1118" name="Google Shape;1118;p47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9" name="Google Shape;1119;p47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sp>
        <p:nvSpPr>
          <p:cNvPr id="1120" name="Google Shape;1120;p47"/>
          <p:cNvSpPr txBox="1"/>
          <p:nvPr/>
        </p:nvSpPr>
        <p:spPr>
          <a:xfrm>
            <a:off x="1811305" y="978982"/>
            <a:ext cx="8603088" cy="589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SIMULATION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p47"/>
          <p:cNvSpPr txBox="1"/>
          <p:nvPr/>
        </p:nvSpPr>
        <p:spPr>
          <a:xfrm>
            <a:off x="2406163" y="1450482"/>
            <a:ext cx="720143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computer simulation uses a computer to test  process or procedure and to collect data.</a:t>
            </a:r>
            <a:endParaRPr/>
          </a:p>
        </p:txBody>
      </p:sp>
      <p:sp>
        <p:nvSpPr>
          <p:cNvPr id="1122" name="Google Shape;1122;p47"/>
          <p:cNvSpPr txBox="1"/>
          <p:nvPr/>
        </p:nvSpPr>
        <p:spPr>
          <a:xfrm>
            <a:off x="8888792" y="2008607"/>
            <a:ext cx="345153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Computer software is designed to mimic the processes under study.</a:t>
            </a:r>
            <a:endParaRPr/>
          </a:p>
        </p:txBody>
      </p:sp>
      <p:sp>
        <p:nvSpPr>
          <p:cNvPr id="1123" name="Google Shape;1123;p47"/>
          <p:cNvSpPr/>
          <p:nvPr/>
        </p:nvSpPr>
        <p:spPr>
          <a:xfrm>
            <a:off x="9060954" y="3652290"/>
            <a:ext cx="3095222" cy="1711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purpose of the simulation is to predict the results of something. Such as Airplane test drive.</a:t>
            </a:r>
            <a:endParaRPr/>
          </a:p>
        </p:txBody>
      </p:sp>
      <p:pic>
        <p:nvPicPr>
          <p:cNvPr id="1124" name="Google Shape;1124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2583" y="2449279"/>
            <a:ext cx="6286500" cy="3533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5" name="Google Shape;1125;p47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126" name="Google Shape;1126;p47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127" name="Google Shape;1127;p4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28" name="Google Shape;1128;p47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129" name="Google Shape;1129;p47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30" name="Google Shape;1130;p47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1" name="Google Shape;1131;p47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47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133" name="Google Shape;1133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48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9" name="Google Shape;113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579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49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5" name="Google Shape;1145;p49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46" name="Google Shape;1146;p49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147" name="Google Shape;1147;p49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49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49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49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49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49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49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4" name="Google Shape;1154;p49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Scientific theory &amp; Law</a:t>
            </a:r>
            <a:endParaRPr/>
          </a:p>
        </p:txBody>
      </p:sp>
      <p:pic>
        <p:nvPicPr>
          <p:cNvPr id="1155" name="Google Shape;1155;p49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6" name="Google Shape;1156;p49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157" name="Google Shape;1157;p49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49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159" name="Google Shape;1159;p49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0" name="Google Shape;1160;p49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161" name="Google Shape;1161;p49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162" name="Google Shape;1162;p49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163" name="Google Shape;1163;p49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64" name="Google Shape;1164;p49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165" name="Google Shape;1165;p49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6" name="Google Shape;1166;p49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67" name="Google Shape;1167;p49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49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169" name="Google Shape;1169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0" name="Google Shape;1170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87646" y="3248506"/>
            <a:ext cx="6142756" cy="28529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1" name="Google Shape;1171;p49"/>
          <p:cNvGrpSpPr/>
          <p:nvPr/>
        </p:nvGrpSpPr>
        <p:grpSpPr>
          <a:xfrm>
            <a:off x="7133448" y="1161331"/>
            <a:ext cx="4986166" cy="2117935"/>
            <a:chOff x="1130403" y="1219378"/>
            <a:chExt cx="4986166" cy="2117935"/>
          </a:xfrm>
        </p:grpSpPr>
        <p:sp>
          <p:nvSpPr>
            <p:cNvPr id="1172" name="Google Shape;1172;p49"/>
            <p:cNvSpPr/>
            <p:nvPr/>
          </p:nvSpPr>
          <p:spPr>
            <a:xfrm>
              <a:off x="1628713" y="1219378"/>
              <a:ext cx="3400023" cy="9144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25400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49"/>
            <p:cNvSpPr txBox="1"/>
            <p:nvPr/>
          </p:nvSpPr>
          <p:spPr>
            <a:xfrm>
              <a:off x="1594304" y="1257776"/>
              <a:ext cx="328626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Scientific Theory</a:t>
              </a:r>
              <a:endParaRPr/>
            </a:p>
          </p:txBody>
        </p:sp>
        <p:sp>
          <p:nvSpPr>
            <p:cNvPr id="1174" name="Google Shape;1174;p49"/>
            <p:cNvSpPr txBox="1"/>
            <p:nvPr/>
          </p:nvSpPr>
          <p:spPr>
            <a:xfrm>
              <a:off x="1130403" y="2133778"/>
              <a:ext cx="4986166" cy="1203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an explanation of things or events based on knowledge gained from many observations and investigations.</a:t>
              </a:r>
              <a:endParaRPr/>
            </a:p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 Predict why it happens )</a:t>
              </a:r>
              <a:endParaRPr/>
            </a:p>
          </p:txBody>
        </p:sp>
        <p:sp>
          <p:nvSpPr>
            <p:cNvPr id="1175" name="Google Shape;1175;p49"/>
            <p:cNvSpPr txBox="1"/>
            <p:nvPr/>
          </p:nvSpPr>
          <p:spPr>
            <a:xfrm>
              <a:off x="2076180" y="1629254"/>
              <a:ext cx="2177248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2000">
                  <a:solidFill>
                    <a:schemeClr val="dk1"/>
                  </a:solidFill>
                  <a:latin typeface="Algerian"/>
                  <a:ea typeface="Algerian"/>
                  <a:cs typeface="Algerian"/>
                  <a:sym typeface="Algerian"/>
                </a:rPr>
                <a:t>نظرية علمية </a:t>
              </a:r>
              <a:endParaRPr i="1" sz="20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endParaRPr>
            </a:p>
          </p:txBody>
        </p:sp>
      </p:grpSp>
      <p:grpSp>
        <p:nvGrpSpPr>
          <p:cNvPr id="1176" name="Google Shape;1176;p49"/>
          <p:cNvGrpSpPr/>
          <p:nvPr/>
        </p:nvGrpSpPr>
        <p:grpSpPr>
          <a:xfrm>
            <a:off x="1113587" y="1143999"/>
            <a:ext cx="5349083" cy="2105578"/>
            <a:chOff x="6623331" y="1220466"/>
            <a:chExt cx="5349083" cy="2105578"/>
          </a:xfrm>
        </p:grpSpPr>
        <p:sp>
          <p:nvSpPr>
            <p:cNvPr id="1177" name="Google Shape;1177;p49"/>
            <p:cNvSpPr/>
            <p:nvPr/>
          </p:nvSpPr>
          <p:spPr>
            <a:xfrm>
              <a:off x="7091377" y="1237432"/>
              <a:ext cx="3400023" cy="914400"/>
            </a:xfrm>
            <a:prstGeom prst="roundRect">
              <a:avLst>
                <a:gd fmla="val 16667" name="adj"/>
              </a:avLst>
            </a:prstGeom>
            <a:solidFill>
              <a:srgbClr val="F2F2F2"/>
            </a:solidFill>
            <a:ln cap="flat" cmpd="sng" w="25400">
              <a:solidFill>
                <a:srgbClr val="F2F2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49"/>
            <p:cNvSpPr txBox="1"/>
            <p:nvPr/>
          </p:nvSpPr>
          <p:spPr>
            <a:xfrm>
              <a:off x="7148257" y="1220466"/>
              <a:ext cx="32862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Scientific Law</a:t>
              </a:r>
              <a:endParaRPr/>
            </a:p>
          </p:txBody>
        </p:sp>
        <p:sp>
          <p:nvSpPr>
            <p:cNvPr id="1179" name="Google Shape;1179;p49"/>
            <p:cNvSpPr txBox="1"/>
            <p:nvPr/>
          </p:nvSpPr>
          <p:spPr>
            <a:xfrm>
              <a:off x="6623331" y="2122509"/>
              <a:ext cx="5349083" cy="1203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Is a statement about what happens in nature and seems to be true all the time.</a:t>
              </a:r>
              <a:endParaRPr/>
            </a:p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 Predict what happens )</a:t>
              </a:r>
              <a:endParaRPr/>
            </a:p>
          </p:txBody>
        </p:sp>
        <p:sp>
          <p:nvSpPr>
            <p:cNvPr id="1180" name="Google Shape;1180;p49"/>
            <p:cNvSpPr txBox="1"/>
            <p:nvPr/>
          </p:nvSpPr>
          <p:spPr>
            <a:xfrm>
              <a:off x="7727212" y="1675477"/>
              <a:ext cx="2128351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2000">
                  <a:solidFill>
                    <a:schemeClr val="dk1"/>
                  </a:solidFill>
                  <a:latin typeface="Algerian"/>
                  <a:ea typeface="Algerian"/>
                  <a:cs typeface="Algerian"/>
                  <a:sym typeface="Algerian"/>
                </a:rPr>
                <a:t>القانون العلمي </a:t>
              </a:r>
              <a:endParaRPr i="1" sz="20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50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6" name="Google Shape;1186;p50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7" name="Google Shape;1187;p50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188" name="Google Shape;1188;p50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0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0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95" name="Google Shape;1195;p50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Important notes</a:t>
            </a:r>
            <a:endParaRPr/>
          </a:p>
        </p:txBody>
      </p:sp>
      <p:pic>
        <p:nvPicPr>
          <p:cNvPr id="1196" name="Google Shape;1196;p50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7" name="Google Shape;1197;p50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198" name="Google Shape;1198;p50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200" name="Google Shape;1200;p50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1" name="Google Shape;1201;p50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202" name="Google Shape;1202;p50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203" name="Google Shape;1203;p50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204" name="Google Shape;1204;p5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5" name="Google Shape;1205;p50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206" name="Google Shape;1206;p50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7" name="Google Shape;1207;p50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08" name="Google Shape;1208;p50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9" name="Google Shape;1209;p50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210" name="Google Shape;1210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1" name="Google Shape;1211;p50"/>
          <p:cNvSpPr txBox="1"/>
          <p:nvPr/>
        </p:nvSpPr>
        <p:spPr>
          <a:xfrm>
            <a:off x="2030224" y="1586395"/>
            <a:ext cx="8271795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1. If many investigation and the results always support the </a:t>
            </a:r>
            <a:r>
              <a:rPr b="1"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hypothesis</a:t>
            </a: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, the hypothesis can be called a </a:t>
            </a:r>
            <a:r>
              <a:rPr b="1"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theory</a:t>
            </a: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2. Theories can change over time.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b="1"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Laws</a:t>
            </a: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don’t explain why or how something happens. Theories do.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4. A </a:t>
            </a:r>
            <a:r>
              <a:rPr b="1"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theory</a:t>
            </a: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can be used to explain a </a:t>
            </a:r>
            <a:r>
              <a:rPr b="1" i="1"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, but theories do not become laws.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51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7" name="Google Shape;1217;p51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8" name="Google Shape;1218;p51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219" name="Google Shape;1219;p51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1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1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1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1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1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1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6" name="Google Shape;1226;p51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Check your understanding</a:t>
            </a:r>
            <a:endParaRPr/>
          </a:p>
        </p:txBody>
      </p:sp>
      <p:pic>
        <p:nvPicPr>
          <p:cNvPr id="1227" name="Google Shape;1227;p51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8" name="Google Shape;1228;p51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229" name="Google Shape;1229;p51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1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231" name="Google Shape;1231;p51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2" name="Google Shape;1232;p51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233" name="Google Shape;1233;p51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234" name="Google Shape;1234;p51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235" name="Google Shape;1235;p5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36" name="Google Shape;1236;p51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237" name="Google Shape;1237;p51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8" name="Google Shape;1238;p51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9" name="Google Shape;1239;p51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0" name="Google Shape;1240;p51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241" name="Google Shape;1241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242" name="Google Shape;1242;p51"/>
          <p:cNvPicPr preferRelativeResize="0"/>
          <p:nvPr/>
        </p:nvPicPr>
        <p:blipFill rotWithShape="1">
          <a:blip r:embed="rId6">
            <a:alphaModFix/>
          </a:blip>
          <a:srcRect b="25220" l="13576" r="18749" t="20985"/>
          <a:stretch/>
        </p:blipFill>
        <p:spPr>
          <a:xfrm>
            <a:off x="8647934" y="4937693"/>
            <a:ext cx="3005688" cy="9554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43" name="Google Shape;1243;p51"/>
          <p:cNvSpPr txBox="1"/>
          <p:nvPr/>
        </p:nvSpPr>
        <p:spPr>
          <a:xfrm>
            <a:off x="2790528" y="5599137"/>
            <a:ext cx="42806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https://app.classkick.com/#/login/2ENIVS</a:t>
            </a:r>
            <a:endParaRPr/>
          </a:p>
        </p:txBody>
      </p:sp>
      <p:pic>
        <p:nvPicPr>
          <p:cNvPr id="1244" name="Google Shape;1244;p5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05155" y="1306557"/>
            <a:ext cx="6172355" cy="384161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p52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52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51" name="Google Shape;1251;p52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252" name="Google Shape;1252;p52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2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2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2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2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2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2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9" name="Google Shape;1259;p52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Check your understanding</a:t>
            </a:r>
            <a:endParaRPr/>
          </a:p>
        </p:txBody>
      </p:sp>
      <p:pic>
        <p:nvPicPr>
          <p:cNvPr id="1260" name="Google Shape;1260;p52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1" name="Google Shape;1261;p52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262" name="Google Shape;1262;p52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2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264" name="Google Shape;1264;p52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5" name="Google Shape;1265;p52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266" name="Google Shape;1266;p52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267" name="Google Shape;1267;p52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268" name="Google Shape;1268;p5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9" name="Google Shape;1269;p52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270" name="Google Shape;1270;p52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1" name="Google Shape;1271;p52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2" name="Google Shape;1272;p52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52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274" name="Google Shape;1274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275" name="Google Shape;1275;p52"/>
          <p:cNvPicPr preferRelativeResize="0"/>
          <p:nvPr/>
        </p:nvPicPr>
        <p:blipFill rotWithShape="1">
          <a:blip r:embed="rId6">
            <a:alphaModFix/>
          </a:blip>
          <a:srcRect b="25220" l="13576" r="18749" t="20985"/>
          <a:stretch/>
        </p:blipFill>
        <p:spPr>
          <a:xfrm>
            <a:off x="8647934" y="4937693"/>
            <a:ext cx="3005688" cy="95544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276" name="Google Shape;1276;p5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88483" y="1207633"/>
            <a:ext cx="6472829" cy="424699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277" name="Google Shape;1277;p52"/>
          <p:cNvSpPr txBox="1"/>
          <p:nvPr/>
        </p:nvSpPr>
        <p:spPr>
          <a:xfrm>
            <a:off x="2687958" y="5657614"/>
            <a:ext cx="44880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https://app.classkick.com/#/login/C4JIV6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53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53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84" name="Google Shape;1284;p53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285" name="Google Shape;1285;p53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3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3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3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3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3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3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2" name="Google Shape;1292;p53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Check your answer </a:t>
            </a:r>
            <a:endParaRPr/>
          </a:p>
        </p:txBody>
      </p:sp>
      <p:pic>
        <p:nvPicPr>
          <p:cNvPr id="1293" name="Google Shape;1293;p53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4" name="Google Shape;1294;p53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295" name="Google Shape;1295;p53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3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297" name="Google Shape;1297;p53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8" name="Google Shape;1298;p53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299" name="Google Shape;1299;p53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300" name="Google Shape;1300;p53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301" name="Google Shape;1301;p5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02" name="Google Shape;1302;p53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303" name="Google Shape;1303;p53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04" name="Google Shape;1304;p53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5" name="Google Shape;1305;p53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53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307" name="Google Shape;1307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08" name="Google Shape;1308;p53"/>
          <p:cNvGraphicFramePr/>
          <p:nvPr/>
        </p:nvGraphicFramePr>
        <p:xfrm>
          <a:off x="1815811" y="151414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{8F3BCCFE-94EB-4128-A7C1-BF7272E73412}</a:tableStyleId>
              </a:tblPr>
              <a:tblGrid>
                <a:gridCol w="2749900"/>
                <a:gridCol w="6408925"/>
              </a:tblGrid>
              <a:tr h="451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Term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33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/>
                        <a:t>Model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/>
                        <a:t>A representation of an idea, event, struc­ture, or object that helps people better understand it.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1033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Theory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Is an explanation of things or events based on knowledge gained from many observations and investigations.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10336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Law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A statement about what happens in nature and seems to be true all the time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723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 u="none" cap="none" strike="noStrike">
                          <a:solidFill>
                            <a:schemeClr val="dk1"/>
                          </a:solidFill>
                        </a:rPr>
                        <a:t>Hypothesis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chemeClr val="dk1"/>
                          </a:solidFill>
                        </a:rPr>
                        <a:t>A possible explanation for a problem using what you know and have observed.</a:t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54"/>
          <p:cNvSpPr/>
          <p:nvPr/>
        </p:nvSpPr>
        <p:spPr>
          <a:xfrm>
            <a:off x="3442306" y="120624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54"/>
          <p:cNvSpPr/>
          <p:nvPr/>
        </p:nvSpPr>
        <p:spPr>
          <a:xfrm>
            <a:off x="12134076" y="13579"/>
            <a:ext cx="57924" cy="615862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5" name="Google Shape;1315;p54"/>
          <p:cNvGrpSpPr/>
          <p:nvPr/>
        </p:nvGrpSpPr>
        <p:grpSpPr>
          <a:xfrm>
            <a:off x="152505" y="59685"/>
            <a:ext cx="1309536" cy="5804605"/>
            <a:chOff x="4058859" y="987782"/>
            <a:chExt cx="1052368" cy="3696328"/>
          </a:xfrm>
        </p:grpSpPr>
        <p:sp>
          <p:nvSpPr>
            <p:cNvPr id="1316" name="Google Shape;1316;p54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4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4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4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4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4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4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3" name="Google Shape;1323;p54"/>
          <p:cNvSpPr txBox="1"/>
          <p:nvPr/>
        </p:nvSpPr>
        <p:spPr>
          <a:xfrm>
            <a:off x="3129339" y="270247"/>
            <a:ext cx="594226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Limitations of science </a:t>
            </a:r>
            <a:endParaRPr/>
          </a:p>
        </p:txBody>
      </p:sp>
      <p:pic>
        <p:nvPicPr>
          <p:cNvPr id="1324" name="Google Shape;1324;p54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1850094" y="64687"/>
            <a:ext cx="1295106" cy="980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5" name="Google Shape;1325;p54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326" name="Google Shape;1326;p54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4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328" name="Google Shape;1328;p54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9" name="Google Shape;1329;p54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  <p:grpSp>
        <p:nvGrpSpPr>
          <p:cNvPr id="1330" name="Google Shape;1330;p54"/>
          <p:cNvGrpSpPr/>
          <p:nvPr/>
        </p:nvGrpSpPr>
        <p:grpSpPr>
          <a:xfrm>
            <a:off x="9067163" y="13581"/>
            <a:ext cx="3143729" cy="4371143"/>
            <a:chOff x="6662644" y="48457"/>
            <a:chExt cx="2481356" cy="4371143"/>
          </a:xfrm>
        </p:grpSpPr>
        <p:grpSp>
          <p:nvGrpSpPr>
            <p:cNvPr id="1331" name="Google Shape;1331;p54"/>
            <p:cNvGrpSpPr/>
            <p:nvPr/>
          </p:nvGrpSpPr>
          <p:grpSpPr>
            <a:xfrm>
              <a:off x="6662644" y="48457"/>
              <a:ext cx="2442733" cy="1208571"/>
              <a:chOff x="6913972" y="48457"/>
              <a:chExt cx="2189826" cy="1437603"/>
            </a:xfrm>
          </p:grpSpPr>
          <p:pic>
            <p:nvPicPr>
              <p:cNvPr id="1332" name="Google Shape;1332;p5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930856" y="79881"/>
                <a:ext cx="475207" cy="53321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33" name="Google Shape;1333;p54"/>
              <p:cNvSpPr txBox="1"/>
              <p:nvPr/>
            </p:nvSpPr>
            <p:spPr>
              <a:xfrm>
                <a:off x="7157716" y="149967"/>
                <a:ext cx="1400538" cy="366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Learning Objectives</a:t>
                </a:r>
                <a:endParaRPr/>
              </a:p>
            </p:txBody>
          </p:sp>
          <p:sp>
            <p:nvSpPr>
              <p:cNvPr id="1334" name="Google Shape;1334;p54"/>
              <p:cNvSpPr/>
              <p:nvPr/>
            </p:nvSpPr>
            <p:spPr>
              <a:xfrm>
                <a:off x="6913972" y="48457"/>
                <a:ext cx="2189826" cy="1437603"/>
              </a:xfrm>
              <a:prstGeom prst="rect">
                <a:avLst/>
              </a:prstGeom>
              <a:noFill/>
              <a:ln cap="flat" cmpd="sng" w="57150">
                <a:solidFill>
                  <a:srgbClr val="E4E4E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35" name="Google Shape;1335;p54"/>
            <p:cNvSpPr/>
            <p:nvPr/>
          </p:nvSpPr>
          <p:spPr>
            <a:xfrm>
              <a:off x="9098281" y="48457"/>
              <a:ext cx="45719" cy="4371143"/>
            </a:xfrm>
            <a:prstGeom prst="rect">
              <a:avLst/>
            </a:prstGeom>
            <a:solidFill>
              <a:srgbClr val="D8D8D8"/>
            </a:solidFill>
            <a:ln cap="flat" cmpd="sng" w="25400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36" name="Google Shape;1336;p54"/>
          <p:cNvSpPr txBox="1"/>
          <p:nvPr/>
        </p:nvSpPr>
        <p:spPr>
          <a:xfrm>
            <a:off x="9031105" y="441562"/>
            <a:ext cx="27796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54"/>
          <p:cNvSpPr txBox="1"/>
          <p:nvPr/>
        </p:nvSpPr>
        <p:spPr>
          <a:xfrm>
            <a:off x="9018612" y="684412"/>
            <a:ext cx="312153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theory and law.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338" name="Google Shape;1338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1824" y="159544"/>
            <a:ext cx="535148" cy="612144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54"/>
          <p:cNvSpPr txBox="1"/>
          <p:nvPr/>
        </p:nvSpPr>
        <p:spPr>
          <a:xfrm>
            <a:off x="1455885" y="1408331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Science cannot explain or solve everything.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Questions about opinions, values, or emotions are not scientific because they cannot be tested.</a:t>
            </a:r>
            <a:endParaRPr/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0" name="Google Shape;1340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74399" y="3255329"/>
            <a:ext cx="3363833" cy="21351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341" name="Google Shape;1341;p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49293" y="3570336"/>
            <a:ext cx="2809875" cy="1628775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342" name="Google Shape;1342;p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57295" y="3748443"/>
            <a:ext cx="2552700" cy="17907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descr="A picture containing plant, tree&#10;&#10;Description automatically generated" id="1343" name="Google Shape;1343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59882" y="497851"/>
            <a:ext cx="535148" cy="612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8" name="Google Shape;1348;p55"/>
          <p:cNvGrpSpPr/>
          <p:nvPr/>
        </p:nvGrpSpPr>
        <p:grpSpPr>
          <a:xfrm>
            <a:off x="3116528" y="1588090"/>
            <a:ext cx="8590793" cy="1069071"/>
            <a:chOff x="3131840" y="1491630"/>
            <a:chExt cx="5256584" cy="576064"/>
          </a:xfrm>
        </p:grpSpPr>
        <p:sp>
          <p:nvSpPr>
            <p:cNvPr id="1349" name="Google Shape;1349;p55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55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5F497A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1" name="Google Shape;1351;p55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55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Learning objectives</a:t>
            </a:r>
            <a:endParaRPr/>
          </a:p>
        </p:txBody>
      </p:sp>
      <p:pic>
        <p:nvPicPr>
          <p:cNvPr id="1353" name="Google Shape;1353;p55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9372895" y="3"/>
            <a:ext cx="1295106" cy="9808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1354" name="Google Shape;1354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95773" y="3843414"/>
            <a:ext cx="3973616" cy="2176964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55"/>
          <p:cNvSpPr/>
          <p:nvPr/>
        </p:nvSpPr>
        <p:spPr>
          <a:xfrm>
            <a:off x="3983572" y="1784450"/>
            <a:ext cx="37126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model.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6" name="Google Shape;1356;p55"/>
          <p:cNvGrpSpPr/>
          <p:nvPr/>
        </p:nvGrpSpPr>
        <p:grpSpPr>
          <a:xfrm>
            <a:off x="3107800" y="2942765"/>
            <a:ext cx="8599521" cy="1069071"/>
            <a:chOff x="3131840" y="1491630"/>
            <a:chExt cx="5256584" cy="576064"/>
          </a:xfrm>
        </p:grpSpPr>
        <p:sp>
          <p:nvSpPr>
            <p:cNvPr id="1357" name="Google Shape;1357;p55"/>
            <p:cNvSpPr/>
            <p:nvPr/>
          </p:nvSpPr>
          <p:spPr>
            <a:xfrm>
              <a:off x="3131840" y="1491630"/>
              <a:ext cx="5256584" cy="57606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55"/>
            <p:cNvSpPr/>
            <p:nvPr/>
          </p:nvSpPr>
          <p:spPr>
            <a:xfrm rot="5400000">
              <a:off x="3203840" y="1419630"/>
              <a:ext cx="576000" cy="720000"/>
            </a:xfrm>
            <a:prstGeom prst="rtTriangle">
              <a:avLst/>
            </a:prstGeom>
            <a:solidFill>
              <a:srgbClr val="B2A0C7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9" name="Google Shape;1359;p55"/>
          <p:cNvSpPr/>
          <p:nvPr/>
        </p:nvSpPr>
        <p:spPr>
          <a:xfrm>
            <a:off x="3773541" y="3196008"/>
            <a:ext cx="76965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difference between scientific method and law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0" name="Google Shape;1360;p55"/>
          <p:cNvSpPr txBox="1"/>
          <p:nvPr/>
        </p:nvSpPr>
        <p:spPr>
          <a:xfrm>
            <a:off x="3091688" y="1631412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55"/>
          <p:cNvSpPr txBox="1"/>
          <p:nvPr/>
        </p:nvSpPr>
        <p:spPr>
          <a:xfrm>
            <a:off x="3082960" y="2986087"/>
            <a:ext cx="710885" cy="615549"/>
          </a:xfrm>
          <a:prstGeom prst="rect">
            <a:avLst/>
          </a:prstGeom>
          <a:noFill/>
          <a:ln>
            <a:noFill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1"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plant, tree&#10;&#10;Description automatically generated" id="1362" name="Google Shape;1362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16473" y="1133931"/>
            <a:ext cx="1190789" cy="13621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363" name="Google Shape;1363;p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16472" y="3535878"/>
            <a:ext cx="2887570" cy="2887570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55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5" name="Google Shape;1365;p55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366" name="Google Shape;1366;p55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55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55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55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55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55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55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A picture containing plant, tree&#10;&#10;Description automatically generated" id="1373" name="Google Shape;1373;p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35334" y="2422184"/>
            <a:ext cx="1190789" cy="13621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4" name="Google Shape;1374;p55"/>
          <p:cNvGrpSpPr/>
          <p:nvPr/>
        </p:nvGrpSpPr>
        <p:grpSpPr>
          <a:xfrm>
            <a:off x="1" y="6172199"/>
            <a:ext cx="12191999" cy="685800"/>
            <a:chOff x="-1" y="6172199"/>
            <a:chExt cx="9144001" cy="685800"/>
          </a:xfrm>
        </p:grpSpPr>
        <p:sp>
          <p:nvSpPr>
            <p:cNvPr id="1375" name="Google Shape;1375;p55"/>
            <p:cNvSpPr/>
            <p:nvPr/>
          </p:nvSpPr>
          <p:spPr>
            <a:xfrm rot="5400000">
              <a:off x="4229099" y="1943099"/>
              <a:ext cx="685800" cy="9144001"/>
            </a:xfrm>
            <a:prstGeom prst="rect">
              <a:avLst/>
            </a:prstGeom>
            <a:solidFill>
              <a:srgbClr val="5F497A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55"/>
            <p:cNvSpPr txBox="1"/>
            <p:nvPr/>
          </p:nvSpPr>
          <p:spPr>
            <a:xfrm>
              <a:off x="6288487" y="6315042"/>
              <a:ext cx="1941113" cy="400110"/>
            </a:xfrm>
            <a:prstGeom prst="rect">
              <a:avLst/>
            </a:prstGeom>
            <a:solidFill>
              <a:srgbClr val="5F497A"/>
            </a:solidFill>
            <a:ln cap="flat" cmpd="sng" w="9525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Textbook Page  07</a:t>
              </a:r>
              <a:endParaRPr/>
            </a:p>
          </p:txBody>
        </p:sp>
        <p:sp>
          <p:nvSpPr>
            <p:cNvPr id="1377" name="Google Shape;1377;p55"/>
            <p:cNvSpPr/>
            <p:nvPr/>
          </p:nvSpPr>
          <p:spPr>
            <a:xfrm flipH="1">
              <a:off x="5638800" y="6279904"/>
              <a:ext cx="621000" cy="470387"/>
            </a:xfrm>
            <a:custGeom>
              <a:rect b="b" l="l" r="r" t="t"/>
              <a:pathLst>
                <a:path extrusionOk="0" h="3032924" w="3239999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chemeClr val="lt1"/>
            </a:solidFill>
            <a:ln cap="flat" cmpd="sng" w="25400">
              <a:solidFill>
                <a:srgbClr val="5F497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8" name="Google Shape;1378;p55"/>
          <p:cNvSpPr txBox="1"/>
          <p:nvPr/>
        </p:nvSpPr>
        <p:spPr>
          <a:xfrm>
            <a:off x="0" y="6219966"/>
            <a:ext cx="7448820" cy="590265"/>
          </a:xfrm>
          <a:prstGeom prst="rect">
            <a:avLst/>
          </a:prstGeom>
          <a:solidFill>
            <a:srgbClr val="5F497A"/>
          </a:solidFill>
          <a:ln cap="flat" cmpd="sng" w="9525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1.1 Methods of Science 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56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56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Section review</a:t>
            </a:r>
            <a:endParaRPr/>
          </a:p>
        </p:txBody>
      </p:sp>
      <p:pic>
        <p:nvPicPr>
          <p:cNvPr id="1385" name="Google Shape;1385;p56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9372895" y="3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56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7" name="Google Shape;1387;p56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388" name="Google Shape;1388;p56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56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56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56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56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56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56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95" name="Google Shape;1395;p56"/>
          <p:cNvPicPr preferRelativeResize="0"/>
          <p:nvPr/>
        </p:nvPicPr>
        <p:blipFill rotWithShape="1">
          <a:blip r:embed="rId4">
            <a:alphaModFix/>
          </a:blip>
          <a:srcRect b="0" l="12165" r="17331" t="5098"/>
          <a:stretch/>
        </p:blipFill>
        <p:spPr>
          <a:xfrm rot="-5400000">
            <a:off x="3971326" y="-649371"/>
            <a:ext cx="5062016" cy="943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57"/>
          <p:cNvSpPr/>
          <p:nvPr/>
        </p:nvSpPr>
        <p:spPr>
          <a:xfrm>
            <a:off x="3684298" y="123760"/>
            <a:ext cx="5349083" cy="884022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2F2F2"/>
          </a:solidFill>
          <a:ln cap="flat" cmpd="sng" w="57150">
            <a:solidFill>
              <a:srgbClr val="5F497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57"/>
          <p:cNvSpPr txBox="1"/>
          <p:nvPr/>
        </p:nvSpPr>
        <p:spPr>
          <a:xfrm>
            <a:off x="3363889" y="242609"/>
            <a:ext cx="600900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Answer key </a:t>
            </a:r>
            <a:endParaRPr/>
          </a:p>
        </p:txBody>
      </p:sp>
      <p:pic>
        <p:nvPicPr>
          <p:cNvPr id="1402" name="Google Shape;1402;p57"/>
          <p:cNvPicPr preferRelativeResize="0"/>
          <p:nvPr/>
        </p:nvPicPr>
        <p:blipFill rotWithShape="1">
          <a:blip r:embed="rId3">
            <a:alphaModFix/>
          </a:blip>
          <a:srcRect b="0" l="18258" r="17583" t="0"/>
          <a:stretch/>
        </p:blipFill>
        <p:spPr>
          <a:xfrm>
            <a:off x="9372895" y="3"/>
            <a:ext cx="1295106" cy="980893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57"/>
          <p:cNvSpPr/>
          <p:nvPr/>
        </p:nvSpPr>
        <p:spPr>
          <a:xfrm>
            <a:off x="12039599" y="0"/>
            <a:ext cx="152401" cy="6172194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4" name="Google Shape;1404;p57"/>
          <p:cNvGrpSpPr/>
          <p:nvPr/>
        </p:nvGrpSpPr>
        <p:grpSpPr>
          <a:xfrm>
            <a:off x="125264" y="115824"/>
            <a:ext cx="1388302" cy="5804605"/>
            <a:chOff x="4058859" y="987782"/>
            <a:chExt cx="1052368" cy="3696328"/>
          </a:xfrm>
        </p:grpSpPr>
        <p:sp>
          <p:nvSpPr>
            <p:cNvPr id="1405" name="Google Shape;1405;p57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6" name="Google Shape;1406;p57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7" name="Google Shape;1407;p57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8" name="Google Shape;1408;p57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9" name="Google Shape;1409;p57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0" name="Google Shape;1410;p57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1" name="Google Shape;1411;p57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2" name="Google Shape;1412;p57"/>
          <p:cNvSpPr txBox="1"/>
          <p:nvPr/>
        </p:nvSpPr>
        <p:spPr>
          <a:xfrm>
            <a:off x="1517769" y="1250388"/>
            <a:ext cx="10192896" cy="4930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1)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Purpose, Research, Hypothesis, Experiment, Analysis, Conclusion, Repeat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2)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possible explanation for a problem using what you know and observed – Experiment , Making observations, building models, and relating it to real life situations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3)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insure that the information is not being persuaded to a certain answer.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4)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represent things that are too small/large, processes that take too much time or dangerous material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5)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Scientific theories are based on knowledge gained from observations and investigations which a scientific law has been proven and is always true.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58"/>
          <p:cNvSpPr/>
          <p:nvPr/>
        </p:nvSpPr>
        <p:spPr>
          <a:xfrm>
            <a:off x="0" y="0"/>
            <a:ext cx="1524000" cy="6858000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8" name="Google Shape;1418;p58"/>
          <p:cNvGrpSpPr/>
          <p:nvPr/>
        </p:nvGrpSpPr>
        <p:grpSpPr>
          <a:xfrm>
            <a:off x="1584835" y="79183"/>
            <a:ext cx="1809946" cy="6778816"/>
            <a:chOff x="4058859" y="987782"/>
            <a:chExt cx="1052368" cy="3696328"/>
          </a:xfrm>
        </p:grpSpPr>
        <p:sp>
          <p:nvSpPr>
            <p:cNvPr id="1419" name="Google Shape;1419;p58"/>
            <p:cNvSpPr/>
            <p:nvPr/>
          </p:nvSpPr>
          <p:spPr>
            <a:xfrm rot="36931">
              <a:off x="4276045" y="3801165"/>
              <a:ext cx="592195" cy="863021"/>
            </a:xfrm>
            <a:custGeom>
              <a:rect b="b" l="l" r="r" t="t"/>
              <a:pathLst>
                <a:path extrusionOk="0" h="1800199" w="1802378">
                  <a:moveTo>
                    <a:pt x="0" y="0"/>
                  </a:moveTo>
                  <a:lnTo>
                    <a:pt x="1802378" y="0"/>
                  </a:lnTo>
                  <a:lnTo>
                    <a:pt x="1802378" y="289727"/>
                  </a:lnTo>
                  <a:lnTo>
                    <a:pt x="1801366" y="289727"/>
                  </a:lnTo>
                  <a:lnTo>
                    <a:pt x="901188" y="1800199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close/>
                </a:path>
              </a:pathLst>
            </a:custGeom>
            <a:solidFill>
              <a:srgbClr val="FBD4B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0" name="Google Shape;1420;p58"/>
            <p:cNvSpPr/>
            <p:nvPr/>
          </p:nvSpPr>
          <p:spPr>
            <a:xfrm>
              <a:off x="4468857" y="3793500"/>
              <a:ext cx="200342" cy="872829"/>
            </a:xfrm>
            <a:custGeom>
              <a:rect b="b" l="l" r="r" t="t"/>
              <a:pathLst>
                <a:path extrusionOk="0" h="1820658" w="1359043">
                  <a:moveTo>
                    <a:pt x="0" y="0"/>
                  </a:moveTo>
                  <a:lnTo>
                    <a:pt x="1359043" y="0"/>
                  </a:lnTo>
                  <a:lnTo>
                    <a:pt x="1359043" y="212596"/>
                  </a:lnTo>
                  <a:lnTo>
                    <a:pt x="720119" y="1820658"/>
                  </a:lnTo>
                  <a:lnTo>
                    <a:pt x="1012" y="289727"/>
                  </a:lnTo>
                  <a:lnTo>
                    <a:pt x="0" y="289727"/>
                  </a:lnTo>
                  <a:lnTo>
                    <a:pt x="0" y="288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F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1" name="Google Shape;1421;p58"/>
            <p:cNvSpPr/>
            <p:nvPr/>
          </p:nvSpPr>
          <p:spPr>
            <a:xfrm>
              <a:off x="4291066" y="1891296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0" y="0"/>
                  </a:moveTo>
                  <a:lnTo>
                    <a:pt x="99616" y="0"/>
                  </a:lnTo>
                  <a:lnTo>
                    <a:pt x="196906" y="63491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2" name="Google Shape;1422;p58"/>
            <p:cNvSpPr/>
            <p:nvPr/>
          </p:nvSpPr>
          <p:spPr>
            <a:xfrm>
              <a:off x="4486591" y="1953886"/>
              <a:ext cx="196906" cy="1950905"/>
            </a:xfrm>
            <a:custGeom>
              <a:rect b="b" l="l" r="r" t="t"/>
              <a:pathLst>
                <a:path extrusionOk="0" h="1950905" w="196906">
                  <a:moveTo>
                    <a:pt x="0" y="0"/>
                  </a:moveTo>
                  <a:lnTo>
                    <a:pt x="101941" y="66527"/>
                  </a:lnTo>
                  <a:lnTo>
                    <a:pt x="196906" y="4552"/>
                  </a:lnTo>
                  <a:lnTo>
                    <a:pt x="196906" y="1950905"/>
                  </a:lnTo>
                  <a:lnTo>
                    <a:pt x="193201" y="1950905"/>
                  </a:lnTo>
                  <a:cubicBezTo>
                    <a:pt x="183184" y="1893988"/>
                    <a:pt x="144512" y="1851984"/>
                    <a:pt x="98453" y="1851984"/>
                  </a:cubicBezTo>
                  <a:cubicBezTo>
                    <a:pt x="52394" y="1851984"/>
                    <a:pt x="13723" y="1893988"/>
                    <a:pt x="3706" y="1950905"/>
                  </a:cubicBezTo>
                  <a:lnTo>
                    <a:pt x="0" y="1950905"/>
                  </a:lnTo>
                  <a:close/>
                </a:path>
              </a:pathLst>
            </a:custGeom>
            <a:solidFill>
              <a:srgbClr val="5F497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3" name="Google Shape;1423;p58"/>
            <p:cNvSpPr/>
            <p:nvPr/>
          </p:nvSpPr>
          <p:spPr>
            <a:xfrm>
              <a:off x="4683483" y="1895514"/>
              <a:ext cx="196906" cy="2011393"/>
            </a:xfrm>
            <a:custGeom>
              <a:rect b="b" l="l" r="r" t="t"/>
              <a:pathLst>
                <a:path extrusionOk="0" h="2011393" w="196906">
                  <a:moveTo>
                    <a:pt x="96435" y="0"/>
                  </a:moveTo>
                  <a:lnTo>
                    <a:pt x="196906" y="0"/>
                  </a:lnTo>
                  <a:lnTo>
                    <a:pt x="196906" y="2011393"/>
                  </a:lnTo>
                  <a:lnTo>
                    <a:pt x="193201" y="2011393"/>
                  </a:lnTo>
                  <a:cubicBezTo>
                    <a:pt x="183184" y="1954476"/>
                    <a:pt x="144512" y="1912472"/>
                    <a:pt x="98453" y="1912472"/>
                  </a:cubicBezTo>
                  <a:cubicBezTo>
                    <a:pt x="52394" y="1912472"/>
                    <a:pt x="13723" y="1954476"/>
                    <a:pt x="3706" y="2011393"/>
                  </a:cubicBezTo>
                  <a:lnTo>
                    <a:pt x="0" y="2011393"/>
                  </a:lnTo>
                  <a:lnTo>
                    <a:pt x="0" y="62933"/>
                  </a:lnTo>
                  <a:close/>
                </a:path>
              </a:pathLst>
            </a:custGeom>
            <a:solidFill>
              <a:srgbClr val="B2A0C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4" name="Google Shape;1424;p58"/>
            <p:cNvSpPr/>
            <p:nvPr/>
          </p:nvSpPr>
          <p:spPr>
            <a:xfrm rot="10800000">
              <a:off x="4468813" y="4423239"/>
              <a:ext cx="196906" cy="260871"/>
            </a:xfrm>
            <a:prstGeom prst="triangle">
              <a:avLst>
                <a:gd fmla="val 50000" name="adj"/>
              </a:avLst>
            </a:pr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5" name="Google Shape;1425;p58"/>
            <p:cNvSpPr/>
            <p:nvPr/>
          </p:nvSpPr>
          <p:spPr>
            <a:xfrm rot="-5400000">
              <a:off x="4098945" y="947696"/>
              <a:ext cx="972197" cy="1052368"/>
            </a:xfrm>
            <a:custGeom>
              <a:rect b="b" l="l" r="r" t="t"/>
              <a:pathLst>
                <a:path extrusionOk="0" h="3240001" w="2993176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26" name="Google Shape;1426;p58"/>
          <p:cNvGrpSpPr/>
          <p:nvPr/>
        </p:nvGrpSpPr>
        <p:grpSpPr>
          <a:xfrm>
            <a:off x="5410200" y="1976947"/>
            <a:ext cx="5789535" cy="3949277"/>
            <a:chOff x="7146676" y="13123"/>
            <a:chExt cx="1983163" cy="1322109"/>
          </a:xfrm>
        </p:grpSpPr>
        <p:pic>
          <p:nvPicPr>
            <p:cNvPr descr="A close up of a logo&#10;&#10;Description automatically generated" id="1427" name="Google Shape;1427;p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146676" y="13123"/>
              <a:ext cx="1983163" cy="13221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8" name="Google Shape;1428;p58"/>
            <p:cNvSpPr/>
            <p:nvPr/>
          </p:nvSpPr>
          <p:spPr>
            <a:xfrm>
              <a:off x="7236296" y="483518"/>
              <a:ext cx="792088" cy="29467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9" name="Google Shape;1429;p58"/>
          <p:cNvSpPr txBox="1"/>
          <p:nvPr/>
        </p:nvSpPr>
        <p:spPr>
          <a:xfrm>
            <a:off x="3455615" y="511298"/>
            <a:ext cx="745791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THANK YOU FOR Attending </a:t>
            </a:r>
            <a:endParaRPr/>
          </a:p>
        </p:txBody>
      </p:sp>
      <p:pic>
        <p:nvPicPr>
          <p:cNvPr id="1430" name="Google Shape;1430;p58"/>
          <p:cNvPicPr preferRelativeResize="0"/>
          <p:nvPr/>
        </p:nvPicPr>
        <p:blipFill rotWithShape="1">
          <a:blip r:embed="rId4">
            <a:alphaModFix/>
          </a:blip>
          <a:srcRect b="0" l="18258" r="17583" t="0"/>
          <a:stretch/>
        </p:blipFill>
        <p:spPr>
          <a:xfrm>
            <a:off x="9879790" y="5126842"/>
            <a:ext cx="2285706" cy="1731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