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7" r:id="rId2"/>
    <p:sldId id="264" r:id="rId3"/>
    <p:sldId id="265" r:id="rId4"/>
    <p:sldId id="258" r:id="rId5"/>
    <p:sldId id="259" r:id="rId6"/>
    <p:sldId id="261" r:id="rId7"/>
    <p:sldId id="262" r:id="rId8"/>
    <p:sldId id="260" r:id="rId9"/>
    <p:sldId id="268" r:id="rId10"/>
    <p:sldId id="266" r:id="rId11"/>
    <p:sldId id="267" r:id="rId12"/>
    <p:sldId id="263" r:id="rId13"/>
    <p:sldId id="269" r:id="rId14"/>
    <p:sldId id="270" r:id="rId15"/>
    <p:sldId id="272" r:id="rId16"/>
    <p:sldId id="273" r:id="rId17"/>
    <p:sldId id="274" r:id="rId18"/>
    <p:sldId id="271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2" r:id="rId28"/>
    <p:sldId id="284" r:id="rId29"/>
    <p:sldId id="285" r:id="rId30"/>
    <p:sldId id="286" r:id="rId31"/>
    <p:sldId id="294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>
        <p:scale>
          <a:sx n="68" d="100"/>
          <a:sy n="68" d="100"/>
        </p:scale>
        <p:origin x="789" y="4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4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930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864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88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04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918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12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83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59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6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10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98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CDD85225-4221-4672-B1DE-C34BFFF5F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1A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BFA647-4B7A-43C0-B41D-D659C05894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11" r="1" b="10277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FB55C46-EDB8-4EC2-AD52-94B111D3A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88A69B-7E30-4B6C-86DE-8205A421131E}"/>
              </a:ext>
            </a:extLst>
          </p:cNvPr>
          <p:cNvSpPr txBox="1"/>
          <p:nvPr/>
        </p:nvSpPr>
        <p:spPr>
          <a:xfrm>
            <a:off x="-87086" y="4884272"/>
            <a:ext cx="76998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8000" dirty="0">
                <a:solidFill>
                  <a:schemeClr val="tx1">
                    <a:lumMod val="95000"/>
                    <a:lumOff val="5000"/>
                  </a:schemeClr>
                </a:solidFill>
                <a:cs typeface="Akhbar MT" pitchFamily="2" charset="-78"/>
              </a:rPr>
              <a:t>مراجعة الوحدة السابعة</a:t>
            </a:r>
            <a:endParaRPr lang="en-GB" sz="8000" dirty="0">
              <a:solidFill>
                <a:schemeClr val="tx1">
                  <a:lumMod val="95000"/>
                  <a:lumOff val="5000"/>
                </a:schemeClr>
              </a:solidFill>
              <a:cs typeface="Akhbar MT" pitchFamily="2" charset="-7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757DFDC-D3BB-411F-ADB3-B12697FCBAF3}"/>
              </a:ext>
            </a:extLst>
          </p:cNvPr>
          <p:cNvSpPr/>
          <p:nvPr/>
        </p:nvSpPr>
        <p:spPr>
          <a:xfrm>
            <a:off x="8089755" y="3770142"/>
            <a:ext cx="2918214" cy="2215661"/>
          </a:xfrm>
          <a:custGeom>
            <a:avLst/>
            <a:gdLst>
              <a:gd name="connsiteX0" fmla="*/ 0 w 2918214"/>
              <a:gd name="connsiteY0" fmla="*/ 1107831 h 2215661"/>
              <a:gd name="connsiteX1" fmla="*/ 1459107 w 2918214"/>
              <a:gd name="connsiteY1" fmla="*/ 0 h 2215661"/>
              <a:gd name="connsiteX2" fmla="*/ 2918214 w 2918214"/>
              <a:gd name="connsiteY2" fmla="*/ 1107831 h 2215661"/>
              <a:gd name="connsiteX3" fmla="*/ 1459107 w 2918214"/>
              <a:gd name="connsiteY3" fmla="*/ 2215662 h 2215661"/>
              <a:gd name="connsiteX4" fmla="*/ 0 w 2918214"/>
              <a:gd name="connsiteY4" fmla="*/ 1107831 h 221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8214" h="2215661" fill="none" extrusionOk="0">
                <a:moveTo>
                  <a:pt x="0" y="1107831"/>
                </a:moveTo>
                <a:cubicBezTo>
                  <a:pt x="97011" y="577065"/>
                  <a:pt x="575554" y="-97452"/>
                  <a:pt x="1459107" y="0"/>
                </a:cubicBezTo>
                <a:cubicBezTo>
                  <a:pt x="2225237" y="2494"/>
                  <a:pt x="2889395" y="612452"/>
                  <a:pt x="2918214" y="1107831"/>
                </a:cubicBezTo>
                <a:cubicBezTo>
                  <a:pt x="2918475" y="1641942"/>
                  <a:pt x="2176355" y="2245981"/>
                  <a:pt x="1459107" y="2215662"/>
                </a:cubicBezTo>
                <a:cubicBezTo>
                  <a:pt x="633293" y="2189822"/>
                  <a:pt x="22525" y="1707036"/>
                  <a:pt x="0" y="1107831"/>
                </a:cubicBezTo>
                <a:close/>
              </a:path>
              <a:path w="2918214" h="2215661" stroke="0" extrusionOk="0">
                <a:moveTo>
                  <a:pt x="0" y="1107831"/>
                </a:moveTo>
                <a:cubicBezTo>
                  <a:pt x="-20221" y="458705"/>
                  <a:pt x="715597" y="-27798"/>
                  <a:pt x="1459107" y="0"/>
                </a:cubicBezTo>
                <a:cubicBezTo>
                  <a:pt x="2320791" y="118379"/>
                  <a:pt x="2828167" y="537976"/>
                  <a:pt x="2918214" y="1107831"/>
                </a:cubicBezTo>
                <a:cubicBezTo>
                  <a:pt x="2860627" y="1669697"/>
                  <a:pt x="2323815" y="2193784"/>
                  <a:pt x="1459107" y="2215662"/>
                </a:cubicBezTo>
                <a:cubicBezTo>
                  <a:pt x="632338" y="2193852"/>
                  <a:pt x="100144" y="1795554"/>
                  <a:pt x="0" y="1107831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97824804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cs typeface="Akhbar MT" pitchFamily="2" charset="-78"/>
              </a:rPr>
              <a:t>إعداد المعلمة:</a:t>
            </a:r>
          </a:p>
          <a:p>
            <a:pPr algn="ctr"/>
            <a:r>
              <a:rPr lang="ar-AE" sz="3600" dirty="0">
                <a:cs typeface="Akhbar MT" pitchFamily="2" charset="-78"/>
              </a:rPr>
              <a:t>عبير الرمكوني</a:t>
            </a:r>
            <a:endParaRPr lang="en-GB" sz="36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0393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4F18BE-9870-4A3A-BA9C-D6D7030DB857}"/>
              </a:ext>
            </a:extLst>
          </p:cNvPr>
          <p:cNvSpPr txBox="1"/>
          <p:nvPr/>
        </p:nvSpPr>
        <p:spPr>
          <a:xfrm>
            <a:off x="2665828" y="1139483"/>
            <a:ext cx="8834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أي من التعابير لا يمثل كثير حدود؟ </a:t>
            </a:r>
            <a:r>
              <a:rPr lang="ar-AE" sz="2800" b="1" dirty="0">
                <a:solidFill>
                  <a:srgbClr val="C00000"/>
                </a:solidFill>
              </a:rPr>
              <a:t>(حدد خيارين)</a:t>
            </a:r>
            <a:endParaRPr lang="en-GB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𝑥𝑧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4468838" cy="584775"/>
              </a:xfrm>
              <a:prstGeom prst="rect">
                <a:avLst/>
              </a:prstGeom>
              <a:blipFill>
                <a:blip r:embed="rId3"/>
                <a:stretch>
                  <a:fillRect l="-3411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6C986F27-F0EF-4103-8916-37C7C1179F6B}"/>
              </a:ext>
            </a:extLst>
          </p:cNvPr>
          <p:cNvSpPr/>
          <p:nvPr/>
        </p:nvSpPr>
        <p:spPr>
          <a:xfrm>
            <a:off x="851096" y="4292990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0E4DC54-7119-44BD-9134-D57E8DECD0AB}"/>
              </a:ext>
            </a:extLst>
          </p:cNvPr>
          <p:cNvSpPr/>
          <p:nvPr/>
        </p:nvSpPr>
        <p:spPr>
          <a:xfrm>
            <a:off x="344658" y="126610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7-1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A69F23A-FC02-4AE6-8835-02CA576FF4F3}"/>
                  </a:ext>
                </a:extLst>
              </p:cNvPr>
              <p:cNvSpPr txBox="1"/>
              <p:nvPr/>
            </p:nvSpPr>
            <p:spPr>
              <a:xfrm>
                <a:off x="1038664" y="5317587"/>
                <a:ext cx="4468838" cy="940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/>
                  <a:t>d)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A69F23A-FC02-4AE6-8835-02CA576FF4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5317587"/>
                <a:ext cx="4468838" cy="940579"/>
              </a:xfrm>
              <a:prstGeom prst="rect">
                <a:avLst/>
              </a:prstGeom>
              <a:blipFill>
                <a:blip r:embed="rId5"/>
                <a:stretch>
                  <a:fillRect l="-4093" b="-38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E8E4E765-1175-4300-88DF-50DED08ABDBC}"/>
              </a:ext>
            </a:extLst>
          </p:cNvPr>
          <p:cNvSpPr/>
          <p:nvPr/>
        </p:nvSpPr>
        <p:spPr>
          <a:xfrm>
            <a:off x="940191" y="5458699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70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F18BE-9870-4A3A-BA9C-D6D7030DB857}"/>
                  </a:ext>
                </a:extLst>
              </p:cNvPr>
              <p:cNvSpPr txBox="1"/>
              <p:nvPr/>
            </p:nvSpPr>
            <p:spPr>
              <a:xfrm>
                <a:off x="2665828" y="1139483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درجة كثيرة الحدود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𝟔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ar-AE" sz="2800" b="1" dirty="0"/>
                  <a:t>؟</a:t>
                </a:r>
                <a:endParaRPr lang="en-GB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F18BE-9870-4A3A-BA9C-D6D7030DB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9483"/>
                <a:ext cx="8834510" cy="532966"/>
              </a:xfrm>
              <a:prstGeom prst="rect">
                <a:avLst/>
              </a:prstGeom>
              <a:blipFill>
                <a:blip r:embed="rId2"/>
                <a:stretch>
                  <a:fillRect t="-11494" r="-1379" b="-310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3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5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6C986F27-F0EF-4103-8916-37C7C1179F6B}"/>
              </a:ext>
            </a:extLst>
          </p:cNvPr>
          <p:cNvSpPr/>
          <p:nvPr/>
        </p:nvSpPr>
        <p:spPr>
          <a:xfrm flipV="1">
            <a:off x="879232" y="3259242"/>
            <a:ext cx="724486" cy="584775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0E4DC54-7119-44BD-9134-D57E8DECD0AB}"/>
              </a:ext>
            </a:extLst>
          </p:cNvPr>
          <p:cNvSpPr/>
          <p:nvPr/>
        </p:nvSpPr>
        <p:spPr>
          <a:xfrm>
            <a:off x="344658" y="126610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7-1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830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4F18BE-9870-4A3A-BA9C-D6D7030DB857}"/>
              </a:ext>
            </a:extLst>
          </p:cNvPr>
          <p:cNvSpPr txBox="1"/>
          <p:nvPr/>
        </p:nvSpPr>
        <p:spPr>
          <a:xfrm>
            <a:off x="5549704" y="1139483"/>
            <a:ext cx="5950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أي من كثيرات الحدود مكتوبا بالصيغة القياسية؟</a:t>
            </a:r>
            <a:endParaRPr lang="en-GB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34043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3404382" cy="584775"/>
              </a:xfrm>
              <a:prstGeom prst="rect">
                <a:avLst/>
              </a:prstGeom>
              <a:blipFill>
                <a:blip r:embed="rId2"/>
                <a:stretch>
                  <a:fillRect l="-4659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/>
              <p:nvPr/>
            </p:nvSpPr>
            <p:spPr>
              <a:xfrm>
                <a:off x="1038665" y="3233224"/>
                <a:ext cx="27666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5" y="3233224"/>
                <a:ext cx="2766646" cy="584775"/>
              </a:xfrm>
              <a:prstGeom prst="rect">
                <a:avLst/>
              </a:prstGeom>
              <a:blipFill>
                <a:blip r:embed="rId3"/>
                <a:stretch>
                  <a:fillRect l="-550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BEA5C-CE3E-40A4-BCC7-F0596BA3513A}"/>
                  </a:ext>
                </a:extLst>
              </p:cNvPr>
              <p:cNvSpPr txBox="1"/>
              <p:nvPr/>
            </p:nvSpPr>
            <p:spPr>
              <a:xfrm>
                <a:off x="975360" y="4386775"/>
                <a:ext cx="34043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BEA5C-CE3E-40A4-BCC7-F0596BA35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60" y="4386775"/>
                <a:ext cx="3404382" cy="584775"/>
              </a:xfrm>
              <a:prstGeom prst="rect">
                <a:avLst/>
              </a:prstGeom>
              <a:blipFill>
                <a:blip r:embed="rId4"/>
                <a:stretch>
                  <a:fillRect l="-4480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D01652EB-BEC3-44A2-9346-E7915D65BE84}"/>
              </a:ext>
            </a:extLst>
          </p:cNvPr>
          <p:cNvSpPr/>
          <p:nvPr/>
        </p:nvSpPr>
        <p:spPr>
          <a:xfrm>
            <a:off x="844062" y="3196434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06FEBA4-57AC-47F3-A12F-E1AEEE697FA4}"/>
              </a:ext>
            </a:extLst>
          </p:cNvPr>
          <p:cNvSpPr/>
          <p:nvPr/>
        </p:nvSpPr>
        <p:spPr>
          <a:xfrm>
            <a:off x="691662" y="481129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7-1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293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F18BE-9870-4A3A-BA9C-D6D7030DB857}"/>
                  </a:ext>
                </a:extLst>
              </p:cNvPr>
              <p:cNvSpPr txBox="1"/>
              <p:nvPr/>
            </p:nvSpPr>
            <p:spPr>
              <a:xfrm>
                <a:off x="2665828" y="1139483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حدد المعامل الرئيسي لكثيرة الحدود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𝟔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ar-AE" sz="2800" b="1" dirty="0"/>
                  <a:t>؟</a:t>
                </a:r>
                <a:endParaRPr lang="en-GB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F18BE-9870-4A3A-BA9C-D6D7030DB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9483"/>
                <a:ext cx="8834510" cy="532966"/>
              </a:xfrm>
              <a:prstGeom prst="rect">
                <a:avLst/>
              </a:prstGeom>
              <a:blipFill>
                <a:blip r:embed="rId2"/>
                <a:stretch>
                  <a:fillRect t="-11494" r="-1379" b="-310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34043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3404382" cy="584775"/>
              </a:xfrm>
              <a:prstGeom prst="rect">
                <a:avLst/>
              </a:prstGeom>
              <a:blipFill>
                <a:blip r:embed="rId3"/>
                <a:stretch>
                  <a:fillRect l="-4659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/>
              <p:nvPr/>
            </p:nvSpPr>
            <p:spPr>
              <a:xfrm>
                <a:off x="1038665" y="3233224"/>
                <a:ext cx="27666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5" y="3233224"/>
                <a:ext cx="2766646" cy="584775"/>
              </a:xfrm>
              <a:prstGeom prst="rect">
                <a:avLst/>
              </a:prstGeom>
              <a:blipFill>
                <a:blip r:embed="rId4"/>
                <a:stretch>
                  <a:fillRect l="-550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BEA5C-CE3E-40A4-BCC7-F0596BA3513A}"/>
                  </a:ext>
                </a:extLst>
              </p:cNvPr>
              <p:cNvSpPr txBox="1"/>
              <p:nvPr/>
            </p:nvSpPr>
            <p:spPr>
              <a:xfrm>
                <a:off x="975360" y="4386775"/>
                <a:ext cx="34043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BEA5C-CE3E-40A4-BCC7-F0596BA35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60" y="4386775"/>
                <a:ext cx="3404382" cy="584775"/>
              </a:xfrm>
              <a:prstGeom prst="rect">
                <a:avLst/>
              </a:prstGeom>
              <a:blipFill>
                <a:blip r:embed="rId5"/>
                <a:stretch>
                  <a:fillRect l="-4480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F1F46609-0804-44D7-8EEB-C5DB50AE1770}"/>
              </a:ext>
            </a:extLst>
          </p:cNvPr>
          <p:cNvSpPr/>
          <p:nvPr/>
        </p:nvSpPr>
        <p:spPr>
          <a:xfrm>
            <a:off x="893299" y="3159645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65D1EDE-70D5-4170-B0D4-6D835D98AC0A}"/>
              </a:ext>
            </a:extLst>
          </p:cNvPr>
          <p:cNvSpPr/>
          <p:nvPr/>
        </p:nvSpPr>
        <p:spPr>
          <a:xfrm>
            <a:off x="562707" y="262028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7-1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922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F18BE-9870-4A3A-BA9C-D6D7030DB857}"/>
                  </a:ext>
                </a:extLst>
              </p:cNvPr>
              <p:cNvSpPr txBox="1"/>
              <p:nvPr/>
            </p:nvSpPr>
            <p:spPr>
              <a:xfrm>
                <a:off x="2665828" y="1139483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ما مجموع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+(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F18BE-9870-4A3A-BA9C-D6D7030DB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9483"/>
                <a:ext cx="8834510" cy="532966"/>
              </a:xfrm>
              <a:prstGeom prst="rect">
                <a:avLst/>
              </a:prstGeom>
              <a:blipFill>
                <a:blip r:embed="rId2"/>
                <a:stretch>
                  <a:fillRect t="-11494" r="-1379" b="-310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34043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3404382" cy="584775"/>
              </a:xfrm>
              <a:prstGeom prst="rect">
                <a:avLst/>
              </a:prstGeom>
              <a:blipFill>
                <a:blip r:embed="rId3"/>
                <a:stretch>
                  <a:fillRect l="-4659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/>
              <p:nvPr/>
            </p:nvSpPr>
            <p:spPr>
              <a:xfrm>
                <a:off x="1038664" y="3233224"/>
                <a:ext cx="34043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33224"/>
                <a:ext cx="3404381" cy="584775"/>
              </a:xfrm>
              <a:prstGeom prst="rect">
                <a:avLst/>
              </a:prstGeom>
              <a:blipFill>
                <a:blip r:embed="rId4"/>
                <a:stretch>
                  <a:fillRect l="-4472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34043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3404381" cy="584775"/>
              </a:xfrm>
              <a:prstGeom prst="rect">
                <a:avLst/>
              </a:prstGeom>
              <a:blipFill>
                <a:blip r:embed="rId5"/>
                <a:stretch>
                  <a:fillRect l="-4472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1A0D0606-ACF7-443F-A85B-828470624BDF}"/>
              </a:ext>
            </a:extLst>
          </p:cNvPr>
          <p:cNvSpPr/>
          <p:nvPr/>
        </p:nvSpPr>
        <p:spPr>
          <a:xfrm>
            <a:off x="907367" y="2136668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7322408-3772-412E-A4C1-0F2CA88A5895}"/>
              </a:ext>
            </a:extLst>
          </p:cNvPr>
          <p:cNvSpPr/>
          <p:nvPr/>
        </p:nvSpPr>
        <p:spPr>
          <a:xfrm>
            <a:off x="562707" y="444340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7-1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099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F18BE-9870-4A3A-BA9C-D6D7030DB857}"/>
                  </a:ext>
                </a:extLst>
              </p:cNvPr>
              <p:cNvSpPr txBox="1"/>
              <p:nvPr/>
            </p:nvSpPr>
            <p:spPr>
              <a:xfrm>
                <a:off x="2665828" y="1139483"/>
                <a:ext cx="8834510" cy="594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ما الفرق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  <m:sSup>
                          <m:sSup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F18BE-9870-4A3A-BA9C-D6D7030DB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9483"/>
                <a:ext cx="8834510" cy="594650"/>
              </a:xfrm>
              <a:prstGeom prst="rect">
                <a:avLst/>
              </a:prstGeom>
              <a:blipFill>
                <a:blip r:embed="rId2"/>
                <a:stretch>
                  <a:fillRect t="-8247" r="-1379" b="-195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3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/>
              <p:nvPr/>
            </p:nvSpPr>
            <p:spPr>
              <a:xfrm>
                <a:off x="1038664" y="3233224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33224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5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6C986F27-F0EF-4103-8916-37C7C1179F6B}"/>
              </a:ext>
            </a:extLst>
          </p:cNvPr>
          <p:cNvSpPr/>
          <p:nvPr/>
        </p:nvSpPr>
        <p:spPr>
          <a:xfrm>
            <a:off x="844062" y="3196434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F66A6AD-D871-4C34-8BBA-A5EDA310BF99}"/>
              </a:ext>
            </a:extLst>
          </p:cNvPr>
          <p:cNvSpPr/>
          <p:nvPr/>
        </p:nvSpPr>
        <p:spPr>
          <a:xfrm>
            <a:off x="316522" y="422031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7-1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05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86A6DB-2DA9-4FA2-8E9F-0429396C61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477" t="27590" r="18661" b="63480"/>
          <a:stretch/>
        </p:blipFill>
        <p:spPr>
          <a:xfrm>
            <a:off x="3344871" y="184666"/>
            <a:ext cx="8441509" cy="16282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3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5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787791" y="4256200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7-1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383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2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4468838" cy="584775"/>
              </a:xfrm>
              <a:prstGeom prst="rect">
                <a:avLst/>
              </a:prstGeom>
              <a:blipFill>
                <a:blip r:embed="rId3"/>
                <a:stretch>
                  <a:fillRect l="-3411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 flipV="1">
            <a:off x="928468" y="3140577"/>
            <a:ext cx="724486" cy="711142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7-1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673AE9-8F33-447C-B017-D0DCF61556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614" t="41538" r="18593" b="50655"/>
          <a:stretch/>
        </p:blipFill>
        <p:spPr>
          <a:xfrm>
            <a:off x="4508695" y="309523"/>
            <a:ext cx="6882659" cy="128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8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 </a:t>
                </a:r>
                <a14:m>
                  <m:oMath xmlns:m="http://schemas.openxmlformats.org/officeDocument/2006/math">
                    <m:r>
                      <a:rPr lang="ar-AE" sz="3200" b="0" i="1" smtClean="0">
                        <a:latin typeface="Cambria Math" panose="02040503050406030204" pitchFamily="18" charset="0"/>
                      </a:rPr>
                      <m:t>20</m:t>
                    </m:r>
                    <m:sSup>
                      <m:sSupPr>
                        <m:ctrlPr>
                          <a:rPr lang="ar-AE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15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ar-AE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20</m:t>
                    </m:r>
                    <m:sSup>
                      <m:sSupPr>
                        <m:ctrlPr>
                          <a:rPr lang="ar-AE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15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ar-AE" sz="3200" b="0" i="1" smtClean="0">
                        <a:latin typeface="Cambria Math" panose="02040503050406030204" pitchFamily="18" charset="0"/>
                      </a:rPr>
                      <m:t>20</m:t>
                    </m:r>
                    <m:sSup>
                      <m:sSupPr>
                        <m:ctrlPr>
                          <a:rPr lang="ar-AE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15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3637" y="2099879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7-2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9483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ما ناتج الضرب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𝟒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9483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1494" r="-1379" b="-310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571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EFEF8D-9896-4F00-800D-21F8E0B7BE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19" t="36751" r="51961" b="56534"/>
          <a:stretch/>
        </p:blipFill>
        <p:spPr>
          <a:xfrm>
            <a:off x="847179" y="3212208"/>
            <a:ext cx="11257320" cy="153563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91773" y="3865374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7-2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F7D10A-0F97-43E5-9E3D-4BD190000E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94" t="33641" r="51961" b="63154"/>
          <a:stretch/>
        </p:blipFill>
        <p:spPr>
          <a:xfrm>
            <a:off x="3017518" y="1084229"/>
            <a:ext cx="5813895" cy="584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3B1E5C-2BAD-4C7D-81F7-3156B71753D6}"/>
              </a:ext>
            </a:extLst>
          </p:cNvPr>
          <p:cNvSpPr txBox="1"/>
          <p:nvPr/>
        </p:nvSpPr>
        <p:spPr>
          <a:xfrm>
            <a:off x="8989254" y="967878"/>
            <a:ext cx="12942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highlight>
                  <a:srgbClr val="FFFF00"/>
                </a:highlight>
                <a:cs typeface="Akhbar MT" pitchFamily="2" charset="-78"/>
              </a:rPr>
              <a:t>بسط  </a:t>
            </a:r>
            <a:endParaRPr lang="en-GB" sz="4400" dirty="0">
              <a:highlight>
                <a:srgbClr val="FFFF00"/>
              </a:highligh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261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4F18BE-9870-4A3A-BA9C-D6D7030DB857}"/>
              </a:ext>
            </a:extLst>
          </p:cNvPr>
          <p:cNvSpPr txBox="1"/>
          <p:nvPr/>
        </p:nvSpPr>
        <p:spPr>
          <a:xfrm>
            <a:off x="2665828" y="1139483"/>
            <a:ext cx="8834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ما مساحة المستطيل؟</a:t>
            </a:r>
            <a:endParaRPr lang="en-GB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99842F-69DF-42CD-AF47-734474EEA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/>
              <p:nvPr/>
            </p:nvSpPr>
            <p:spPr>
              <a:xfrm>
                <a:off x="1038664" y="3230654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3200" dirty="0"/>
                  <a:t>14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F46914-DCB1-417E-ACA5-784C4B237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30654"/>
                <a:ext cx="4468838" cy="584775"/>
              </a:xfrm>
              <a:prstGeom prst="rect">
                <a:avLst/>
              </a:prstGeom>
              <a:blipFill>
                <a:blip r:embed="rId3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21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F9FBC-86B0-4D3E-9216-48E447C7F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6C986F27-F0EF-4103-8916-37C7C1179F6B}"/>
              </a:ext>
            </a:extLst>
          </p:cNvPr>
          <p:cNvSpPr/>
          <p:nvPr/>
        </p:nvSpPr>
        <p:spPr>
          <a:xfrm>
            <a:off x="794826" y="4287850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0238F4-B9C6-4875-B15D-D4FFD90769F6}"/>
              </a:ext>
            </a:extLst>
          </p:cNvPr>
          <p:cNvSpPr/>
          <p:nvPr/>
        </p:nvSpPr>
        <p:spPr>
          <a:xfrm>
            <a:off x="7474633" y="2142754"/>
            <a:ext cx="3627121" cy="1617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FDB773-B86C-43E5-9AAB-7477386FA77E}"/>
                  </a:ext>
                </a:extLst>
              </p:cNvPr>
              <p:cNvSpPr txBox="1"/>
              <p:nvPr/>
            </p:nvSpPr>
            <p:spPr>
              <a:xfrm>
                <a:off x="8107680" y="3831325"/>
                <a:ext cx="2222695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FDB773-B86C-43E5-9AAB-7477386FA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7680" y="3831325"/>
                <a:ext cx="2222695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A75DE0-1134-4D4F-ABFD-CFC3280E1E84}"/>
                  </a:ext>
                </a:extLst>
              </p:cNvPr>
              <p:cNvSpPr txBox="1"/>
              <p:nvPr/>
            </p:nvSpPr>
            <p:spPr>
              <a:xfrm>
                <a:off x="6750148" y="2698332"/>
                <a:ext cx="8557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A75DE0-1134-4D4F-ABFD-CFC3280E1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148" y="2698332"/>
                <a:ext cx="85578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EB31ADE-06E9-48EF-85A3-176AA84AB8F5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7-2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229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3637" y="2099879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7-2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 المعادلة: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2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657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US" sz="3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865163" y="3159283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7-3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ما ناتج ضرب: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sz="2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23220"/>
              </a:xfrm>
              <a:prstGeom prst="rect">
                <a:avLst/>
              </a:prstGeom>
              <a:blipFill>
                <a:blip r:embed="rId5"/>
                <a:stretch>
                  <a:fillRect t="-12791" r="-1379" b="-30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42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3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865163" y="3159283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7-4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ما ناتج ضرب: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𝟓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2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433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14400" y="2173458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7-4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ما ناتج ضرب: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</m:d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2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567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872197" y="4292990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7-4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ما ناتج ضرب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d>
                      <m:dPr>
                        <m:ctrlPr>
                          <a:rPr lang="ar-AE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</m:oMath>
                </a14:m>
                <a:r>
                  <a:rPr lang="en-US" sz="2800" b="1" dirty="0">
                    <a:sym typeface="Wingdings" panose="05000000000000000000" pitchFamily="2" charset="2"/>
                  </a:rPr>
                  <a:t>:</a:t>
                </a:r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23220"/>
              </a:xfrm>
              <a:prstGeom prst="rect">
                <a:avLst/>
              </a:prstGeom>
              <a:blipFill>
                <a:blip r:embed="rId5"/>
                <a:stretch>
                  <a:fillRect t="-12791" r="-1379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710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7-4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A0A66-DD77-44CA-A72E-FF65A97283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35" t="43266" r="77435" b="39077"/>
          <a:stretch/>
        </p:blipFill>
        <p:spPr>
          <a:xfrm>
            <a:off x="1227406" y="2444615"/>
            <a:ext cx="3967089" cy="34770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B951A5-9162-434D-81FF-0F1CC421A2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55" t="27179" r="55721" b="68998"/>
          <a:stretch/>
        </p:blipFill>
        <p:spPr>
          <a:xfrm>
            <a:off x="7821638" y="473163"/>
            <a:ext cx="2890910" cy="686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5EDEFF-C792-4BE2-86E5-E53493D849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22" t="30947" r="68982" b="57803"/>
          <a:stretch/>
        </p:blipFill>
        <p:spPr>
          <a:xfrm>
            <a:off x="8060788" y="2978831"/>
            <a:ext cx="2834640" cy="1898934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1459523" y="5023252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01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872197" y="4292990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7-5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حلل إلى العوامل: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  <m:sSup>
                      <m:sSup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𝒌</m:t>
                        </m:r>
                      </m:e>
                      <m:sup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nivers" panose="020F0502020204030204"/>
                    <a:ea typeface="+mn-ea"/>
                    <a:cs typeface="+mn-cs"/>
                  </a:rPr>
                  <a:t>+</a:t>
                </a:r>
                <a:r>
                  <a:rPr kumimoji="0" lang="en-US" sz="2800" b="1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nivers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  <m:r>
                      <a:rPr kumimoji="0" lang="en-US" sz="28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𝒌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3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98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1003495" y="2136668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7-5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حلل إلى العوامل: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𝒏𝒑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𝒏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𝟖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𝒑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𝟏𝟔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2500" r="-1379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578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872197" y="4292990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7-5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حلل إلى العوامل: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−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𝒄𝒅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𝟖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𝒅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2500" r="-1379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012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,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35502" y="2136668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7-5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 المعادلة: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𝒏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23220"/>
              </a:xfrm>
              <a:prstGeom prst="rect">
                <a:avLst/>
              </a:prstGeom>
              <a:blipFill>
                <a:blip r:embed="rId5"/>
                <a:stretch>
                  <a:fillRect t="-12791" r="-1379" b="-30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30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726C2-8E05-44A5-8C97-AEE43B90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/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,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40675-EE54-4605-B667-C106DDE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3203761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045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1ABD7E-81DC-466A-9A7A-9899C08F7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829995" y="3166971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7-5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 المعادلة: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561CDA-E6FD-452A-8AE5-BADFADBC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2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247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7-5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0972CB-F5D5-4D52-A8DC-5A4770DF0E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18" t="55744" r="25273" b="34872"/>
          <a:stretch/>
        </p:blipFill>
        <p:spPr>
          <a:xfrm>
            <a:off x="1807699" y="2302413"/>
            <a:ext cx="8714280" cy="16565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9CAB4E-4650-4F69-A9BE-92C2D0BB8D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508" t="49128" r="12370" b="44661"/>
          <a:stretch/>
        </p:blipFill>
        <p:spPr>
          <a:xfrm>
            <a:off x="4452424" y="638701"/>
            <a:ext cx="6975231" cy="84640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7702063" y="3099823"/>
            <a:ext cx="724486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5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7-6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797168" y="3421244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16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حلل إلى العوامل: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𝒏</m:t>
                        </m:r>
                      </m:e>
                      <m:sup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−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𝒏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𝟑𝟓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2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208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7-6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08537" y="4329604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4" y="3436756"/>
                <a:ext cx="51335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3436756"/>
                <a:ext cx="5133536" cy="584775"/>
              </a:xfrm>
              <a:prstGeom prst="rect">
                <a:avLst/>
              </a:prstGeom>
              <a:blipFill>
                <a:blip r:embed="rId3"/>
                <a:stretch>
                  <a:fillRect l="-3088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 المعادلة: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  <m:sup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𝟑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𝟕𝟎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2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71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7-7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2464" y="2173458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16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64" y="4292990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41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حلل إلى العوامل: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  <m:sup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𝟗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</m:oMath>
                </a14:m>
                <a:r>
                  <a:rPr lang="en-GB" sz="2800" b="1" dirty="0"/>
                  <a:t>7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3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807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7-7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2464" y="2173458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16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29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547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660DA56-4FFB-4D05-8AA2-A649A47AD219}"/>
              </a:ext>
            </a:extLst>
          </p:cNvPr>
          <p:cNvSpPr txBox="1"/>
          <p:nvPr/>
        </p:nvSpPr>
        <p:spPr>
          <a:xfrm>
            <a:off x="2665828" y="1136038"/>
            <a:ext cx="8834510" cy="532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حدد أي من كثيرات الحدود تعتبر أولية؟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25734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7-7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71680-27D8-4729-8994-263FECF3B7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93" t="45518" r="31596" b="41183"/>
          <a:stretch/>
        </p:blipFill>
        <p:spPr>
          <a:xfrm>
            <a:off x="1104313" y="2644726"/>
            <a:ext cx="8647041" cy="26517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B68ACB-D884-4E77-B046-D0D0500D6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93" t="37744" r="19687" b="54011"/>
          <a:stretch/>
        </p:blipFill>
        <p:spPr>
          <a:xfrm>
            <a:off x="3703120" y="552261"/>
            <a:ext cx="7366029" cy="991894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7996311" y="4227340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66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7-8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2464" y="2173458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16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547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حلل كثيرة الحدود </a:t>
                </a:r>
                <a:r>
                  <a:rPr lang="en-US" sz="2800" b="1" dirty="0"/>
                  <a:t>  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𝟖𝟏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AE" sz="2800" b="1" dirty="0"/>
                  <a:t>؟</a:t>
                </a:r>
                <a:endParaRPr lang="en-GB" sz="2800" b="1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2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109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7-8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48300B-FA1C-4144-A6D2-7C55D5D2A8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6" t="39608" r="81208" b="41360"/>
          <a:stretch/>
        </p:blipFill>
        <p:spPr>
          <a:xfrm>
            <a:off x="1927272" y="2173457"/>
            <a:ext cx="3671670" cy="38009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D721BE-1A7E-4BBE-95ED-1A1460BCB0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6" t="30154" r="53054" b="59323"/>
          <a:stretch/>
        </p:blipFill>
        <p:spPr>
          <a:xfrm>
            <a:off x="2649416" y="229131"/>
            <a:ext cx="8510954" cy="147749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2101947" y="3172264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95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7-8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2464" y="2173458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    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16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547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/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AE" sz="2800" b="1" dirty="0"/>
                  <a:t>حلل كثيرة الحدود </a:t>
                </a:r>
                <a:r>
                  <a:rPr lang="en-US" sz="2800" b="1" dirty="0"/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𝟒𝐱</m:t>
                    </m:r>
                  </m:oMath>
                </a14:m>
                <a:endParaRPr lang="en-GB" sz="2800" b="1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0DA56-4FFB-4D05-8AA2-A649A47AD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828" y="1136038"/>
                <a:ext cx="8834510" cy="532966"/>
              </a:xfrm>
              <a:prstGeom prst="rect">
                <a:avLst/>
              </a:prstGeom>
              <a:blipFill>
                <a:blip r:embed="rId5"/>
                <a:stretch>
                  <a:fillRect t="-10227" r="-1379" b="-3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560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7-8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2464" y="2173458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5" y="2173458"/>
                <a:ext cx="5894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    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32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5" y="2173458"/>
                <a:ext cx="5894363" cy="584775"/>
              </a:xfrm>
              <a:prstGeom prst="rect">
                <a:avLst/>
              </a:prstGeom>
              <a:blipFill>
                <a:blip r:embed="rId2"/>
                <a:stretch>
                  <a:fillRect l="-2689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3" y="3436756"/>
                <a:ext cx="576189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 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3" y="3436756"/>
                <a:ext cx="5761893" cy="584775"/>
              </a:xfrm>
              <a:prstGeom prst="rect">
                <a:avLst/>
              </a:prstGeom>
              <a:blipFill>
                <a:blip r:embed="rId3"/>
                <a:stretch>
                  <a:fillRect l="-2751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962464" y="4599564"/>
                <a:ext cx="48756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   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sSup>
                      <m:sSupPr>
                        <m:ctrlP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sSup>
                      <m:sSupPr>
                        <m:ctrlP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4599564"/>
                <a:ext cx="4875628" cy="584775"/>
              </a:xfrm>
              <a:prstGeom prst="rect">
                <a:avLst/>
              </a:prstGeom>
              <a:blipFill>
                <a:blip r:embed="rId4"/>
                <a:stretch>
                  <a:fillRect l="-3250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660DA56-4FFB-4D05-8AA2-A649A47AD219}"/>
              </a:ext>
            </a:extLst>
          </p:cNvPr>
          <p:cNvSpPr txBox="1"/>
          <p:nvPr/>
        </p:nvSpPr>
        <p:spPr>
          <a:xfrm>
            <a:off x="9094762" y="1136038"/>
            <a:ext cx="2405575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حلل كثيرة الحدود:</a:t>
            </a:r>
            <a:endParaRPr lang="en-GB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1682212-0184-4F04-BA7D-0B6165FA0E6B}"/>
                  </a:ext>
                </a:extLst>
              </p:cNvPr>
              <p:cNvSpPr txBox="1"/>
              <p:nvPr/>
            </p:nvSpPr>
            <p:spPr>
              <a:xfrm>
                <a:off x="5838092" y="1136038"/>
                <a:ext cx="34325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16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1682212-0184-4F04-BA7D-0B6165FA0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092" y="1136038"/>
                <a:ext cx="343251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68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7-8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2464" y="2173458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26355" y="2103487"/>
                <a:ext cx="4747846" cy="798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    </m:t>
                    </m:r>
                    <m:f>
                      <m:f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,−</m:t>
                    </m:r>
                    <m:f>
                      <m:f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55" y="2103487"/>
                <a:ext cx="4747846" cy="798295"/>
              </a:xfrm>
              <a:prstGeom prst="rect">
                <a:avLst/>
              </a:prstGeom>
              <a:blipFill>
                <a:blip r:embed="rId2"/>
                <a:stretch>
                  <a:fillRect l="-3209" b="-10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3" y="3436756"/>
                <a:ext cx="5761893" cy="798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32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3" y="3436756"/>
                <a:ext cx="5761893" cy="798295"/>
              </a:xfrm>
              <a:prstGeom prst="rect">
                <a:avLst/>
              </a:prstGeom>
              <a:blipFill>
                <a:blip r:embed="rId3"/>
                <a:stretch>
                  <a:fillRect l="-2751" b="-10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962464" y="4599564"/>
                <a:ext cx="4875628" cy="798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</m:t>
                    </m:r>
                    <m:r>
                      <a:rPr kumimoji="0" lang="en-US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f>
                      <m:f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3200" dirty="0"/>
                  <a:t> </a:t>
                </a:r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4599564"/>
                <a:ext cx="4875628" cy="798295"/>
              </a:xfrm>
              <a:prstGeom prst="rect">
                <a:avLst/>
              </a:prstGeom>
              <a:blipFill>
                <a:blip r:embed="rId4"/>
                <a:stretch>
                  <a:fillRect l="-3250"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660DA56-4FFB-4D05-8AA2-A649A47AD219}"/>
              </a:ext>
            </a:extLst>
          </p:cNvPr>
          <p:cNvSpPr txBox="1"/>
          <p:nvPr/>
        </p:nvSpPr>
        <p:spPr>
          <a:xfrm>
            <a:off x="9094762" y="1136038"/>
            <a:ext cx="2405575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حل المعادلة:</a:t>
            </a:r>
            <a:endParaRPr lang="en-GB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1682212-0184-4F04-BA7D-0B6165FA0E6B}"/>
                  </a:ext>
                </a:extLst>
              </p:cNvPr>
              <p:cNvSpPr txBox="1"/>
              <p:nvPr/>
            </p:nvSpPr>
            <p:spPr>
              <a:xfrm>
                <a:off x="5838092" y="1136038"/>
                <a:ext cx="34325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20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1682212-0184-4F04-BA7D-0B6165FA0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092" y="1136038"/>
                <a:ext cx="343251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36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7-8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2C49C5-C39B-42A1-9852-659C318A45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62" t="63487" r="55037" b="29975"/>
          <a:stretch/>
        </p:blipFill>
        <p:spPr>
          <a:xfrm>
            <a:off x="4712677" y="445792"/>
            <a:ext cx="6722011" cy="8516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FFC4D7-E92B-43A1-8383-0E8BD1CFC7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3" t="70539" r="69760" b="20416"/>
          <a:stretch/>
        </p:blipFill>
        <p:spPr>
          <a:xfrm>
            <a:off x="2321168" y="2502635"/>
            <a:ext cx="8146119" cy="188227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2763128" y="3443772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05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" panose="020F0502020204030204"/>
                <a:ea typeface="+mn-ea"/>
                <a:cs typeface="Akhbar MT" pitchFamily="2" charset="-78"/>
              </a:rPr>
              <a:t>الدرس: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" panose="020F0502020204030204"/>
                <a:ea typeface="+mn-ea"/>
                <a:cs typeface="Akhbar MT" pitchFamily="2" charset="-78"/>
              </a:rPr>
              <a:t>7-9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nivers" panose="020F0502020204030204"/>
              <a:ea typeface="+mn-ea"/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2464" y="2173458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nivers" panose="020F0502020204030204"/>
                    <a:ea typeface="+mn-ea"/>
                    <a:cs typeface="+mn-cs"/>
                  </a:rPr>
                  <a:t>a) 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12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nivers" panose="020F0502020204030204"/>
                    <a:ea typeface="+mn-ea"/>
                    <a:cs typeface="+mn-cs"/>
                  </a:rPr>
                  <a:t>9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nivers" panose="020F0502020204030204"/>
                    <a:ea typeface="+mn-ea"/>
                    <a:cs typeface="+mn-cs"/>
                  </a:rPr>
                  <a:t>b)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9</m:t>
                    </m:r>
                    <m:sSup>
                      <m:sSup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6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nivers" panose="020F0502020204030204"/>
                    <a:ea typeface="+mn-ea"/>
                    <a:cs typeface="+mn-cs"/>
                  </a:rPr>
                  <a:t> + 4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16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nivers" panose="020F0502020204030204"/>
                    <a:ea typeface="+mn-ea"/>
                    <a:cs typeface="+mn-cs"/>
                  </a:rPr>
                  <a:t>c)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10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nivers" panose="020F0502020204030204"/>
                    <a:ea typeface="+mn-ea"/>
                    <a:cs typeface="+mn-cs"/>
                  </a:rPr>
                  <a:t>25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547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660DA56-4FFB-4D05-8AA2-A649A47AD219}"/>
              </a:ext>
            </a:extLst>
          </p:cNvPr>
          <p:cNvSpPr txBox="1"/>
          <p:nvPr/>
        </p:nvSpPr>
        <p:spPr>
          <a:xfrm>
            <a:off x="2665828" y="1136038"/>
            <a:ext cx="8834510" cy="532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F0502020204030204"/>
                <a:ea typeface="+mn-ea"/>
                <a:cs typeface="Arial" panose="020B0604020202020204" pitchFamily="34" charset="0"/>
              </a:rPr>
              <a:t>أي من ثلاثية الحدود هي ثلاثية حدود مربع كامل؟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90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7-9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962464" y="3399966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/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   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F1B1B1-A495-43CA-A02F-66BDE01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6" y="2173458"/>
                <a:ext cx="4747846" cy="584775"/>
              </a:xfrm>
              <a:prstGeom prst="rect">
                <a:avLst/>
              </a:prstGeom>
              <a:blipFill>
                <a:blip r:embed="rId2"/>
                <a:stretch>
                  <a:fillRect l="-3338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/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b)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44D906-724C-44BC-B9F4-BAF4A5EC0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3436756"/>
                <a:ext cx="5003410" cy="584775"/>
              </a:xfrm>
              <a:prstGeom prst="rect">
                <a:avLst/>
              </a:prstGeom>
              <a:blipFill>
                <a:blip r:embed="rId3"/>
                <a:stretch>
                  <a:fillRect l="-3167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/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c)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A98D8-DD7A-4B26-A18C-9120E3B60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" y="4599564"/>
                <a:ext cx="4468838" cy="584775"/>
              </a:xfrm>
              <a:prstGeom prst="rect">
                <a:avLst/>
              </a:prstGeom>
              <a:blipFill>
                <a:blip r:embed="rId4"/>
                <a:stretch>
                  <a:fillRect l="-3547" t="-1368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660DA56-4FFB-4D05-8AA2-A649A47AD219}"/>
              </a:ext>
            </a:extLst>
          </p:cNvPr>
          <p:cNvSpPr txBox="1"/>
          <p:nvPr/>
        </p:nvSpPr>
        <p:spPr>
          <a:xfrm>
            <a:off x="9847384" y="1136038"/>
            <a:ext cx="1652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حل المعادلة</a:t>
            </a:r>
            <a:r>
              <a:rPr lang="en-US" sz="2800" b="1" dirty="0"/>
              <a:t>:</a:t>
            </a:r>
            <a:endParaRPr lang="en-GB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183FBE5-684A-4C1A-A8D7-EBBE6AE41666}"/>
                  </a:ext>
                </a:extLst>
              </p:cNvPr>
              <p:cNvSpPr txBox="1"/>
              <p:nvPr/>
            </p:nvSpPr>
            <p:spPr>
              <a:xfrm>
                <a:off x="5425441" y="1077729"/>
                <a:ext cx="4649372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3200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183FBE5-684A-4C1A-A8D7-EBBE6AE41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441" y="1077729"/>
                <a:ext cx="4649372" cy="5959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311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0666-A947-4890-847F-E6AD15CE312D}"/>
              </a:ext>
            </a:extLst>
          </p:cNvPr>
          <p:cNvSpPr/>
          <p:nvPr/>
        </p:nvSpPr>
        <p:spPr>
          <a:xfrm>
            <a:off x="344658" y="309524"/>
            <a:ext cx="2229730" cy="658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cs typeface="Akhbar MT" pitchFamily="2" charset="-78"/>
              </a:rPr>
              <a:t>الدرس:</a:t>
            </a:r>
            <a:r>
              <a:rPr lang="en-US" sz="2800" b="1" dirty="0">
                <a:solidFill>
                  <a:srgbClr val="C00000"/>
                </a:solidFill>
                <a:cs typeface="Akhbar MT" pitchFamily="2" charset="-78"/>
              </a:rPr>
              <a:t>7-9</a:t>
            </a:r>
            <a:endParaRPr lang="en-GB" sz="28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1231A-C1D4-4B7E-8A43-3BE474089D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13" t="36000" r="18645" b="53702"/>
          <a:stretch/>
        </p:blipFill>
        <p:spPr>
          <a:xfrm>
            <a:off x="996462" y="2219903"/>
            <a:ext cx="11008873" cy="26025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1945C4-2B89-438E-AE70-B40E76E679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16" t="32288" r="13259" b="62940"/>
          <a:stretch/>
        </p:blipFill>
        <p:spPr>
          <a:xfrm>
            <a:off x="3944814" y="637282"/>
            <a:ext cx="7264792" cy="8018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D98EAB2-FE98-46DC-ADD9-F685E0D87015}"/>
              </a:ext>
            </a:extLst>
          </p:cNvPr>
          <p:cNvSpPr/>
          <p:nvPr/>
        </p:nvSpPr>
        <p:spPr>
          <a:xfrm>
            <a:off x="1243817" y="3682923"/>
            <a:ext cx="662355" cy="658354"/>
          </a:xfrm>
          <a:prstGeom prst="ellipse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4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263B22"/>
      </a:dk2>
      <a:lt2>
        <a:srgbClr val="E8E5E2"/>
      </a:lt2>
      <a:accent1>
        <a:srgbClr val="71A8DE"/>
      </a:accent1>
      <a:accent2>
        <a:srgbClr val="4FAFB7"/>
      </a:accent2>
      <a:accent3>
        <a:srgbClr val="57B494"/>
      </a:accent3>
      <a:accent4>
        <a:srgbClr val="4FB769"/>
      </a:accent4>
      <a:accent5>
        <a:srgbClr val="66B655"/>
      </a:accent5>
      <a:accent6>
        <a:srgbClr val="87B04C"/>
      </a:accent6>
      <a:hlink>
        <a:srgbClr val="9C7D5E"/>
      </a:hlink>
      <a:folHlink>
        <a:srgbClr val="7F7F7F"/>
      </a:folHlink>
    </a:clrScheme>
    <a:fontScheme name="Retrospect">
      <a:majorFont>
        <a:latin typeface="Univers Condense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Univers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1162</Words>
  <Application>Microsoft Office PowerPoint</Application>
  <PresentationFormat>Widescreen</PresentationFormat>
  <Paragraphs>165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Calibri</vt:lpstr>
      <vt:lpstr>Cambria Math</vt:lpstr>
      <vt:lpstr>Univers</vt:lpstr>
      <vt:lpstr>Univers Condensed</vt:lpstr>
      <vt:lpstr>RetrospectVTI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عبير العوضي</dc:creator>
  <cp:lastModifiedBy>عبير العوضي</cp:lastModifiedBy>
  <cp:revision>18</cp:revision>
  <dcterms:created xsi:type="dcterms:W3CDTF">2022-02-12T13:23:28Z</dcterms:created>
  <dcterms:modified xsi:type="dcterms:W3CDTF">2022-02-12T18:21:28Z</dcterms:modified>
</cp:coreProperties>
</file>