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4"/>
  </p:sldMasterIdLst>
  <p:notesMasterIdLst>
    <p:notesMasterId r:id="rId15"/>
  </p:notesMasterIdLst>
  <p:sldIdLst>
    <p:sldId id="286" r:id="rId5"/>
    <p:sldId id="273" r:id="rId6"/>
    <p:sldId id="287" r:id="rId7"/>
    <p:sldId id="288" r:id="rId8"/>
    <p:sldId id="292" r:id="rId9"/>
    <p:sldId id="289" r:id="rId10"/>
    <p:sldId id="290" r:id="rId11"/>
    <p:sldId id="291" r:id="rId12"/>
    <p:sldId id="293" r:id="rId13"/>
    <p:sldId id="27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1494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 /><Relationship Id="rId13" Type="http://schemas.openxmlformats.org/officeDocument/2006/relationships/slide" Target="slides/slide9.xml" /><Relationship Id="rId18" Type="http://schemas.openxmlformats.org/officeDocument/2006/relationships/theme" Target="theme/theme1.xml" /><Relationship Id="rId3" Type="http://schemas.openxmlformats.org/officeDocument/2006/relationships/customXml" Target="../customXml/item3.xml" /><Relationship Id="rId7" Type="http://schemas.openxmlformats.org/officeDocument/2006/relationships/slide" Target="slides/slide3.xml" /><Relationship Id="rId12" Type="http://schemas.openxmlformats.org/officeDocument/2006/relationships/slide" Target="slides/slide8.xml" /><Relationship Id="rId17" Type="http://schemas.openxmlformats.org/officeDocument/2006/relationships/viewProps" Target="viewProps.xml" /><Relationship Id="rId2" Type="http://schemas.openxmlformats.org/officeDocument/2006/relationships/customXml" Target="../customXml/item2.xml" /><Relationship Id="rId16" Type="http://schemas.openxmlformats.org/officeDocument/2006/relationships/presProps" Target="presProps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slide" Target="slides/slide7.xml" /><Relationship Id="rId5" Type="http://schemas.openxmlformats.org/officeDocument/2006/relationships/slide" Target="slides/slide1.xml" /><Relationship Id="rId15" Type="http://schemas.openxmlformats.org/officeDocument/2006/relationships/notesMaster" Target="notesMasters/notesMaster1.xml" /><Relationship Id="rId10" Type="http://schemas.openxmlformats.org/officeDocument/2006/relationships/slide" Target="slides/slide6.xml" /><Relationship Id="rId19" Type="http://schemas.openxmlformats.org/officeDocument/2006/relationships/tableStyles" Target="tableStyles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5.xml" /><Relationship Id="rId14" Type="http://schemas.openxmlformats.org/officeDocument/2006/relationships/slide" Target="slides/slide10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66087-77B0-454E-9902-4C6DD66896C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E3AEB9-A586-492D-9A1F-7E6C3A5C0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050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8DFDE0-3B44-4902-BA30-02B552B45C9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892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3AEB9-A586-492D-9A1F-7E6C3A5C065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182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3AEB9-A586-492D-9A1F-7E6C3A5C065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786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3AEB9-A586-492D-9A1F-7E6C3A5C065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0618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3AEB9-A586-492D-9A1F-7E6C3A5C065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307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77227FF-DEC0-403C-BB4A-C880084067A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9B4F3A6-CF71-457C-9ADF-BA3ECD92080A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09122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227FF-DEC0-403C-BB4A-C880084067A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F3A6-CF71-457C-9ADF-BA3ECD920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861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77227FF-DEC0-403C-BB4A-C880084067A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9B4F3A6-CF71-457C-9ADF-BA3ECD92080A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1442129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227FF-DEC0-403C-BB4A-C880084067A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F3A6-CF71-457C-9ADF-BA3ECD920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7677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227FF-DEC0-403C-BB4A-C880084067A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F3A6-CF71-457C-9ADF-BA3ECD920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3306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227FF-DEC0-403C-BB4A-C880084067A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F3A6-CF71-457C-9ADF-BA3ECD920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079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227FF-DEC0-403C-BB4A-C880084067A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F3A6-CF71-457C-9ADF-BA3ECD920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057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577227FF-DEC0-403C-BB4A-C880084067A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F9B4F3A6-CF71-457C-9ADF-BA3ECD9208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574046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577227FF-DEC0-403C-BB4A-C880084067A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F9B4F3A6-CF71-457C-9ADF-BA3ECD92080A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38255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227FF-DEC0-403C-BB4A-C880084067A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F3A6-CF71-457C-9ADF-BA3ECD920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413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227FF-DEC0-403C-BB4A-C880084067A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F3A6-CF71-457C-9ADF-BA3ECD920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90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77227FF-DEC0-403C-BB4A-C880084067A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9B4F3A6-CF71-457C-9ADF-BA3ECD92080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369192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594">
          <p15:clr>
            <a:srgbClr val="F26B43"/>
          </p15:clr>
        </p15:guide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pos="5400">
          <p15:clr>
            <a:srgbClr val="F26B43"/>
          </p15:clr>
        </p15:guide>
        <p15:guide id="4" orient="horz" pos="400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720">
          <p15:clr>
            <a:srgbClr val="F26B43"/>
          </p15:clr>
        </p15:guide>
        <p15:guide id="7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6" Type="http://schemas.openxmlformats.org/officeDocument/2006/relationships/image" Target="../media/image6.png" /><Relationship Id="rId5" Type="http://schemas.openxmlformats.org/officeDocument/2006/relationships/image" Target="../media/image5.png" /><Relationship Id="rId4" Type="http://schemas.openxmlformats.org/officeDocument/2006/relationships/image" Target="../media/image4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7" Type="http://schemas.openxmlformats.org/officeDocument/2006/relationships/image" Target="../media/image11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0.png" /><Relationship Id="rId5" Type="http://schemas.openxmlformats.org/officeDocument/2006/relationships/image" Target="../media/image9.png" /><Relationship Id="rId4" Type="http://schemas.openxmlformats.org/officeDocument/2006/relationships/image" Target="../media/image8.png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 /><Relationship Id="rId3" Type="http://schemas.openxmlformats.org/officeDocument/2006/relationships/image" Target="../media/image12.emf" /><Relationship Id="rId7" Type="http://schemas.openxmlformats.org/officeDocument/2006/relationships/image" Target="../media/image16.emf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5.emf" /><Relationship Id="rId5" Type="http://schemas.openxmlformats.org/officeDocument/2006/relationships/image" Target="../media/image14.emf" /><Relationship Id="rId4" Type="http://schemas.openxmlformats.org/officeDocument/2006/relationships/image" Target="../media/image13.emf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7" Type="http://schemas.openxmlformats.org/officeDocument/2006/relationships/image" Target="../media/image22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1.png" /><Relationship Id="rId5" Type="http://schemas.openxmlformats.org/officeDocument/2006/relationships/image" Target="../media/image20.png" /><Relationship Id="rId4" Type="http://schemas.openxmlformats.org/officeDocument/2006/relationships/image" Target="../media/image19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 /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5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 /><Relationship Id="rId2" Type="http://schemas.openxmlformats.org/officeDocument/2006/relationships/image" Target="../media/image26.emf" /><Relationship Id="rId1" Type="http://schemas.openxmlformats.org/officeDocument/2006/relationships/slideLayout" Target="../slideLayouts/slideLayout5.xml" /><Relationship Id="rId6" Type="http://schemas.openxmlformats.org/officeDocument/2006/relationships/image" Target="../media/image30.emf" /><Relationship Id="rId5" Type="http://schemas.openxmlformats.org/officeDocument/2006/relationships/image" Target="../media/image29.emf" /><Relationship Id="rId4" Type="http://schemas.openxmlformats.org/officeDocument/2006/relationships/image" Target="../media/image28.emf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 /><Relationship Id="rId3" Type="http://schemas.openxmlformats.org/officeDocument/2006/relationships/image" Target="../media/image31.emf" /><Relationship Id="rId7" Type="http://schemas.openxmlformats.org/officeDocument/2006/relationships/image" Target="../media/image35.emf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4.emf" /><Relationship Id="rId5" Type="http://schemas.openxmlformats.org/officeDocument/2006/relationships/image" Target="../media/image33.emf" /><Relationship Id="rId4" Type="http://schemas.openxmlformats.org/officeDocument/2006/relationships/image" Target="../media/image32.emf" /><Relationship Id="rId9" Type="http://schemas.openxmlformats.org/officeDocument/2006/relationships/image" Target="../media/image37.emf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0" y="152400"/>
            <a:ext cx="3810000" cy="1524000"/>
          </a:xfrm>
        </p:spPr>
        <p:txBody>
          <a:bodyPr>
            <a:noAutofit/>
          </a:bodyPr>
          <a:lstStyle/>
          <a:p>
            <a:pPr algn="ctr" rtl="1"/>
            <a:r>
              <a:rPr lang="ar-EG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EG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(يَرْفَعِ اللَّهُ الَّذِينَ آمَنُوا مِنْكُمْ وَالَّذِينَ أُوتُوا الْعِلْمَ دَرَجَاتٍ ) 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48200" y="2057400"/>
            <a:ext cx="4495800" cy="4648200"/>
          </a:xfrm>
        </p:spPr>
        <p:txBody>
          <a:bodyPr>
            <a:noAutofit/>
          </a:bodyPr>
          <a:lstStyle/>
          <a:p>
            <a:pPr algn="ctr" rtl="1"/>
            <a:r>
              <a:rPr lang="ar-EG" sz="3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  <a:cs typeface="Andalus" panose="02020603050405020304" pitchFamily="18" charset="-78"/>
              </a:rPr>
              <a:t>شباب التاسع المتقدم</a:t>
            </a:r>
          </a:p>
          <a:p>
            <a:pPr algn="ctr" rtl="1"/>
            <a:r>
              <a:rPr lang="ar-EG" sz="3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  <a:cs typeface="Andalus" panose="02020603050405020304" pitchFamily="18" charset="-78"/>
              </a:rPr>
              <a:t>السلام عليكم ورحمة الله وبركاتة</a:t>
            </a:r>
          </a:p>
          <a:p>
            <a:pPr algn="ctr" rtl="1"/>
            <a:r>
              <a:rPr lang="ar-EG" sz="3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الوحدة</a:t>
            </a:r>
            <a:r>
              <a:rPr lang="ar-EG" sz="32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ar-EG" sz="4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2</a:t>
            </a:r>
            <a:endParaRPr lang="ar-EG" sz="3600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 rtl="1"/>
            <a:r>
              <a:rPr lang="ar-EG" sz="3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تركيب الخلية ووظائفها</a:t>
            </a:r>
            <a:endParaRPr lang="ar-EG" sz="3200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 rtl="1"/>
            <a:r>
              <a:rPr lang="ar-EG" sz="28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الدرس</a:t>
            </a:r>
            <a:r>
              <a:rPr lang="ar-EG" sz="2400" b="1" i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ar-EG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1 &amp; 2</a:t>
            </a:r>
            <a:endParaRPr lang="ar-EG" sz="2400" b="1" i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 rtl="1"/>
            <a:r>
              <a:rPr lang="ar-EG" sz="3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مراجعة</a:t>
            </a:r>
            <a:endParaRPr lang="ar-AE" sz="28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2400" y="17585"/>
            <a:ext cx="4953000" cy="1811215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rtl="1"/>
            <a:r>
              <a:rPr lang="ar-EG" sz="3200" b="1" u="sng" dirty="0">
                <a:solidFill>
                  <a:srgbClr val="00B050"/>
                </a:solidFill>
              </a:rPr>
              <a:t>الأحياء : </a:t>
            </a:r>
            <a:r>
              <a:rPr lang="ar-EG" sz="2800" dirty="0"/>
              <a:t>هو العلم المختص بدراسة حياة الكائنات الحية ، </a:t>
            </a:r>
            <a:r>
              <a:rPr lang="ar-EG" sz="2800" dirty="0">
                <a:solidFill>
                  <a:srgbClr val="00B0F0"/>
                </a:solidFill>
              </a:rPr>
              <a:t>فهل لك ان تتفكر في خلق الله ؟؟</a:t>
            </a:r>
          </a:p>
          <a:p>
            <a:pPr rtl="1"/>
            <a:r>
              <a:rPr lang="ar-EG" sz="3200" b="1" dirty="0">
                <a:solidFill>
                  <a:srgbClr val="002060"/>
                </a:solidFill>
              </a:rPr>
              <a:t>« اهلا بكم في حصة احياء جديدة «</a:t>
            </a:r>
            <a:endParaRPr lang="en-US" sz="3200" b="1" dirty="0">
              <a:solidFill>
                <a:srgbClr val="002060"/>
              </a:solidFill>
            </a:endParaRPr>
          </a:p>
        </p:txBody>
      </p:sp>
      <p:pic>
        <p:nvPicPr>
          <p:cNvPr id="6" name="Picture 2" descr="خليفة يأمر براتب شهر أساسي لموظفي الحكومة والمتقاعدين و«الضمان» - عبر  الإمارات - أخبار وتقارير - البيان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209800"/>
            <a:ext cx="4139855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604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490" y="0"/>
            <a:ext cx="7756263" cy="762000"/>
          </a:xfrm>
        </p:spPr>
        <p:txBody>
          <a:bodyPr>
            <a:noAutofit/>
          </a:bodyPr>
          <a:lstStyle/>
          <a:p>
            <a:pPr algn="ctr"/>
            <a:r>
              <a:rPr lang="ar-EG" sz="44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أساسيات الحصة </a:t>
            </a:r>
            <a:endParaRPr lang="en-US" sz="4400" b="1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838200"/>
            <a:ext cx="5334000" cy="5867399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algn="ctr" rtl="1"/>
            <a:r>
              <a:rPr lang="ar-EG" sz="3200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الأهداف :</a:t>
            </a:r>
            <a:endParaRPr lang="ar-EG" sz="2400" dirty="0">
              <a:solidFill>
                <a:srgbClr val="0070C0"/>
              </a:solidFill>
            </a:endParaRPr>
          </a:p>
          <a:p>
            <a:pPr algn="r" rtl="1">
              <a:buFontTx/>
              <a:buChar char="-"/>
            </a:pPr>
            <a:r>
              <a:rPr lang="ar-EG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نعدد</a:t>
            </a:r>
            <a:r>
              <a:rPr lang="ar-EG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أنواع المجاهر وإستخداماتها .</a:t>
            </a:r>
            <a:endParaRPr lang="ar-EG" sz="2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rtl="1">
              <a:buFontTx/>
              <a:buChar char="-"/>
            </a:pPr>
            <a:r>
              <a:rPr lang="ar-EG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نتتبع</a:t>
            </a:r>
            <a:r>
              <a:rPr lang="ar-EG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تاريخ إكتشاف الخلية .</a:t>
            </a:r>
            <a:endParaRPr lang="ar-EG" sz="2400" dirty="0">
              <a:solidFill>
                <a:srgbClr val="0070C0"/>
              </a:solidFill>
            </a:endParaRPr>
          </a:p>
          <a:p>
            <a:pPr algn="r" rtl="1">
              <a:buFontTx/>
              <a:buChar char="-"/>
            </a:pPr>
            <a:r>
              <a:rPr lang="ar-EG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نقابل بين</a:t>
            </a:r>
            <a:r>
              <a:rPr lang="ar-EG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EG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EG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الخلية بدائية النواة و حقيقية النواة .</a:t>
            </a:r>
          </a:p>
          <a:p>
            <a:pPr algn="r" rtl="1">
              <a:buFontTx/>
              <a:buChar char="-"/>
            </a:pPr>
            <a:r>
              <a:rPr lang="ar-EG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نفسر</a:t>
            </a:r>
            <a:r>
              <a:rPr lang="ar-EG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EG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خاصية النفاذية الإختيارية .</a:t>
            </a:r>
            <a:endParaRPr lang="ar-EG" sz="2400" dirty="0">
              <a:solidFill>
                <a:srgbClr val="002060"/>
              </a:solidFill>
            </a:endParaRPr>
          </a:p>
          <a:p>
            <a:pPr algn="r" rtl="1">
              <a:buFontTx/>
              <a:buChar char="-"/>
            </a:pPr>
            <a:r>
              <a:rPr lang="ar-EG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نبين</a:t>
            </a:r>
            <a:r>
              <a:rPr lang="ar-EG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EG" sz="24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وظائف الغشاء البلازمي .</a:t>
            </a:r>
          </a:p>
          <a:p>
            <a:pPr algn="r" rtl="1">
              <a:buFontTx/>
              <a:buChar char="-"/>
            </a:pPr>
            <a:r>
              <a:rPr lang="ar-EG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نقارن بين</a:t>
            </a:r>
            <a:r>
              <a:rPr lang="ar-EG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EG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أنواع بروتينات الغشاء .</a:t>
            </a:r>
          </a:p>
          <a:p>
            <a:pPr algn="r" rtl="1">
              <a:buFontTx/>
              <a:buChar char="-"/>
            </a:pPr>
            <a:r>
              <a:rPr lang="ar-EG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نستشعر</a:t>
            </a:r>
            <a:r>
              <a:rPr lang="ar-EG" sz="24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EG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عظمة الله في خلق الكائنات الحية .</a:t>
            </a:r>
            <a:endParaRPr lang="en-US" sz="2400" dirty="0">
              <a:solidFill>
                <a:srgbClr val="002060"/>
              </a:solidFill>
            </a:endParaRPr>
          </a:p>
          <a:p>
            <a:pPr marL="0" indent="0" algn="r" rtl="1">
              <a:buNone/>
            </a:pPr>
            <a:endParaRPr lang="ar-EG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762000"/>
            <a:ext cx="3644153" cy="54864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algn="ctr" rtl="1"/>
            <a:r>
              <a:rPr lang="ar-EG" sz="3000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الفكرة الرئيسية :</a:t>
            </a:r>
          </a:p>
          <a:p>
            <a:pPr marL="0" indent="0" algn="r" rtl="1">
              <a:buNone/>
            </a:pPr>
            <a:r>
              <a:rPr lang="ar-EG" sz="4000" b="1" dirty="0"/>
              <a:t>- </a:t>
            </a:r>
            <a:r>
              <a:rPr lang="ar-EG" sz="4000" b="1" dirty="0">
                <a:latin typeface="Arial" panose="020B0604020202020204" pitchFamily="34" charset="0"/>
                <a:cs typeface="Arial" panose="020B0604020202020204" pitchFamily="34" charset="0"/>
              </a:rPr>
              <a:t>أدي إختراع المجهر إلى إكتشاف الخلايا</a:t>
            </a:r>
            <a:endParaRPr lang="ar-EG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 rtl="1">
              <a:buNone/>
            </a:pPr>
            <a:r>
              <a:rPr lang="ar-AE" sz="4000" b="1" dirty="0"/>
              <a:t> </a:t>
            </a:r>
            <a:r>
              <a:rPr lang="ar-EG" sz="4000" b="1" dirty="0"/>
              <a:t>كما </a:t>
            </a:r>
            <a:r>
              <a:rPr lang="ar-EG" sz="4000" b="1" dirty="0">
                <a:latin typeface="Arial" panose="020B0604020202020204" pitchFamily="34" charset="0"/>
                <a:cs typeface="Arial" panose="020B0604020202020204" pitchFamily="34" charset="0"/>
              </a:rPr>
              <a:t>يساعد الغشاء البلازمي في المحافظة على الإتزان الداخلى للخلية .</a:t>
            </a:r>
            <a:endParaRPr lang="ar-EG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59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28600"/>
            <a:ext cx="7077075" cy="8858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371600"/>
            <a:ext cx="7077075" cy="8858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0" y="2482362"/>
            <a:ext cx="7077075" cy="9239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0" y="3617303"/>
            <a:ext cx="7077075" cy="8286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8800" y="4656994"/>
            <a:ext cx="7077075" cy="895350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>
            <a:off x="1219200" y="795337"/>
            <a:ext cx="978408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>
            <a:off x="914400" y="2830024"/>
            <a:ext cx="978408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>
            <a:off x="5791200" y="4208586"/>
            <a:ext cx="978408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>
            <a:off x="6629400" y="1700212"/>
            <a:ext cx="978408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>
            <a:off x="6477000" y="5037261"/>
            <a:ext cx="978408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52400"/>
            <a:ext cx="7324725" cy="1143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1447800"/>
            <a:ext cx="7324725" cy="8858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0200" y="2486025"/>
            <a:ext cx="7301279" cy="8858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0200" y="3657600"/>
            <a:ext cx="7301279" cy="914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0200" y="4724400"/>
            <a:ext cx="7324725" cy="847725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>
            <a:off x="1110996" y="1021007"/>
            <a:ext cx="978408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6553200" y="1728787"/>
            <a:ext cx="978408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6400800" y="3105150"/>
            <a:ext cx="978408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621792" y="4000500"/>
            <a:ext cx="978408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685800" y="5341327"/>
            <a:ext cx="978408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605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1"/>
            <a:ext cx="5376601" cy="2286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2514600"/>
            <a:ext cx="7798501" cy="5593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" y="3314289"/>
            <a:ext cx="7798501" cy="6170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9200" y="4171644"/>
            <a:ext cx="7798501" cy="56513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9201" y="4977099"/>
            <a:ext cx="7798500" cy="5709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9200" y="5779529"/>
            <a:ext cx="7798501" cy="611267"/>
          </a:xfrm>
          <a:prstGeom prst="rect">
            <a:avLst/>
          </a:prstGeom>
        </p:spPr>
      </p:pic>
      <p:sp>
        <p:nvSpPr>
          <p:cNvPr id="19" name="Right Arrow 18"/>
          <p:cNvSpPr/>
          <p:nvPr/>
        </p:nvSpPr>
        <p:spPr>
          <a:xfrm>
            <a:off x="914400" y="6008962"/>
            <a:ext cx="1066800" cy="1524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6705600" y="5395599"/>
            <a:ext cx="1066800" cy="1524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4585050" y="4364775"/>
            <a:ext cx="1066800" cy="1524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>
            <a:off x="6553200" y="3761337"/>
            <a:ext cx="1066800" cy="1524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>
            <a:off x="152400" y="2716713"/>
            <a:ext cx="1066800" cy="1524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08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52400"/>
            <a:ext cx="7781925" cy="8191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999" y="1219200"/>
            <a:ext cx="7781925" cy="7810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999" y="2247900"/>
            <a:ext cx="7781925" cy="800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2999" y="3295650"/>
            <a:ext cx="7781925" cy="914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2999" y="4457700"/>
            <a:ext cx="7781925" cy="876300"/>
          </a:xfrm>
          <a:prstGeom prst="rect">
            <a:avLst/>
          </a:prstGeom>
        </p:spPr>
      </p:pic>
      <p:sp>
        <p:nvSpPr>
          <p:cNvPr id="26" name="Right Arrow 25"/>
          <p:cNvSpPr/>
          <p:nvPr/>
        </p:nvSpPr>
        <p:spPr>
          <a:xfrm>
            <a:off x="381000" y="447675"/>
            <a:ext cx="978408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>
            <a:off x="6172200" y="1762125"/>
            <a:ext cx="978408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Arrow 28"/>
          <p:cNvSpPr/>
          <p:nvPr/>
        </p:nvSpPr>
        <p:spPr>
          <a:xfrm>
            <a:off x="196361" y="2785694"/>
            <a:ext cx="978408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>
            <a:off x="196361" y="3638918"/>
            <a:ext cx="978408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30"/>
          <p:cNvSpPr/>
          <p:nvPr/>
        </p:nvSpPr>
        <p:spPr>
          <a:xfrm>
            <a:off x="304800" y="4774588"/>
            <a:ext cx="978408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695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838200"/>
            <a:ext cx="7324725" cy="800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2438400"/>
            <a:ext cx="7324725" cy="8572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4078165"/>
            <a:ext cx="7324725" cy="876300"/>
          </a:xfrm>
          <a:prstGeom prst="rect">
            <a:avLst/>
          </a:prstGeom>
        </p:spPr>
      </p:pic>
      <p:sp>
        <p:nvSpPr>
          <p:cNvPr id="10" name="Right Arrow 9"/>
          <p:cNvSpPr/>
          <p:nvPr/>
        </p:nvSpPr>
        <p:spPr>
          <a:xfrm>
            <a:off x="6629400" y="4648200"/>
            <a:ext cx="978408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609600" y="3007335"/>
            <a:ext cx="978408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6629400" y="1409700"/>
            <a:ext cx="978408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43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76200"/>
            <a:ext cx="7083226" cy="762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1" y="1371600"/>
            <a:ext cx="7083226" cy="6343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2542264"/>
            <a:ext cx="7056849" cy="56513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1201" y="3643728"/>
            <a:ext cx="7059780" cy="6170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1200" y="4774500"/>
            <a:ext cx="7056849" cy="743900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>
          <a:xfrm>
            <a:off x="1219200" y="5146450"/>
            <a:ext cx="1066800" cy="1524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4976224" y="3876044"/>
            <a:ext cx="1066800" cy="1524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6172200" y="2728115"/>
            <a:ext cx="1066800" cy="1524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6248400" y="1853533"/>
            <a:ext cx="1066800" cy="1524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6477000" y="635977"/>
            <a:ext cx="1066800" cy="1524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76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52400"/>
            <a:ext cx="7623675" cy="6112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1143000"/>
            <a:ext cx="7623675" cy="622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5400" y="2145133"/>
            <a:ext cx="7623675" cy="588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5400" y="3112666"/>
            <a:ext cx="7623675" cy="5824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5400" y="4074432"/>
            <a:ext cx="7623675" cy="605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5400" y="5059265"/>
            <a:ext cx="7623675" cy="8131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5400" y="6251698"/>
            <a:ext cx="7623675" cy="553600"/>
          </a:xfrm>
          <a:prstGeom prst="rect">
            <a:avLst/>
          </a:prstGeom>
        </p:spPr>
      </p:pic>
      <p:sp>
        <p:nvSpPr>
          <p:cNvPr id="19" name="Right Arrow 18"/>
          <p:cNvSpPr/>
          <p:nvPr/>
        </p:nvSpPr>
        <p:spPr>
          <a:xfrm>
            <a:off x="5940669" y="6652898"/>
            <a:ext cx="1066800" cy="1524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838200" y="5638800"/>
            <a:ext cx="1066800" cy="1524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533400" y="362059"/>
            <a:ext cx="1066800" cy="1524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>
            <a:off x="419100" y="1371600"/>
            <a:ext cx="1066800" cy="1524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>
            <a:off x="6477000" y="2516456"/>
            <a:ext cx="1066800" cy="1524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>
            <a:off x="381000" y="3327682"/>
            <a:ext cx="1066800" cy="1524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>
            <a:off x="6553200" y="4504086"/>
            <a:ext cx="1066800" cy="1524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149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33800" y="381000"/>
            <a:ext cx="5257800" cy="63246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r" rtl="1">
              <a:buNone/>
            </a:pPr>
            <a:r>
              <a:rPr lang="ar-AE" sz="2400" b="1" dirty="0">
                <a:solidFill>
                  <a:srgbClr val="00B050"/>
                </a:solidFill>
              </a:rPr>
              <a:t>ب</a:t>
            </a:r>
            <a:r>
              <a:rPr lang="ar-EG" sz="2400" b="1" dirty="0">
                <a:solidFill>
                  <a:srgbClr val="00B050"/>
                </a:solidFill>
              </a:rPr>
              <a:t>العِلمِ الإيمانِ يَبني النّاسُ مُلْكَهُمُ</a:t>
            </a:r>
          </a:p>
          <a:p>
            <a:pPr marL="0" indent="0" algn="r" rtl="1">
              <a:buNone/>
            </a:pPr>
            <a:r>
              <a:rPr lang="ar-EG" sz="2400" b="1" dirty="0">
                <a:solidFill>
                  <a:srgbClr val="00B050"/>
                </a:solidFill>
              </a:rPr>
              <a:t>لم يُبنَ مُلْكٌ على جهلٍ وإقلالِ</a:t>
            </a:r>
          </a:p>
          <a:p>
            <a:pPr algn="r" rtl="1"/>
            <a:endParaRPr lang="ar-EG" sz="2400" b="1" dirty="0"/>
          </a:p>
          <a:p>
            <a:pPr marL="0" indent="0" algn="r" rtl="1">
              <a:buNone/>
            </a:pPr>
            <a:endParaRPr lang="ar-EG" sz="2400" b="1" dirty="0"/>
          </a:p>
          <a:p>
            <a:pPr marL="0" indent="0" algn="ctr" rtl="1">
              <a:buNone/>
            </a:pPr>
            <a:r>
              <a:rPr lang="ar-EG" sz="2800" b="1" dirty="0">
                <a:solidFill>
                  <a:srgbClr val="FF0000"/>
                </a:solidFill>
              </a:rPr>
              <a:t>انتهت الحصة</a:t>
            </a:r>
            <a:r>
              <a:rPr lang="ar-AE" sz="2800" b="1" dirty="0">
                <a:solidFill>
                  <a:srgbClr val="FF0000"/>
                </a:solidFill>
              </a:rPr>
              <a:t> </a:t>
            </a:r>
            <a:r>
              <a:rPr lang="ar-AE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</a:t>
            </a:r>
            <a:endParaRPr lang="ar-AE" sz="2800" b="1" dirty="0">
              <a:solidFill>
                <a:srgbClr val="FF0000"/>
              </a:solidFill>
            </a:endParaRPr>
          </a:p>
          <a:p>
            <a:pPr marL="0" indent="0" algn="ctr" rtl="1">
              <a:buNone/>
            </a:pPr>
            <a:r>
              <a:rPr lang="ar-EG" sz="2400" b="1" dirty="0">
                <a:solidFill>
                  <a:schemeClr val="accent2">
                    <a:lumMod val="75000"/>
                  </a:schemeClr>
                </a:solidFill>
              </a:rPr>
              <a:t> وآمل أنها كانت سلسه وبسيطة</a:t>
            </a:r>
          </a:p>
          <a:p>
            <a:pPr marL="0" indent="0" algn="ctr" rtl="1">
              <a:buNone/>
            </a:pPr>
            <a:r>
              <a:rPr lang="ar-EG" sz="2400" b="1" dirty="0">
                <a:solidFill>
                  <a:schemeClr val="accent2">
                    <a:lumMod val="75000"/>
                  </a:schemeClr>
                </a:solidFill>
              </a:rPr>
              <a:t>إلى اللقاء في حصة قادمة ، والسلام ختام</a:t>
            </a:r>
          </a:p>
          <a:p>
            <a:pPr algn="r" rtl="1"/>
            <a:endParaRPr lang="en-US" sz="2400" b="1" dirty="0"/>
          </a:p>
          <a:p>
            <a:pPr marL="0" indent="0" algn="r" rtl="1">
              <a:buNone/>
            </a:pPr>
            <a:endParaRPr lang="ar-EG" sz="2400" b="1" dirty="0"/>
          </a:p>
          <a:p>
            <a:pPr marL="0" indent="0" algn="ctr" rtl="1">
              <a:buNone/>
            </a:pPr>
            <a:r>
              <a:rPr lang="ar-EG" sz="2400" b="1" dirty="0">
                <a:solidFill>
                  <a:srgbClr val="7030A0"/>
                </a:solidFill>
              </a:rPr>
              <a:t>202</a:t>
            </a:r>
            <a:r>
              <a:rPr lang="ar-AE" sz="2400" b="1" dirty="0">
                <a:solidFill>
                  <a:srgbClr val="7030A0"/>
                </a:solidFill>
              </a:rPr>
              <a:t>0</a:t>
            </a:r>
            <a:r>
              <a:rPr lang="ar-EG" sz="2400" b="1" dirty="0">
                <a:solidFill>
                  <a:srgbClr val="7030A0"/>
                </a:solidFill>
              </a:rPr>
              <a:t> - 10</a:t>
            </a:r>
          </a:p>
          <a:p>
            <a:pPr marL="0" indent="0" algn="ctr" rtl="1">
              <a:buNone/>
            </a:pPr>
            <a:r>
              <a:rPr lang="en-US" sz="2400" b="1" dirty="0">
                <a:solidFill>
                  <a:srgbClr val="7030A0"/>
                </a:solidFill>
              </a:rPr>
              <a:t>Mr.El7ddad</a:t>
            </a:r>
            <a:endParaRPr lang="ar-EG" sz="2400" b="1" dirty="0">
              <a:solidFill>
                <a:srgbClr val="7030A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762000"/>
            <a:ext cx="3848793" cy="545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15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16089677DD004794B4BD798149DBE8" ma:contentTypeVersion="8" ma:contentTypeDescription="Create a new document." ma:contentTypeScope="" ma:versionID="2f3a894c17488f138a16e95a13b563a2">
  <xsd:schema xmlns:xsd="http://www.w3.org/2001/XMLSchema" xmlns:xs="http://www.w3.org/2001/XMLSchema" xmlns:p="http://schemas.microsoft.com/office/2006/metadata/properties" xmlns:ns2="5d843e6e-9972-4a12-978e-540e9621afe3" targetNamespace="http://schemas.microsoft.com/office/2006/metadata/properties" ma:root="true" ma:fieldsID="35396a15f5d157ba790cfd10b093ba89" ns2:_="">
    <xsd:import namespace="5d843e6e-9972-4a12-978e-540e9621af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843e6e-9972-4a12-978e-540e9621af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7175879-31EE-48FE-9C15-001C20CF1E29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5d843e6e-9972-4a12-978e-540e9621afe3"/>
  </ds:schemaRefs>
</ds:datastoreItem>
</file>

<file path=customXml/itemProps2.xml><?xml version="1.0" encoding="utf-8"?>
<ds:datastoreItem xmlns:ds="http://schemas.openxmlformats.org/officeDocument/2006/customXml" ds:itemID="{86F8F6EE-6990-440C-8951-77B50C9EA013}">
  <ds:schemaRefs>
    <ds:schemaRef ds:uri="http://schemas.microsoft.com/office/2006/metadata/properties"/>
    <ds:schemaRef ds:uri="http://www.w3.org/2000/xmlns/"/>
  </ds:schemaRefs>
</ds:datastoreItem>
</file>

<file path=customXml/itemProps3.xml><?xml version="1.0" encoding="utf-8"?>
<ds:datastoreItem xmlns:ds="http://schemas.openxmlformats.org/officeDocument/2006/customXml" ds:itemID="{AB41E426-4F3B-47E8-826B-5078B39559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553</TotalTime>
  <Words>164</Words>
  <Application>Microsoft Office PowerPoint</Application>
  <PresentationFormat>On-screen Show (4:3)</PresentationFormat>
  <Paragraphs>37</Paragraphs>
  <Slides>10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Badge</vt:lpstr>
      <vt:lpstr> (يَرْفَعِ اللَّهُ الَّذِينَ آمَنُوا مِنْكُمْ وَالَّذِينَ أُوتُوا الْعِلْمَ دَرَجَاتٍ ) </vt:lpstr>
      <vt:lpstr>أساسيات الحصة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طلبة وطالبات التاسع المتقدم السلام عليكم ورحمة الله وبركاتة</dc:title>
  <dc:creator>Hala</dc:creator>
  <cp:lastModifiedBy>asifhammoud1978@gmail.com</cp:lastModifiedBy>
  <cp:revision>65</cp:revision>
  <dcterms:created xsi:type="dcterms:W3CDTF">2020-03-17T18:55:49Z</dcterms:created>
  <dcterms:modified xsi:type="dcterms:W3CDTF">2024-09-16T09:03:41Z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0x010100CD16089677DD004794B4BD798149DBE8</vt:lpwstr>
  </property>
</Properties>
</file>